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2" r:id="rId1"/>
  </p:sldMasterIdLst>
  <p:sldIdLst>
    <p:sldId id="256" r:id="rId2"/>
    <p:sldId id="274" r:id="rId3"/>
    <p:sldId id="307" r:id="rId4"/>
    <p:sldId id="257" r:id="rId5"/>
    <p:sldId id="276" r:id="rId6"/>
    <p:sldId id="289" r:id="rId7"/>
    <p:sldId id="266" r:id="rId8"/>
    <p:sldId id="258" r:id="rId9"/>
    <p:sldId id="277" r:id="rId10"/>
    <p:sldId id="267" r:id="rId11"/>
    <p:sldId id="268" r:id="rId12"/>
    <p:sldId id="269" r:id="rId13"/>
    <p:sldId id="278" r:id="rId14"/>
    <p:sldId id="319" r:id="rId15"/>
    <p:sldId id="308" r:id="rId16"/>
    <p:sldId id="279" r:id="rId17"/>
    <p:sldId id="275" r:id="rId18"/>
    <p:sldId id="284" r:id="rId19"/>
    <p:sldId id="285" r:id="rId20"/>
    <p:sldId id="287" r:id="rId21"/>
    <p:sldId id="295" r:id="rId22"/>
    <p:sldId id="296" r:id="rId23"/>
    <p:sldId id="297" r:id="rId24"/>
    <p:sldId id="301" r:id="rId25"/>
    <p:sldId id="299" r:id="rId26"/>
    <p:sldId id="298" r:id="rId27"/>
    <p:sldId id="303" r:id="rId28"/>
    <p:sldId id="302" r:id="rId29"/>
    <p:sldId id="305" r:id="rId30"/>
    <p:sldId id="280" r:id="rId31"/>
    <p:sldId id="281" r:id="rId32"/>
    <p:sldId id="290" r:id="rId33"/>
    <p:sldId id="282" r:id="rId34"/>
    <p:sldId id="291" r:id="rId35"/>
    <p:sldId id="288" r:id="rId36"/>
    <p:sldId id="309" r:id="rId37"/>
    <p:sldId id="283" r:id="rId38"/>
    <p:sldId id="306" r:id="rId39"/>
    <p:sldId id="318" r:id="rId40"/>
    <p:sldId id="317" r:id="rId41"/>
    <p:sldId id="316" r:id="rId42"/>
    <p:sldId id="323" r:id="rId43"/>
    <p:sldId id="320" r:id="rId44"/>
    <p:sldId id="311" r:id="rId45"/>
    <p:sldId id="260" r:id="rId46"/>
    <p:sldId id="261" r:id="rId47"/>
    <p:sldId id="322" r:id="rId48"/>
    <p:sldId id="259" r:id="rId49"/>
    <p:sldId id="292" r:id="rId50"/>
    <p:sldId id="310" r:id="rId51"/>
    <p:sldId id="262" r:id="rId52"/>
    <p:sldId id="263" r:id="rId53"/>
    <p:sldId id="286" r:id="rId54"/>
    <p:sldId id="293" r:id="rId55"/>
    <p:sldId id="315" r:id="rId56"/>
    <p:sldId id="294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2.emf"/><Relationship Id="rId4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4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0.emf"/><Relationship Id="rId1" Type="http://schemas.openxmlformats.org/officeDocument/2006/relationships/image" Target="../media/image20.emf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31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5" Type="http://schemas.openxmlformats.org/officeDocument/2006/relationships/image" Target="../media/image35.emf"/><Relationship Id="rId4" Type="http://schemas.openxmlformats.org/officeDocument/2006/relationships/image" Target="../media/image33.e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image" Target="../media/image2.emf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18.emf"/><Relationship Id="rId6" Type="http://schemas.openxmlformats.org/officeDocument/2006/relationships/image" Target="../media/image45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3.emf"/><Relationship Id="rId6" Type="http://schemas.openxmlformats.org/officeDocument/2006/relationships/image" Target="../media/image49.emf"/><Relationship Id="rId5" Type="http://schemas.openxmlformats.org/officeDocument/2006/relationships/image" Target="../media/image2.emf"/><Relationship Id="rId4" Type="http://schemas.openxmlformats.org/officeDocument/2006/relationships/image" Target="../media/image4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3.emf"/><Relationship Id="rId2" Type="http://schemas.openxmlformats.org/officeDocument/2006/relationships/image" Target="../media/image52.emf"/><Relationship Id="rId1" Type="http://schemas.openxmlformats.org/officeDocument/2006/relationships/image" Target="../media/image16.emf"/><Relationship Id="rId6" Type="http://schemas.openxmlformats.org/officeDocument/2006/relationships/image" Target="../media/image2.emf"/><Relationship Id="rId5" Type="http://schemas.openxmlformats.org/officeDocument/2006/relationships/image" Target="../media/image44.emf"/><Relationship Id="rId4" Type="http://schemas.openxmlformats.org/officeDocument/2006/relationships/image" Target="../media/image53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2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6" Type="http://schemas.openxmlformats.org/officeDocument/2006/relationships/image" Target="../media/image56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image" Target="../media/image57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image" Target="../media/image86.emf"/><Relationship Id="rId4" Type="http://schemas.openxmlformats.org/officeDocument/2006/relationships/image" Target="../media/image89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7" Type="http://schemas.openxmlformats.org/officeDocument/2006/relationships/image" Target="../media/image98.emf"/><Relationship Id="rId2" Type="http://schemas.openxmlformats.org/officeDocument/2006/relationships/image" Target="../media/image93.emf"/><Relationship Id="rId1" Type="http://schemas.openxmlformats.org/officeDocument/2006/relationships/image" Target="../media/image92.emf"/><Relationship Id="rId6" Type="http://schemas.openxmlformats.org/officeDocument/2006/relationships/image" Target="../media/image97.emf"/><Relationship Id="rId5" Type="http://schemas.openxmlformats.org/officeDocument/2006/relationships/image" Target="../media/image96.emf"/><Relationship Id="rId4" Type="http://schemas.openxmlformats.org/officeDocument/2006/relationships/image" Target="../media/image9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5F1FAE7-7799-3E4C-BBCC-C0B466D1F5E6}" type="datetimeFigureOut">
              <a:rPr lang="en-US" smtClean="0"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94DB668-C7DB-AA4E-A848-3A302D9B8BB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0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8.emf"/><Relationship Id="rId4" Type="http://schemas.openxmlformats.org/officeDocument/2006/relationships/image" Target="../media/image11.emf"/><Relationship Id="rId9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e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19.emf"/><Relationship Id="rId4" Type="http://schemas.openxmlformats.org/officeDocument/2006/relationships/image" Target="../media/image16.e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2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e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.e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e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31.e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2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oleObject" Target="../embeddings/oleObject52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image" Target="../media/image34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33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50.bin"/><Relationship Id="rId14" Type="http://schemas.openxmlformats.org/officeDocument/2006/relationships/image" Target="../media/image3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35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33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58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13" Type="http://schemas.openxmlformats.org/officeDocument/2006/relationships/oleObject" Target="../embeddings/oleObject65.bin"/><Relationship Id="rId18" Type="http://schemas.openxmlformats.org/officeDocument/2006/relationships/image" Target="../media/image42.e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39.emf"/><Relationship Id="rId17" Type="http://schemas.openxmlformats.org/officeDocument/2006/relationships/oleObject" Target="../embeddings/oleObject67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41.e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6.e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5" Type="http://schemas.openxmlformats.org/officeDocument/2006/relationships/oleObject" Target="../embeddings/oleObject66.bin"/><Relationship Id="rId10" Type="http://schemas.openxmlformats.org/officeDocument/2006/relationships/image" Target="../media/image38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4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13" Type="http://schemas.openxmlformats.org/officeDocument/2006/relationships/oleObject" Target="../embeddings/oleObject75.bin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3.emf"/><Relationship Id="rId11" Type="http://schemas.openxmlformats.org/officeDocument/2006/relationships/oleObject" Target="../embeddings/oleObject74.bin"/><Relationship Id="rId5" Type="http://schemas.openxmlformats.org/officeDocument/2006/relationships/oleObject" Target="../embeddings/oleObject71.bin"/><Relationship Id="rId10" Type="http://schemas.openxmlformats.org/officeDocument/2006/relationships/image" Target="../media/image2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73.bin"/><Relationship Id="rId14" Type="http://schemas.openxmlformats.org/officeDocument/2006/relationships/image" Target="../media/image45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image" Target="../media/image50.png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78.bin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6.emf"/><Relationship Id="rId11" Type="http://schemas.openxmlformats.org/officeDocument/2006/relationships/oleObject" Target="../embeddings/oleObject80.bin"/><Relationship Id="rId5" Type="http://schemas.openxmlformats.org/officeDocument/2006/relationships/oleObject" Target="../embeddings/oleObject77.bin"/><Relationship Id="rId15" Type="http://schemas.openxmlformats.org/officeDocument/2006/relationships/image" Target="../media/image49.emf"/><Relationship Id="rId10" Type="http://schemas.openxmlformats.org/officeDocument/2006/relationships/image" Target="../media/image48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79.bin"/><Relationship Id="rId14" Type="http://schemas.openxmlformats.org/officeDocument/2006/relationships/oleObject" Target="../embeddings/oleObject8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1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oleObject" Target="../embeddings/oleObject88.bin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44.e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.e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2.emf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4.bin"/><Relationship Id="rId15" Type="http://schemas.openxmlformats.org/officeDocument/2006/relationships/oleObject" Target="../embeddings/oleObject89.bin"/><Relationship Id="rId10" Type="http://schemas.openxmlformats.org/officeDocument/2006/relationships/image" Target="../media/image53.emf"/><Relationship Id="rId4" Type="http://schemas.openxmlformats.org/officeDocument/2006/relationships/image" Target="../media/image16.e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2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21.e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.e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5.emf"/><Relationship Id="rId11" Type="http://schemas.openxmlformats.org/officeDocument/2006/relationships/oleObject" Target="../embeddings/oleObject94.bin"/><Relationship Id="rId5" Type="http://schemas.openxmlformats.org/officeDocument/2006/relationships/oleObject" Target="../embeddings/oleObject91.bin"/><Relationship Id="rId15" Type="http://schemas.openxmlformats.org/officeDocument/2006/relationships/oleObject" Target="../embeddings/oleObject96.bin"/><Relationship Id="rId10" Type="http://schemas.openxmlformats.org/officeDocument/2006/relationships/image" Target="../media/image20.emf"/><Relationship Id="rId4" Type="http://schemas.openxmlformats.org/officeDocument/2006/relationships/image" Target="../media/image54.emf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56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oleObject" Target="../embeddings/oleObject97.bin"/><Relationship Id="rId7" Type="http://schemas.openxmlformats.org/officeDocument/2006/relationships/oleObject" Target="../embeddings/oleObject9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98.bin"/><Relationship Id="rId4" Type="http://schemas.openxmlformats.org/officeDocument/2006/relationships/image" Target="../media/image5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.bin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3" Type="http://schemas.openxmlformats.org/officeDocument/2006/relationships/oleObject" Target="../embeddings/oleObject104.bin"/><Relationship Id="rId7" Type="http://schemas.openxmlformats.org/officeDocument/2006/relationships/oleObject" Target="../embeddings/oleObject10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05.bin"/><Relationship Id="rId10" Type="http://schemas.openxmlformats.org/officeDocument/2006/relationships/image" Target="../media/image63.emf"/><Relationship Id="rId4" Type="http://schemas.openxmlformats.org/officeDocument/2006/relationships/image" Target="../media/image2.emf"/><Relationship Id="rId9" Type="http://schemas.openxmlformats.org/officeDocument/2006/relationships/image" Target="../media/image62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piotrmirowski.wordpress.com" TargetMode="External"/><Relationship Id="rId2" Type="http://schemas.openxmlformats.org/officeDocument/2006/relationships/hyperlink" Target="https://github.com/piotrmirowsk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iotr.mirowski@computer.org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87.emf"/><Relationship Id="rId5" Type="http://schemas.openxmlformats.org/officeDocument/2006/relationships/oleObject" Target="../embeddings/oleObject109.bin"/><Relationship Id="rId10" Type="http://schemas.openxmlformats.org/officeDocument/2006/relationships/image" Target="../media/image89.emf"/><Relationship Id="rId4" Type="http://schemas.openxmlformats.org/officeDocument/2006/relationships/image" Target="../media/image86.emf"/><Relationship Id="rId9" Type="http://schemas.openxmlformats.org/officeDocument/2006/relationships/oleObject" Target="../embeddings/oleObject111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13" Type="http://schemas.openxmlformats.org/officeDocument/2006/relationships/oleObject" Target="../embeddings/oleObject116.bin"/><Relationship Id="rId18" Type="http://schemas.openxmlformats.org/officeDocument/2006/relationships/image" Target="../media/image98.emf"/><Relationship Id="rId3" Type="http://schemas.openxmlformats.org/officeDocument/2006/relationships/image" Target="../media/image99.emf"/><Relationship Id="rId7" Type="http://schemas.openxmlformats.org/officeDocument/2006/relationships/oleObject" Target="../embeddings/oleObject113.bin"/><Relationship Id="rId12" Type="http://schemas.openxmlformats.org/officeDocument/2006/relationships/image" Target="../media/image95.emf"/><Relationship Id="rId17" Type="http://schemas.openxmlformats.org/officeDocument/2006/relationships/oleObject" Target="../embeddings/oleObject11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7.emf"/><Relationship Id="rId1" Type="http://schemas.openxmlformats.org/officeDocument/2006/relationships/vmlDrawing" Target="../drawings/vmlDrawing29.vml"/><Relationship Id="rId6" Type="http://schemas.openxmlformats.org/officeDocument/2006/relationships/image" Target="../media/image92.emf"/><Relationship Id="rId11" Type="http://schemas.openxmlformats.org/officeDocument/2006/relationships/oleObject" Target="../embeddings/oleObject115.bin"/><Relationship Id="rId5" Type="http://schemas.openxmlformats.org/officeDocument/2006/relationships/oleObject" Target="../embeddings/oleObject112.bin"/><Relationship Id="rId15" Type="http://schemas.openxmlformats.org/officeDocument/2006/relationships/oleObject" Target="../embeddings/oleObject117.bin"/><Relationship Id="rId10" Type="http://schemas.openxmlformats.org/officeDocument/2006/relationships/image" Target="../media/image94.emf"/><Relationship Id="rId4" Type="http://schemas.openxmlformats.org/officeDocument/2006/relationships/image" Target="../media/image100.emf"/><Relationship Id="rId9" Type="http://schemas.openxmlformats.org/officeDocument/2006/relationships/oleObject" Target="../embeddings/oleObject114.bin"/><Relationship Id="rId14" Type="http://schemas.openxmlformats.org/officeDocument/2006/relationships/image" Target="../media/image9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Review of </a:t>
            </a:r>
            <a:br>
              <a:rPr lang="en-US" dirty="0" smtClean="0"/>
            </a:br>
            <a:r>
              <a:rPr lang="en-US" dirty="0" smtClean="0"/>
              <a:t>auto-encoders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2999"/>
            <a:ext cx="6400800" cy="1608667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Piotr Mirowski</a:t>
            </a:r>
            <a:r>
              <a:rPr lang="en-US" dirty="0" smtClean="0"/>
              <a:t>, Microsoft Bing London</a:t>
            </a:r>
            <a:br>
              <a:rPr lang="en-US" dirty="0" smtClean="0"/>
            </a:br>
            <a:r>
              <a:rPr lang="en-US" dirty="0"/>
              <a:t>(Dirk </a:t>
            </a:r>
            <a:r>
              <a:rPr lang="en-US" dirty="0" err="1"/>
              <a:t>Gorissen</a:t>
            </a:r>
            <a:r>
              <a:rPr lang="en-US"/>
              <a:t>)</a:t>
            </a:r>
            <a:endParaRPr lang="en-US" dirty="0" smtClean="0"/>
          </a:p>
          <a:p>
            <a:r>
              <a:rPr lang="en-US" dirty="0" smtClean="0"/>
              <a:t>Computational Intelligence </a:t>
            </a:r>
            <a:r>
              <a:rPr lang="en-US" b="1" dirty="0" err="1" smtClean="0"/>
              <a:t>Unconference</a:t>
            </a:r>
            <a:r>
              <a:rPr lang="en-US" dirty="0" smtClean="0"/>
              <a:t>, 26 July 2014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7170" t="28704" r="7079" b="33635"/>
          <a:stretch/>
        </p:blipFill>
        <p:spPr>
          <a:xfrm>
            <a:off x="685800" y="609601"/>
            <a:ext cx="4289318" cy="154527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343474" y="609601"/>
            <a:ext cx="3563799" cy="2712650"/>
            <a:chOff x="457200" y="1756335"/>
            <a:chExt cx="7161707" cy="5140687"/>
          </a:xfrm>
        </p:grpSpPr>
        <p:sp>
          <p:nvSpPr>
            <p:cNvPr id="11" name="AutoShape 2"/>
            <p:cNvSpPr>
              <a:spLocks/>
            </p:cNvSpPr>
            <p:nvPr/>
          </p:nvSpPr>
          <p:spPr bwMode="auto">
            <a:xfrm>
              <a:off x="1932130" y="4373990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12" name="Rectangle 13"/>
            <p:cNvSpPr>
              <a:spLocks/>
            </p:cNvSpPr>
            <p:nvPr/>
          </p:nvSpPr>
          <p:spPr bwMode="auto">
            <a:xfrm>
              <a:off x="1938480" y="330880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13" name="AutoShape 23"/>
            <p:cNvSpPr>
              <a:spLocks/>
            </p:cNvSpPr>
            <p:nvPr/>
          </p:nvSpPr>
          <p:spPr bwMode="auto">
            <a:xfrm>
              <a:off x="1735175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rgbClr val="008000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14" name="Elbow Connector 13"/>
            <p:cNvCxnSpPr>
              <a:stCxn id="11" idx="0"/>
              <a:endCxn id="12" idx="2"/>
            </p:cNvCxnSpPr>
            <p:nvPr/>
          </p:nvCxnSpPr>
          <p:spPr>
            <a:xfrm rot="5400000" flipH="1" flipV="1">
              <a:off x="2972081" y="4204342"/>
              <a:ext cx="332947" cy="6350"/>
            </a:xfrm>
            <a:prstGeom prst="bentConnector3">
              <a:avLst/>
            </a:prstGeom>
            <a:ln w="5715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/>
            <p:cNvCxnSpPr>
              <a:stCxn id="43" idx="1"/>
              <a:endCxn id="11" idx="2"/>
            </p:cNvCxnSpPr>
            <p:nvPr/>
          </p:nvCxnSpPr>
          <p:spPr>
            <a:xfrm rot="10800000">
              <a:off x="3135379" y="5189439"/>
              <a:ext cx="769142" cy="926303"/>
            </a:xfrm>
            <a:prstGeom prst="bentConnector2">
              <a:avLst/>
            </a:prstGeom>
            <a:ln w="7620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/>
            <p:cNvCxnSpPr>
              <a:stCxn id="39" idx="2"/>
              <a:endCxn id="12" idx="0"/>
            </p:cNvCxnSpPr>
            <p:nvPr/>
          </p:nvCxnSpPr>
          <p:spPr>
            <a:xfrm rot="5400000">
              <a:off x="3521823" y="2159935"/>
              <a:ext cx="768775" cy="1528962"/>
            </a:xfrm>
            <a:prstGeom prst="bentConnector3">
              <a:avLst>
                <a:gd name="adj1" fmla="val 21267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027110" y="1756335"/>
              <a:ext cx="996968" cy="4958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 smtClean="0">
                  <a:solidFill>
                    <a:srgbClr val="008000"/>
                  </a:solidFill>
                  <a:latin typeface="+mj-lt"/>
                </a:rPr>
                <a:t>Code</a:t>
              </a:r>
              <a:endParaRPr lang="en-US" sz="11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94662" y="6401127"/>
              <a:ext cx="929415" cy="4958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/>
              <a:r>
                <a:rPr lang="en-US" sz="1100" b="1" dirty="0" smtClean="0">
                  <a:solidFill>
                    <a:srgbClr val="2F5897"/>
                  </a:solidFill>
                  <a:latin typeface="Century Gothic"/>
                </a:rPr>
                <a:t>Input</a:t>
              </a:r>
              <a:endParaRPr lang="en-US" sz="1100" b="1" dirty="0">
                <a:solidFill>
                  <a:srgbClr val="2F5897"/>
                </a:solidFill>
                <a:latin typeface="Century Gothic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27503" y="4536338"/>
              <a:ext cx="2413434" cy="4666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1000" b="1" dirty="0" smtClean="0">
                  <a:solidFill>
                    <a:srgbClr val="008000"/>
                  </a:solidFill>
                  <a:latin typeface="Century Gothic"/>
                </a:rPr>
                <a:t>Code prediction</a:t>
              </a:r>
              <a:endParaRPr lang="en-US" sz="1000" b="1" dirty="0">
                <a:solidFill>
                  <a:srgbClr val="008000"/>
                </a:solidFill>
                <a:latin typeface="Century Gothic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060273" y="3456976"/>
              <a:ext cx="2150213" cy="466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Code energy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21" name="AutoShape 2"/>
            <p:cNvSpPr>
              <a:spLocks/>
            </p:cNvSpPr>
            <p:nvPr/>
          </p:nvSpPr>
          <p:spPr bwMode="auto">
            <a:xfrm>
              <a:off x="5034697" y="3308805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22" name="Rectangle 13"/>
            <p:cNvSpPr>
              <a:spLocks/>
            </p:cNvSpPr>
            <p:nvPr/>
          </p:nvSpPr>
          <p:spPr bwMode="auto">
            <a:xfrm>
              <a:off x="5034695" y="4429587"/>
              <a:ext cx="2406498" cy="732239"/>
            </a:xfrm>
            <a:prstGeom prst="rect">
              <a:avLst/>
            </a:prstGeom>
            <a:noFill/>
            <a:ln w="38100" cap="flat">
              <a:solidFill>
                <a:schemeClr val="tx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23" name="AutoShape 23"/>
            <p:cNvSpPr>
              <a:spLocks/>
            </p:cNvSpPr>
            <p:nvPr/>
          </p:nvSpPr>
          <p:spPr bwMode="auto">
            <a:xfrm>
              <a:off x="4820811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chemeClr val="tx2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24" name="Elbow Connector 23"/>
            <p:cNvCxnSpPr>
              <a:stCxn id="43" idx="3"/>
              <a:endCxn id="22" idx="2"/>
            </p:cNvCxnSpPr>
            <p:nvPr/>
          </p:nvCxnSpPr>
          <p:spPr>
            <a:xfrm flipV="1">
              <a:off x="5436860" y="5161826"/>
              <a:ext cx="801084" cy="953915"/>
            </a:xfrm>
            <a:prstGeom prst="bentConnector2">
              <a:avLst/>
            </a:prstGeom>
            <a:ln w="28575" cmpd="sng">
              <a:solidFill>
                <a:schemeClr val="tx2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>
              <a:stCxn id="39" idx="3"/>
              <a:endCxn id="21" idx="0"/>
            </p:cNvCxnSpPr>
            <p:nvPr/>
          </p:nvCxnSpPr>
          <p:spPr>
            <a:xfrm>
              <a:off x="5436860" y="2254644"/>
              <a:ext cx="801086" cy="1054161"/>
            </a:xfrm>
            <a:prstGeom prst="bentConnector2">
              <a:avLst/>
            </a:prstGeom>
            <a:ln w="7620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/>
            <p:cNvCxnSpPr>
              <a:stCxn id="21" idx="2"/>
              <a:endCxn id="22" idx="0"/>
            </p:cNvCxnSpPr>
            <p:nvPr/>
          </p:nvCxnSpPr>
          <p:spPr>
            <a:xfrm rot="5400000">
              <a:off x="6085278" y="4276919"/>
              <a:ext cx="305334" cy="2"/>
            </a:xfrm>
            <a:prstGeom prst="bentConnector3">
              <a:avLst>
                <a:gd name="adj1" fmla="val 50000"/>
              </a:avLst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937382" y="4536338"/>
              <a:ext cx="255839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Decoding energy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92430" y="3452314"/>
              <a:ext cx="229102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Input decoding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29" name="Rectangle 13"/>
            <p:cNvSpPr>
              <a:spLocks/>
            </p:cNvSpPr>
            <p:nvPr/>
          </p:nvSpPr>
          <p:spPr bwMode="auto">
            <a:xfrm>
              <a:off x="457200" y="189094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30" name="Elbow Connector 29"/>
            <p:cNvCxnSpPr>
              <a:stCxn id="39" idx="1"/>
              <a:endCxn id="29" idx="3"/>
            </p:cNvCxnSpPr>
            <p:nvPr/>
          </p:nvCxnSpPr>
          <p:spPr>
            <a:xfrm rot="10800000" flipV="1">
              <a:off x="2863699" y="2254644"/>
              <a:ext cx="1040823" cy="2420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865113" y="1877943"/>
              <a:ext cx="1591990" cy="758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err="1" smtClean="0">
                  <a:solidFill>
                    <a:srgbClr val="008000"/>
                  </a:solidFill>
                  <a:latin typeface="+mj-lt"/>
                </a:rPr>
                <a:t>Sparsity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constraint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graphicFrame>
          <p:nvGraphicFramePr>
            <p:cNvPr id="32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65320946"/>
                </p:ext>
              </p:extLst>
            </p:nvPr>
          </p:nvGraphicFramePr>
          <p:xfrm>
            <a:off x="5524588" y="6336679"/>
            <a:ext cx="378593" cy="3498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35" name="Equation" r:id="rId4" imgW="165100" imgH="152400" progId="Equation.3">
                    <p:embed/>
                  </p:oleObj>
                </mc:Choice>
                <mc:Fallback>
                  <p:oleObj name="Equation" r:id="rId4" imgW="1651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524588" y="6336679"/>
                          <a:ext cx="378593" cy="3498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83749786"/>
                </p:ext>
              </p:extLst>
            </p:nvPr>
          </p:nvGraphicFramePr>
          <p:xfrm>
            <a:off x="5551488" y="2320105"/>
            <a:ext cx="349250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36" name="Equation" r:id="rId6" imgW="152400" imgH="152400" progId="Equation.3">
                    <p:embed/>
                  </p:oleObj>
                </mc:Choice>
                <mc:Fallback>
                  <p:oleObj name="Equation" r:id="rId6" imgW="1524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551488" y="2320105"/>
                          <a:ext cx="349250" cy="349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" name="Group 33"/>
            <p:cNvGrpSpPr/>
            <p:nvPr/>
          </p:nvGrpSpPr>
          <p:grpSpPr>
            <a:xfrm>
              <a:off x="3904521" y="5830355"/>
              <a:ext cx="1532339" cy="570771"/>
              <a:chOff x="3904521" y="5830355"/>
              <a:chExt cx="1532339" cy="570771"/>
            </a:xfrm>
          </p:grpSpPr>
          <p:sp>
            <p:nvSpPr>
              <p:cNvPr id="40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41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42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3904521" y="1969258"/>
              <a:ext cx="1532339" cy="570771"/>
              <a:chOff x="3904521" y="5830355"/>
              <a:chExt cx="1532339" cy="570771"/>
            </a:xfrm>
          </p:grpSpPr>
          <p:sp>
            <p:nvSpPr>
              <p:cNvPr id="36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7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8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238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Deep learning concepts covered</a:t>
            </a:r>
          </a:p>
          <a:p>
            <a:pPr lvl="1"/>
            <a:r>
              <a:rPr lang="en-US" b="1" dirty="0" smtClean="0"/>
              <a:t>Hierarchical</a:t>
            </a:r>
            <a:r>
              <a:rPr lang="en-US" dirty="0" smtClean="0"/>
              <a:t> representations</a:t>
            </a:r>
          </a:p>
          <a:p>
            <a:pPr lvl="1"/>
            <a:r>
              <a:rPr lang="en-US" b="1" dirty="0" smtClean="0"/>
              <a:t>Sparse</a:t>
            </a:r>
            <a:r>
              <a:rPr lang="en-US" dirty="0" smtClean="0"/>
              <a:t> and/or </a:t>
            </a:r>
            <a:r>
              <a:rPr lang="en-US" b="1" dirty="0" smtClean="0"/>
              <a:t>distributed</a:t>
            </a:r>
            <a:r>
              <a:rPr lang="en-US" dirty="0" smtClean="0"/>
              <a:t> representations</a:t>
            </a:r>
          </a:p>
          <a:p>
            <a:pPr lvl="1"/>
            <a:r>
              <a:rPr lang="en-US" dirty="0" smtClean="0"/>
              <a:t>Supervised vs. </a:t>
            </a:r>
            <a:r>
              <a:rPr lang="en-US" b="1" dirty="0" smtClean="0"/>
              <a:t>unsupervised</a:t>
            </a:r>
            <a:r>
              <a:rPr lang="en-US" dirty="0" smtClean="0"/>
              <a:t> learning</a:t>
            </a:r>
          </a:p>
          <a:p>
            <a:r>
              <a:rPr lang="en-US" dirty="0" smtClean="0"/>
              <a:t>Auto-encoder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rchitecture</a:t>
            </a:r>
          </a:p>
          <a:p>
            <a:pPr lvl="1"/>
            <a:r>
              <a:rPr lang="en-US" b="1" dirty="0" smtClean="0"/>
              <a:t>Inference</a:t>
            </a:r>
            <a:r>
              <a:rPr lang="en-US" dirty="0" smtClean="0"/>
              <a:t> and </a:t>
            </a:r>
            <a:r>
              <a:rPr lang="en-US" b="1" dirty="0" smtClean="0"/>
              <a:t>learning</a:t>
            </a:r>
          </a:p>
          <a:p>
            <a:pPr lvl="1"/>
            <a:r>
              <a:rPr lang="en-US" dirty="0" smtClean="0"/>
              <a:t>Sparse coding</a:t>
            </a:r>
          </a:p>
          <a:p>
            <a:pPr lvl="1"/>
            <a:r>
              <a:rPr lang="en-US" dirty="0" smtClean="0"/>
              <a:t>Sparse auto-encoders</a:t>
            </a:r>
          </a:p>
          <a:p>
            <a:r>
              <a:rPr lang="en-US" dirty="0" smtClean="0"/>
              <a:t>Illustration: handwritten digits</a:t>
            </a:r>
          </a:p>
          <a:p>
            <a:pPr lvl="1"/>
            <a:r>
              <a:rPr lang="en-US" b="1" dirty="0"/>
              <a:t>Stacking</a:t>
            </a:r>
            <a:r>
              <a:rPr lang="en-US" dirty="0"/>
              <a:t> auto-</a:t>
            </a:r>
            <a:r>
              <a:rPr lang="en-US" dirty="0" smtClean="0"/>
              <a:t>encoders</a:t>
            </a:r>
          </a:p>
          <a:p>
            <a:pPr lvl="1"/>
            <a:r>
              <a:rPr lang="en-US" dirty="0" smtClean="0"/>
              <a:t>Learning representations of digits</a:t>
            </a:r>
          </a:p>
          <a:p>
            <a:pPr lvl="1"/>
            <a:r>
              <a:rPr lang="en-US" dirty="0" smtClean="0"/>
              <a:t>Impact on </a:t>
            </a:r>
            <a:r>
              <a:rPr lang="en-US" b="1" dirty="0" smtClean="0"/>
              <a:t>classification</a:t>
            </a:r>
          </a:p>
          <a:p>
            <a:r>
              <a:rPr lang="en-US" dirty="0" smtClean="0"/>
              <a:t>Applications to text</a:t>
            </a:r>
          </a:p>
          <a:p>
            <a:pPr lvl="1"/>
            <a:r>
              <a:rPr lang="en-US" dirty="0" smtClean="0"/>
              <a:t>Semantic hashing</a:t>
            </a:r>
          </a:p>
          <a:p>
            <a:pPr lvl="1"/>
            <a:r>
              <a:rPr lang="en-US" dirty="0" smtClean="0"/>
              <a:t>Semi-supervised learning</a:t>
            </a:r>
          </a:p>
          <a:p>
            <a:pPr lvl="1"/>
            <a:r>
              <a:rPr lang="en-US" dirty="0" smtClean="0"/>
              <a:t>Moving away from auto-encoders</a:t>
            </a:r>
          </a:p>
          <a:p>
            <a:r>
              <a:rPr lang="en-US" dirty="0" smtClean="0"/>
              <a:t>Topics not covered in this talk</a:t>
            </a:r>
          </a:p>
        </p:txBody>
      </p:sp>
    </p:spTree>
    <p:extLst>
      <p:ext uri="{BB962C8B-B14F-4D97-AF65-F5344CB8AC3E}">
        <p14:creationId xmlns:p14="http://schemas.microsoft.com/office/powerpoint/2010/main" val="76093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Deep learning concepts covered</a:t>
            </a:r>
          </a:p>
          <a:p>
            <a:pPr lvl="1"/>
            <a:r>
              <a:rPr lang="en-US" b="1" dirty="0" smtClean="0"/>
              <a:t>Hierarchical</a:t>
            </a:r>
            <a:r>
              <a:rPr lang="en-US" dirty="0" smtClean="0"/>
              <a:t> representations</a:t>
            </a:r>
          </a:p>
          <a:p>
            <a:pPr lvl="1"/>
            <a:r>
              <a:rPr lang="en-US" b="1" dirty="0" smtClean="0"/>
              <a:t>Sparse</a:t>
            </a:r>
            <a:r>
              <a:rPr lang="en-US" dirty="0" smtClean="0"/>
              <a:t> and/or </a:t>
            </a:r>
            <a:r>
              <a:rPr lang="en-US" b="1" dirty="0" smtClean="0"/>
              <a:t>distributed</a:t>
            </a:r>
            <a:r>
              <a:rPr lang="en-US" dirty="0" smtClean="0"/>
              <a:t> representations</a:t>
            </a:r>
          </a:p>
          <a:p>
            <a:pPr lvl="1"/>
            <a:r>
              <a:rPr lang="en-US" dirty="0" smtClean="0"/>
              <a:t>Supervised vs. </a:t>
            </a:r>
            <a:r>
              <a:rPr lang="en-US" b="1" dirty="0" smtClean="0"/>
              <a:t>unsupervised</a:t>
            </a:r>
            <a:r>
              <a:rPr lang="en-US" dirty="0" smtClean="0"/>
              <a:t> learning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Auto-encoder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rchitecture</a:t>
            </a:r>
          </a:p>
          <a:p>
            <a:pPr lvl="1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Inference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Sparse coding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Sparse auto-encoders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Illustration: handwritten digits</a:t>
            </a:r>
          </a:p>
          <a:p>
            <a:pPr lvl="1"/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Stacking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auto-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encoders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Learning representations of digits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Impact on 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classification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Applications to text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Semantic hashing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Semi-supervised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Moving away from auto-encoders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Topics not covered in this talk</a:t>
            </a:r>
          </a:p>
        </p:txBody>
      </p:sp>
    </p:spTree>
    <p:extLst>
      <p:ext uri="{BB962C8B-B14F-4D97-AF65-F5344CB8AC3E}">
        <p14:creationId xmlns:p14="http://schemas.microsoft.com/office/powerpoint/2010/main" val="69113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77870" cy="4833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“Deep learning methods aim at</a:t>
            </a:r>
            <a:br>
              <a:rPr lang="en-US" sz="2000" dirty="0" smtClean="0"/>
            </a:br>
            <a:r>
              <a:rPr lang="en-US" sz="2000" b="1" dirty="0" smtClean="0"/>
              <a:t>learning feature hierarchies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with features from higher levels</a:t>
            </a:r>
            <a:br>
              <a:rPr lang="en-US" sz="2000" dirty="0" smtClean="0"/>
            </a:br>
            <a:r>
              <a:rPr lang="en-US" sz="2000" dirty="0" smtClean="0"/>
              <a:t>of the hierarchy formed by the</a:t>
            </a:r>
            <a:br>
              <a:rPr lang="en-US" sz="2000" dirty="0" smtClean="0"/>
            </a:br>
            <a:r>
              <a:rPr lang="en-US" sz="2000" dirty="0" smtClean="0"/>
              <a:t>composition of lower level features.</a:t>
            </a:r>
            <a:br>
              <a:rPr lang="en-US" sz="2000" dirty="0" smtClean="0"/>
            </a:br>
            <a:r>
              <a:rPr lang="en-US" sz="2000" b="1" dirty="0" smtClean="0"/>
              <a:t>Automatically learning features</a:t>
            </a:r>
            <a:br>
              <a:rPr lang="en-US" sz="2000" b="1" dirty="0" smtClean="0"/>
            </a:br>
            <a:r>
              <a:rPr lang="en-US" sz="2000" dirty="0" smtClean="0"/>
              <a:t>at multiple levels of abstraction</a:t>
            </a:r>
            <a:br>
              <a:rPr lang="en-US" sz="2000" dirty="0" smtClean="0"/>
            </a:br>
            <a:r>
              <a:rPr lang="en-US" sz="2000" dirty="0" smtClean="0"/>
              <a:t>allows a system </a:t>
            </a:r>
            <a:br>
              <a:rPr lang="en-US" sz="2000" dirty="0" smtClean="0"/>
            </a:br>
            <a:r>
              <a:rPr lang="en-US" sz="2000" dirty="0" smtClean="0"/>
              <a:t>to learn </a:t>
            </a:r>
            <a:r>
              <a:rPr lang="en-US" sz="2000" b="1" dirty="0" smtClean="0"/>
              <a:t>complex functions</a:t>
            </a:r>
            <a:r>
              <a:rPr lang="en-US" sz="2000" dirty="0" smtClean="0"/>
              <a:t> mapping the input to the output directly from data, </a:t>
            </a:r>
            <a:br>
              <a:rPr lang="en-US" sz="2000" dirty="0" smtClean="0"/>
            </a:br>
            <a:r>
              <a:rPr lang="en-US" sz="2000" dirty="0" smtClean="0"/>
              <a:t>without depending completely </a:t>
            </a:r>
            <a:br>
              <a:rPr lang="en-US" sz="2000" dirty="0" smtClean="0"/>
            </a:br>
            <a:r>
              <a:rPr lang="en-US" sz="2000" dirty="0" smtClean="0"/>
              <a:t>on human-crafted features.”</a:t>
            </a:r>
            <a:br>
              <a:rPr lang="en-US" sz="2000" dirty="0" smtClean="0"/>
            </a:br>
            <a:r>
              <a:rPr lang="en-US" sz="2000" dirty="0" smtClean="0"/>
              <a:t>— </a:t>
            </a:r>
            <a:r>
              <a:rPr lang="en-US" sz="2000" dirty="0" err="1" smtClean="0"/>
              <a:t>Yoshua</a:t>
            </a:r>
            <a:r>
              <a:rPr lang="en-US" sz="2000" dirty="0" smtClean="0"/>
              <a:t> </a:t>
            </a:r>
            <a:r>
              <a:rPr lang="en-US" sz="2000" dirty="0" err="1" smtClean="0"/>
              <a:t>Bengio</a:t>
            </a:r>
            <a:endParaRPr lang="en-US" sz="2000" dirty="0"/>
          </a:p>
        </p:txBody>
      </p:sp>
      <p:sp>
        <p:nvSpPr>
          <p:cNvPr id="4" name="object 3"/>
          <p:cNvSpPr/>
          <p:nvPr/>
        </p:nvSpPr>
        <p:spPr>
          <a:xfrm>
            <a:off x="4624631" y="2139886"/>
            <a:ext cx="4228739" cy="33049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915255" y="6358833"/>
            <a:ext cx="54187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Bengio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“On the expressive power of deep architectures”,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Talk at ALT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2011]</a:t>
            </a:r>
          </a:p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Bengio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Learning Deep Architectures for AI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2009]</a:t>
            </a:r>
          </a:p>
        </p:txBody>
      </p:sp>
    </p:spTree>
    <p:extLst>
      <p:ext uri="{BB962C8B-B14F-4D97-AF65-F5344CB8AC3E}">
        <p14:creationId xmlns:p14="http://schemas.microsoft.com/office/powerpoint/2010/main" val="154395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 and/or distributed representations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3986998"/>
            <a:ext cx="66372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entury Gothic"/>
              </a:rPr>
              <a:t>Example on MNIST handwritten digits</a:t>
            </a:r>
          </a:p>
          <a:p>
            <a:r>
              <a:rPr lang="en-US" sz="2000" dirty="0" smtClean="0">
                <a:latin typeface="Century Gothic"/>
              </a:rPr>
              <a:t>An image of size 28x28 pixels can be represented</a:t>
            </a:r>
            <a:r>
              <a:rPr lang="en-US" sz="2000" dirty="0">
                <a:latin typeface="Century Gothic"/>
              </a:rPr>
              <a:t/>
            </a:r>
            <a:br>
              <a:rPr lang="en-US" sz="2000" dirty="0">
                <a:latin typeface="Century Gothic"/>
              </a:rPr>
            </a:br>
            <a:r>
              <a:rPr lang="en-US" sz="2000" dirty="0" smtClean="0">
                <a:latin typeface="Century Gothic"/>
              </a:rPr>
              <a:t>using a small combination of </a:t>
            </a:r>
            <a:r>
              <a:rPr lang="en-US" sz="2000" b="1" dirty="0" smtClean="0">
                <a:latin typeface="Century Gothic"/>
              </a:rPr>
              <a:t>codes</a:t>
            </a:r>
            <a:r>
              <a:rPr lang="en-US" sz="2000" dirty="0" smtClean="0">
                <a:latin typeface="Century Gothic"/>
              </a:rPr>
              <a:t> from a </a:t>
            </a:r>
            <a:r>
              <a:rPr lang="en-US" sz="2000" b="1" dirty="0" smtClean="0">
                <a:latin typeface="Century Gothic"/>
              </a:rPr>
              <a:t>basis set</a:t>
            </a:r>
            <a:r>
              <a:rPr lang="en-US" sz="2000" dirty="0" smtClean="0">
                <a:latin typeface="Century Gothic"/>
              </a:rPr>
              <a:t>.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2271085"/>
            <a:ext cx="8319911" cy="1701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3031" y="6358833"/>
            <a:ext cx="81337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Poultney, Chopra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“Efficient Learning of Sparse Representations with an Energy-Based Model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2006;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763253"/>
            <a:ext cx="48654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entury Gothic"/>
              </a:rPr>
              <a:t>Biological motivation: V1 visual cortex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4973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 and/or distributed representations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3986998"/>
            <a:ext cx="66372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entury Gothic"/>
              </a:rPr>
              <a:t>Example on MNIST handwritten digits</a:t>
            </a:r>
          </a:p>
          <a:p>
            <a:r>
              <a:rPr lang="en-US" sz="2000" dirty="0" smtClean="0">
                <a:latin typeface="Century Gothic"/>
              </a:rPr>
              <a:t>An image of size 28x28 pixels can be represented</a:t>
            </a:r>
            <a:r>
              <a:rPr lang="en-US" sz="2000" dirty="0">
                <a:latin typeface="Century Gothic"/>
              </a:rPr>
              <a:t/>
            </a:r>
            <a:br>
              <a:rPr lang="en-US" sz="2000" dirty="0">
                <a:latin typeface="Century Gothic"/>
              </a:rPr>
            </a:br>
            <a:r>
              <a:rPr lang="en-US" sz="2000" dirty="0" smtClean="0">
                <a:latin typeface="Century Gothic"/>
              </a:rPr>
              <a:t>using a small combination of </a:t>
            </a:r>
            <a:r>
              <a:rPr lang="en-US" sz="2000" b="1" dirty="0" smtClean="0">
                <a:latin typeface="Century Gothic"/>
              </a:rPr>
              <a:t>codes</a:t>
            </a:r>
            <a:r>
              <a:rPr lang="en-US" sz="2000" dirty="0" smtClean="0">
                <a:latin typeface="Century Gothic"/>
              </a:rPr>
              <a:t> from a </a:t>
            </a:r>
            <a:r>
              <a:rPr lang="en-US" sz="2000" b="1" dirty="0" smtClean="0">
                <a:latin typeface="Century Gothic"/>
              </a:rPr>
              <a:t>basis set</a:t>
            </a:r>
            <a:r>
              <a:rPr lang="en-US" sz="2000" dirty="0" smtClean="0">
                <a:latin typeface="Century Gothic"/>
              </a:rPr>
              <a:t>.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2271085"/>
            <a:ext cx="8319911" cy="1701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5282400"/>
            <a:ext cx="85995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smtClean="0">
                <a:solidFill>
                  <a:schemeClr val="tx2"/>
                </a:solidFill>
                <a:latin typeface="Century Gothic"/>
              </a:rPr>
              <a:t>At the end of this talk, you should know how to learn that basis set</a:t>
            </a:r>
            <a:br>
              <a:rPr lang="en-US" sz="2000" i="1" dirty="0" smtClean="0">
                <a:solidFill>
                  <a:schemeClr val="tx2"/>
                </a:solidFill>
                <a:latin typeface="Century Gothic"/>
              </a:rPr>
            </a:br>
            <a:r>
              <a:rPr lang="en-US" sz="2000" i="1" dirty="0" smtClean="0">
                <a:solidFill>
                  <a:schemeClr val="tx2"/>
                </a:solidFill>
                <a:latin typeface="Century Gothic"/>
              </a:rPr>
              <a:t>and how to infer the codes, in a 2-layer auto-encoder architecture.</a:t>
            </a:r>
          </a:p>
          <a:p>
            <a:r>
              <a:rPr lang="en-US" sz="2000" i="1" dirty="0" err="1" smtClean="0">
                <a:solidFill>
                  <a:schemeClr val="tx2"/>
                </a:solidFill>
                <a:latin typeface="Century Gothic"/>
              </a:rPr>
              <a:t>Matlab</a:t>
            </a:r>
            <a:r>
              <a:rPr lang="en-US" sz="2000" i="1" dirty="0" smtClean="0">
                <a:solidFill>
                  <a:schemeClr val="tx2"/>
                </a:solidFill>
                <a:latin typeface="Century Gothic"/>
              </a:rPr>
              <a:t>/Octave code and the MNIST dataset will be provided. </a:t>
            </a:r>
            <a:endParaRPr lang="en-US" sz="1600" i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3031" y="6358833"/>
            <a:ext cx="813378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Poultney, Chopra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“Efficient Learning of Sparse Representations with an Energy-Based Model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2006;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</a:p>
          <a:p>
            <a:pPr algn="ctr"/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763253"/>
            <a:ext cx="68054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A6A6A6"/>
                </a:solidFill>
                <a:latin typeface="Century Gothic"/>
              </a:rPr>
              <a:t>Biological motivation: V1 visual cortex (backup slides)</a:t>
            </a:r>
            <a:endParaRPr lang="en-US" sz="1600" dirty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3473792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77420D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3480142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77420D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3276837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accent3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1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953925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0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701912"/>
              </p:ext>
            </p:extLst>
          </p:nvPr>
        </p:nvGraphicFramePr>
        <p:xfrm>
          <a:off x="5566236" y="2251123"/>
          <a:ext cx="320404" cy="349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1" name="Equation" r:id="rId5" imgW="139700" imgH="152400" progId="Equation.3">
                  <p:embed/>
                </p:oleObj>
              </mc:Choice>
              <mc:Fallback>
                <p:oleObj name="Equation" r:id="rId5" imgW="1397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66236" y="2251123"/>
                        <a:ext cx="320404" cy="349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723647"/>
              </p:ext>
            </p:extLst>
          </p:nvPr>
        </p:nvGraphicFramePr>
        <p:xfrm>
          <a:off x="4027488" y="3363913"/>
          <a:ext cx="13112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2" name="Equation" r:id="rId7" imgW="571500" imgH="304800" progId="Equation.3">
                  <p:embed/>
                </p:oleObj>
              </mc:Choice>
              <mc:Fallback>
                <p:oleObj name="Equation" r:id="rId7" imgW="5715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27488" y="3363913"/>
                        <a:ext cx="1311275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4513743" y="4204342"/>
            <a:ext cx="332947" cy="6350"/>
          </a:xfrm>
          <a:prstGeom prst="bentConnector3">
            <a:avLst/>
          </a:prstGeom>
          <a:ln w="57150" cmpd="sng">
            <a:solidFill>
              <a:srgbClr val="7742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" idx="0"/>
            <a:endCxn id="7" idx="2"/>
          </p:cNvCxnSpPr>
          <p:nvPr/>
        </p:nvCxnSpPr>
        <p:spPr>
          <a:xfrm rot="5400000" flipH="1" flipV="1">
            <a:off x="4353408" y="5506722"/>
            <a:ext cx="640917" cy="6350"/>
          </a:xfrm>
          <a:prstGeom prst="bentConnector3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35" idx="2"/>
            <a:endCxn id="9" idx="0"/>
          </p:cNvCxnSpPr>
          <p:nvPr/>
        </p:nvCxnSpPr>
        <p:spPr>
          <a:xfrm rot="16200000" flipH="1">
            <a:off x="4292654" y="2918066"/>
            <a:ext cx="768775" cy="12700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969212" y="196438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Target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141585" y="5835091"/>
            <a:ext cx="935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4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402952" y="4481637"/>
            <a:ext cx="1674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  <a:t>Prediction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38517" y="3364367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Error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2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214112"/>
              </p:ext>
            </p:extLst>
          </p:nvPr>
        </p:nvGraphicFramePr>
        <p:xfrm>
          <a:off x="3735388" y="4494213"/>
          <a:ext cx="1908175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3" name="Equation" r:id="rId9" imgW="939800" imgH="266700" progId="Equation.3">
                  <p:embed/>
                </p:oleObj>
              </mc:Choice>
              <mc:Fallback>
                <p:oleObj name="Equation" r:id="rId9" imgW="9398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35388" y="4494213"/>
                        <a:ext cx="1908175" cy="541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11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8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32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90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3473792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77420D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3480142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77420D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3276837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accent3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1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380615"/>
              </p:ext>
            </p:extLst>
          </p:nvPr>
        </p:nvGraphicFramePr>
        <p:xfrm>
          <a:off x="4130675" y="3314700"/>
          <a:ext cx="1116013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7" name="Equation" r:id="rId3" imgW="508000" imgH="342900" progId="Equation.3">
                  <p:embed/>
                </p:oleObj>
              </mc:Choice>
              <mc:Fallback>
                <p:oleObj name="Equation" r:id="rId3" imgW="5080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30675" y="3314700"/>
                        <a:ext cx="1116013" cy="750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4513743" y="4204342"/>
            <a:ext cx="332947" cy="6350"/>
          </a:xfrm>
          <a:prstGeom prst="bentConnector3">
            <a:avLst/>
          </a:prstGeom>
          <a:ln w="57150" cmpd="sng">
            <a:solidFill>
              <a:srgbClr val="7742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61" idx="0"/>
            <a:endCxn id="7" idx="2"/>
          </p:cNvCxnSpPr>
          <p:nvPr/>
        </p:nvCxnSpPr>
        <p:spPr>
          <a:xfrm rot="5400000" flipH="1" flipV="1">
            <a:off x="4353408" y="5506722"/>
            <a:ext cx="640917" cy="6350"/>
          </a:xfrm>
          <a:prstGeom prst="bentConnector3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969212" y="196438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Target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141585" y="5835091"/>
            <a:ext cx="935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4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402952" y="4481637"/>
            <a:ext cx="1674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  <a:t>Prediction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38517" y="3364367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Error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5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386509"/>
              </p:ext>
            </p:extLst>
          </p:nvPr>
        </p:nvGraphicFramePr>
        <p:xfrm>
          <a:off x="3858860" y="4510794"/>
          <a:ext cx="1676400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8" name="Equation" r:id="rId5" imgW="825500" imgH="215900" progId="Equation.3">
                  <p:embed/>
                </p:oleObj>
              </mc:Choice>
              <mc:Fallback>
                <p:oleObj name="Equation" r:id="rId5" imgW="825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58860" y="4510794"/>
                        <a:ext cx="1676400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2" name="Elbow Connector 51"/>
          <p:cNvCxnSpPr>
            <a:stCxn id="66" idx="2"/>
            <a:endCxn id="9" idx="0"/>
          </p:cNvCxnSpPr>
          <p:nvPr/>
        </p:nvCxnSpPr>
        <p:spPr>
          <a:xfrm rot="16200000" flipH="1">
            <a:off x="4292654" y="2918066"/>
            <a:ext cx="768775" cy="12700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accent3">
                <a:lumMod val="5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791292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9" name="Equation" r:id="rId7" imgW="165100" imgH="152400" progId="Equation.3">
                  <p:embed/>
                </p:oleObj>
              </mc:Choice>
              <mc:Fallback>
                <p:oleObj name="Equation" r:id="rId7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8252"/>
              </p:ext>
            </p:extLst>
          </p:nvPr>
        </p:nvGraphicFramePr>
        <p:xfrm>
          <a:off x="5566236" y="2251123"/>
          <a:ext cx="320404" cy="349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" name="Equation" r:id="rId9" imgW="139700" imgH="152400" progId="Equation.3">
                  <p:embed/>
                </p:oleObj>
              </mc:Choice>
              <mc:Fallback>
                <p:oleObj name="Equation" r:id="rId9" imgW="1397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66236" y="2251123"/>
                        <a:ext cx="320404" cy="349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" name="Group 56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58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0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63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4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 exploit unlabeled data?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3473792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77420D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3480142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F5CEA7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3276837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accent3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4513743" y="4204342"/>
            <a:ext cx="332947" cy="6350"/>
          </a:xfrm>
          <a:prstGeom prst="bentConnector3">
            <a:avLst/>
          </a:prstGeom>
          <a:ln w="57150" cmpd="sng">
            <a:solidFill>
              <a:srgbClr val="7742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30" idx="0"/>
            <a:endCxn id="7" idx="2"/>
          </p:cNvCxnSpPr>
          <p:nvPr/>
        </p:nvCxnSpPr>
        <p:spPr>
          <a:xfrm rot="5400000" flipH="1" flipV="1">
            <a:off x="4353408" y="5506722"/>
            <a:ext cx="640917" cy="6350"/>
          </a:xfrm>
          <a:prstGeom prst="bentConnector3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35" idx="2"/>
            <a:endCxn id="9" idx="0"/>
          </p:cNvCxnSpPr>
          <p:nvPr/>
        </p:nvCxnSpPr>
        <p:spPr>
          <a:xfrm rot="16200000" flipH="1">
            <a:off x="4292654" y="2918066"/>
            <a:ext cx="768775" cy="12700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accent3">
                <a:lumMod val="40000"/>
                <a:lumOff val="6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187598" y="1964387"/>
            <a:ext cx="1889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No target…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141585" y="5835091"/>
            <a:ext cx="935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4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402952" y="4481637"/>
            <a:ext cx="1674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  <a:t>Prediction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84617" y="3364367"/>
            <a:ext cx="1692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No error…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2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152432"/>
              </p:ext>
            </p:extLst>
          </p:nvPr>
        </p:nvGraphicFramePr>
        <p:xfrm>
          <a:off x="3735388" y="4494213"/>
          <a:ext cx="1908175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Equation" r:id="rId3" imgW="939800" imgH="266700" progId="Equation.3">
                  <p:embed/>
                </p:oleObj>
              </mc:Choice>
              <mc:Fallback>
                <p:oleObj name="Equation" r:id="rId3" imgW="9398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5388" y="4494213"/>
                        <a:ext cx="1908175" cy="541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791292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Equation" r:id="rId5" imgW="165100" imgH="152400" progId="Equation.3">
                  <p:embed/>
                </p:oleObj>
              </mc:Choice>
              <mc:Fallback>
                <p:oleObj name="Equation" r:id="rId5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525776"/>
              </p:ext>
            </p:extLst>
          </p:nvPr>
        </p:nvGraphicFramePr>
        <p:xfrm>
          <a:off x="5594350" y="2222500"/>
          <a:ext cx="26193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Equation" r:id="rId7" imgW="114300" imgH="177800" progId="Equation.3">
                  <p:embed/>
                </p:oleObj>
              </mc:Choice>
              <mc:Fallback>
                <p:oleObj name="Equation" r:id="rId7" imgW="1143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94350" y="2222500"/>
                        <a:ext cx="261938" cy="407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  <a:effectLst/>
        </p:grpSpPr>
        <p:sp>
          <p:nvSpPr>
            <p:cNvPr id="26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8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32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207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3473792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3480142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3276837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27712" y="1619237"/>
            <a:ext cx="2549496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008000"/>
                </a:solidFill>
                <a:latin typeface="+mj-lt"/>
              </a:rPr>
              <a:t>Code</a:t>
            </a:r>
            <a:br>
              <a:rPr lang="en-US" sz="24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400" dirty="0" smtClean="0">
                <a:solidFill>
                  <a:srgbClr val="008000"/>
                </a:solidFill>
                <a:latin typeface="+mj-lt"/>
              </a:rPr>
              <a:t>“latent/hidden”</a:t>
            </a:r>
            <a:br>
              <a:rPr lang="en-US" sz="2400" dirty="0" smtClean="0">
                <a:solidFill>
                  <a:srgbClr val="008000"/>
                </a:solidFill>
                <a:latin typeface="+mj-lt"/>
              </a:rPr>
            </a:br>
            <a:r>
              <a:rPr lang="en-US" sz="2400" dirty="0" smtClean="0">
                <a:solidFill>
                  <a:srgbClr val="008000"/>
                </a:solidFill>
                <a:latin typeface="+mj-lt"/>
              </a:rPr>
              <a:t>representation</a:t>
            </a:r>
            <a:endParaRPr lang="en-US" sz="24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141585" y="5835091"/>
            <a:ext cx="935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4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33710" y="4481637"/>
            <a:ext cx="2043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rgbClr val="008000"/>
                </a:solidFill>
                <a:latin typeface="Century Gothic"/>
              </a:rPr>
              <a:t>Prediction(s)</a:t>
            </a:r>
            <a:endParaRPr lang="en-US" sz="24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70928" y="3364367"/>
            <a:ext cx="1206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008000"/>
                </a:solidFill>
                <a:latin typeface="+mj-lt"/>
              </a:rPr>
              <a:t>Error(s)</a:t>
            </a:r>
            <a:endParaRPr lang="en-US" sz="24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38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791292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2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640313"/>
              </p:ext>
            </p:extLst>
          </p:nvPr>
        </p:nvGraphicFramePr>
        <p:xfrm>
          <a:off x="5551488" y="225107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3" name="Equation" r:id="rId5" imgW="152400" imgH="152400" progId="Equation.3">
                  <p:embed/>
                </p:oleObj>
              </mc:Choice>
              <mc:Fallback>
                <p:oleObj name="Equation" r:id="rId5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51488" y="225107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Group 39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8125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3473792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3480142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3276837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055324" y="1964387"/>
            <a:ext cx="102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4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141585" y="5835091"/>
            <a:ext cx="935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4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33710" y="4481637"/>
            <a:ext cx="2043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400" b="1" dirty="0" smtClean="0">
                <a:solidFill>
                  <a:srgbClr val="008000"/>
                </a:solidFill>
                <a:latin typeface="Century Gothic"/>
              </a:rPr>
              <a:t>Prediction(s)</a:t>
            </a:r>
            <a:endParaRPr lang="en-US" sz="24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70928" y="3364367"/>
            <a:ext cx="1206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008000"/>
                </a:solidFill>
                <a:latin typeface="+mj-lt"/>
              </a:rPr>
              <a:t>Error(s)</a:t>
            </a:r>
            <a:endParaRPr lang="en-US" sz="24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45744" y="1682167"/>
            <a:ext cx="234105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We want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the </a:t>
            </a:r>
            <a:r>
              <a:rPr lang="en-US" sz="2400" b="1" dirty="0" smtClean="0">
                <a:solidFill>
                  <a:srgbClr val="008000"/>
                </a:solidFill>
                <a:latin typeface="+mj-lt"/>
              </a:rPr>
              <a:t>codes</a:t>
            </a: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to represent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the </a:t>
            </a:r>
            <a:r>
              <a:rPr lang="en-US" sz="2400" b="1" dirty="0" smtClean="0">
                <a:solidFill>
                  <a:srgbClr val="2F5897"/>
                </a:solidFill>
                <a:latin typeface="+mj-lt"/>
              </a:rPr>
              <a:t>inputs</a:t>
            </a: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in the dataset.</a:t>
            </a:r>
            <a:endParaRPr lang="en-US" sz="2400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45744" y="3937722"/>
            <a:ext cx="263635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The </a:t>
            </a:r>
            <a:r>
              <a:rPr lang="en-US" sz="2400" b="1" dirty="0" smtClean="0">
                <a:solidFill>
                  <a:srgbClr val="008000"/>
                </a:solidFill>
                <a:latin typeface="+mj-lt"/>
              </a:rPr>
              <a:t>code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should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be a compact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representation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of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the </a:t>
            </a:r>
            <a:r>
              <a:rPr lang="en-US" sz="2400" b="1" dirty="0" smtClean="0">
                <a:solidFill>
                  <a:srgbClr val="2F5897"/>
                </a:solidFill>
                <a:latin typeface="+mj-lt"/>
              </a:rPr>
              <a:t>inputs</a:t>
            </a:r>
            <a:r>
              <a:rPr lang="en-US" sz="2400" dirty="0" smtClean="0">
                <a:latin typeface="+mj-lt"/>
              </a:rPr>
              <a:t>: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low-dimensional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and/or sparse.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25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195732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2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394499"/>
              </p:ext>
            </p:extLst>
          </p:nvPr>
        </p:nvGraphicFramePr>
        <p:xfrm>
          <a:off x="5551488" y="225107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3" name="Equation" r:id="rId5" imgW="152400" imgH="152400" progId="Equation.3">
                  <p:embed/>
                </p:oleObj>
              </mc:Choice>
              <mc:Fallback>
                <p:oleObj name="Equation" r:id="rId5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51488" y="225107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28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34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6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469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</a:t>
            </a:r>
            <a:br>
              <a:rPr lang="en-US" dirty="0" smtClean="0"/>
            </a:br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Linear decomposition of the </a:t>
            </a:r>
            <a:r>
              <a:rPr lang="en-US" b="1" dirty="0" smtClean="0">
                <a:solidFill>
                  <a:schemeClr val="tx2"/>
                </a:solidFill>
              </a:rPr>
              <a:t>inputs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Principal Component Analysis and Singular Value Decomposition</a:t>
            </a:r>
          </a:p>
          <a:p>
            <a:pPr lvl="1"/>
            <a:r>
              <a:rPr lang="en-US" dirty="0" smtClean="0"/>
              <a:t>Independent Component Analysis </a:t>
            </a:r>
            <a:r>
              <a:rPr lang="en-US" sz="1200" dirty="0" smtClean="0">
                <a:solidFill>
                  <a:srgbClr val="A6A6A6"/>
                </a:solidFill>
              </a:rPr>
              <a:t>[Bell &amp; </a:t>
            </a:r>
            <a:r>
              <a:rPr lang="en-US" sz="1200" dirty="0" err="1" smtClean="0">
                <a:solidFill>
                  <a:srgbClr val="A6A6A6"/>
                </a:solidFill>
              </a:rPr>
              <a:t>Sejnowski</a:t>
            </a:r>
            <a:r>
              <a:rPr lang="en-US" sz="1200" dirty="0" smtClean="0">
                <a:solidFill>
                  <a:srgbClr val="A6A6A6"/>
                </a:solidFill>
              </a:rPr>
              <a:t>, 1995]</a:t>
            </a:r>
            <a:endParaRPr lang="en-US" dirty="0" smtClean="0">
              <a:solidFill>
                <a:srgbClr val="A6A6A6"/>
              </a:solidFill>
            </a:endParaRPr>
          </a:p>
          <a:p>
            <a:pPr lvl="1"/>
            <a:r>
              <a:rPr lang="en-US" b="1" dirty="0"/>
              <a:t>Sparse </a:t>
            </a:r>
            <a:r>
              <a:rPr lang="en-US" b="1" dirty="0" smtClean="0"/>
              <a:t>coding </a:t>
            </a:r>
            <a:r>
              <a:rPr lang="en-US" sz="1200" dirty="0" smtClean="0">
                <a:solidFill>
                  <a:srgbClr val="A6A6A6"/>
                </a:solidFill>
              </a:rPr>
              <a:t>[</a:t>
            </a:r>
            <a:r>
              <a:rPr lang="en-US" sz="1200" dirty="0" err="1" smtClean="0">
                <a:solidFill>
                  <a:srgbClr val="A6A6A6"/>
                </a:solidFill>
              </a:rPr>
              <a:t>Olshausen</a:t>
            </a:r>
            <a:r>
              <a:rPr lang="en-US" sz="1200" dirty="0" smtClean="0">
                <a:solidFill>
                  <a:srgbClr val="A6A6A6"/>
                </a:solidFill>
              </a:rPr>
              <a:t> &amp; Field, 1997]</a:t>
            </a:r>
            <a:endParaRPr lang="en-US" dirty="0" smtClean="0">
              <a:solidFill>
                <a:srgbClr val="A6A6A6"/>
              </a:solidFill>
            </a:endParaRPr>
          </a:p>
          <a:p>
            <a:pPr lvl="1"/>
            <a:r>
              <a:rPr lang="en-US" dirty="0" smtClean="0"/>
              <a:t>…</a:t>
            </a:r>
            <a:endParaRPr lang="en-US" dirty="0"/>
          </a:p>
          <a:p>
            <a:r>
              <a:rPr lang="en-US" dirty="0" smtClean="0"/>
              <a:t>Fitting a distribution to the </a:t>
            </a:r>
            <a:r>
              <a:rPr lang="en-US" b="1" dirty="0" smtClean="0">
                <a:solidFill>
                  <a:srgbClr val="2F5897"/>
                </a:solidFill>
              </a:rPr>
              <a:t>inputs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Mixtures of Gaussians</a:t>
            </a:r>
          </a:p>
          <a:p>
            <a:pPr lvl="1"/>
            <a:r>
              <a:rPr lang="en-US" dirty="0" smtClean="0"/>
              <a:t>Use of </a:t>
            </a:r>
            <a:r>
              <a:rPr lang="en-US" b="1" dirty="0" smtClean="0"/>
              <a:t>Expectation-Maximization algorithm </a:t>
            </a:r>
            <a:r>
              <a:rPr lang="en-US" sz="1200" dirty="0" smtClean="0">
                <a:solidFill>
                  <a:srgbClr val="A6A6A6"/>
                </a:solidFill>
              </a:rPr>
              <a:t>[</a:t>
            </a:r>
            <a:r>
              <a:rPr lang="en-US" sz="1200" dirty="0" err="1" smtClean="0">
                <a:solidFill>
                  <a:srgbClr val="A6A6A6"/>
                </a:solidFill>
              </a:rPr>
              <a:t>Dempster</a:t>
            </a:r>
            <a:r>
              <a:rPr lang="en-US" sz="1200" dirty="0" smtClean="0">
                <a:solidFill>
                  <a:srgbClr val="A6A6A6"/>
                </a:solidFill>
              </a:rPr>
              <a:t> et </a:t>
            </a:r>
            <a:r>
              <a:rPr lang="en-US" sz="1200" dirty="0">
                <a:solidFill>
                  <a:srgbClr val="A6A6A6"/>
                </a:solidFill>
              </a:rPr>
              <a:t>al, </a:t>
            </a:r>
            <a:r>
              <a:rPr lang="en-US" sz="1200" dirty="0" smtClean="0">
                <a:solidFill>
                  <a:srgbClr val="A6A6A6"/>
                </a:solidFill>
              </a:rPr>
              <a:t>1977]</a:t>
            </a:r>
            <a:endParaRPr lang="en-US" b="1" dirty="0" smtClean="0">
              <a:solidFill>
                <a:srgbClr val="A6A6A6"/>
              </a:solidFill>
            </a:endParaRP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For text or discrete data:</a:t>
            </a:r>
          </a:p>
          <a:p>
            <a:pPr lvl="1"/>
            <a:r>
              <a:rPr lang="en-US" dirty="0" smtClean="0"/>
              <a:t>Latent Semantic Indexing 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[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</a:rPr>
              <a:t>Deerwester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 et al, 1990]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dirty="0" smtClean="0"/>
              <a:t>Probabilistic Latent Semantic Indexing </a:t>
            </a:r>
            <a:r>
              <a:rPr lang="en-US" sz="1200" dirty="0" smtClean="0">
                <a:solidFill>
                  <a:prstClr val="white">
                    <a:lumMod val="65000"/>
                  </a:prstClr>
                </a:solidFill>
              </a:rPr>
              <a:t>[Hofmann et </a:t>
            </a:r>
            <a:r>
              <a:rPr lang="en-US" sz="1200" dirty="0">
                <a:solidFill>
                  <a:prstClr val="white">
                    <a:lumMod val="65000"/>
                  </a:prstClr>
                </a:solidFill>
              </a:rPr>
              <a:t>al, </a:t>
            </a:r>
            <a:r>
              <a:rPr lang="en-US" sz="1200" dirty="0" smtClean="0">
                <a:solidFill>
                  <a:prstClr val="white">
                    <a:lumMod val="65000"/>
                  </a:prstClr>
                </a:solidFill>
              </a:rPr>
              <a:t>1999]</a:t>
            </a:r>
            <a:endParaRPr lang="en-US" dirty="0" smtClean="0"/>
          </a:p>
          <a:p>
            <a:pPr lvl="1"/>
            <a:r>
              <a:rPr lang="en-US" dirty="0" smtClean="0"/>
              <a:t>Latent </a:t>
            </a:r>
            <a:r>
              <a:rPr lang="en-US" dirty="0" err="1" smtClean="0"/>
              <a:t>Dirichlet</a:t>
            </a:r>
            <a:r>
              <a:rPr lang="en-US" dirty="0" smtClean="0"/>
              <a:t> Allocation </a:t>
            </a:r>
            <a:r>
              <a:rPr lang="en-US" sz="1200" dirty="0" smtClean="0">
                <a:solidFill>
                  <a:prstClr val="white">
                    <a:lumMod val="65000"/>
                  </a:prstClr>
                </a:solidFill>
              </a:rPr>
              <a:t>[</a:t>
            </a:r>
            <a:r>
              <a:rPr lang="en-US" sz="1200" dirty="0" err="1" smtClean="0">
                <a:solidFill>
                  <a:prstClr val="white">
                    <a:lumMod val="65000"/>
                  </a:prstClr>
                </a:solidFill>
              </a:rPr>
              <a:t>Blei</a:t>
            </a:r>
            <a:r>
              <a:rPr lang="en-US" sz="1200" dirty="0" smtClean="0">
                <a:solidFill>
                  <a:prstClr val="white">
                    <a:lumMod val="65000"/>
                  </a:prstClr>
                </a:solidFill>
              </a:rPr>
              <a:t> et </a:t>
            </a:r>
            <a:r>
              <a:rPr lang="en-US" sz="1200" dirty="0">
                <a:solidFill>
                  <a:prstClr val="white">
                    <a:lumMod val="65000"/>
                  </a:prstClr>
                </a:solidFill>
              </a:rPr>
              <a:t>al, </a:t>
            </a:r>
            <a:r>
              <a:rPr lang="en-US" sz="1200" dirty="0" smtClean="0">
                <a:solidFill>
                  <a:prstClr val="white">
                    <a:lumMod val="65000"/>
                  </a:prstClr>
                </a:solidFill>
              </a:rPr>
              <a:t>2003]</a:t>
            </a:r>
            <a:endParaRPr lang="en-US" dirty="0" smtClean="0"/>
          </a:p>
          <a:p>
            <a:pPr lvl="1"/>
            <a:r>
              <a:rPr lang="en-US" b="1" dirty="0" smtClean="0"/>
              <a:t>Semantic Hashing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86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of this tutorial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Study a fundamental building block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for deep learning,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the </a:t>
            </a:r>
            <a:r>
              <a:rPr lang="en-US" b="1" dirty="0" smtClean="0">
                <a:solidFill>
                  <a:schemeClr val="tx2"/>
                </a:solidFill>
              </a:rPr>
              <a:t>auto-encoder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542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Deep learning concepts covered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Hierarchical</a:t>
            </a:r>
            <a:r>
              <a:rPr lang="en-US" dirty="0" smtClean="0">
                <a:solidFill>
                  <a:srgbClr val="D9D9D9"/>
                </a:solidFill>
              </a:rPr>
              <a:t> representations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Sparse</a:t>
            </a:r>
            <a:r>
              <a:rPr lang="en-US" dirty="0" smtClean="0">
                <a:solidFill>
                  <a:srgbClr val="D9D9D9"/>
                </a:solidFill>
              </a:rPr>
              <a:t> and/or </a:t>
            </a:r>
            <a:r>
              <a:rPr lang="en-US" b="1" dirty="0" smtClean="0">
                <a:solidFill>
                  <a:srgbClr val="D9D9D9"/>
                </a:solidFill>
              </a:rPr>
              <a:t>distributed</a:t>
            </a:r>
            <a:r>
              <a:rPr lang="en-US" dirty="0" smtClean="0">
                <a:solidFill>
                  <a:srgbClr val="D9D9D9"/>
                </a:solidFill>
              </a:rPr>
              <a:t> representations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Supervised vs. </a:t>
            </a:r>
            <a:r>
              <a:rPr lang="en-US" b="1" dirty="0" smtClean="0">
                <a:solidFill>
                  <a:srgbClr val="D9D9D9"/>
                </a:solidFill>
              </a:rPr>
              <a:t>unsupervised</a:t>
            </a:r>
            <a:r>
              <a:rPr lang="en-US" dirty="0" smtClean="0">
                <a:solidFill>
                  <a:srgbClr val="D9D9D9"/>
                </a:solidFill>
              </a:rPr>
              <a:t> learning</a:t>
            </a:r>
          </a:p>
          <a:p>
            <a:r>
              <a:rPr lang="en-US" dirty="0" smtClean="0"/>
              <a:t>Auto-encoder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rchitecture</a:t>
            </a:r>
          </a:p>
          <a:p>
            <a:pPr lvl="1"/>
            <a:r>
              <a:rPr lang="en-US" b="1" dirty="0" smtClean="0"/>
              <a:t>Inference</a:t>
            </a:r>
            <a:r>
              <a:rPr lang="en-US" dirty="0" smtClean="0"/>
              <a:t> and </a:t>
            </a:r>
            <a:r>
              <a:rPr lang="en-US" b="1" dirty="0" smtClean="0"/>
              <a:t>learning</a:t>
            </a:r>
          </a:p>
          <a:p>
            <a:pPr lvl="1"/>
            <a:r>
              <a:rPr lang="en-US" dirty="0" smtClean="0"/>
              <a:t>Sparse coding</a:t>
            </a:r>
          </a:p>
          <a:p>
            <a:pPr lvl="1"/>
            <a:r>
              <a:rPr lang="en-US" dirty="0" smtClean="0"/>
              <a:t>Sparse auto-encoders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Illustration: handwritten digits</a:t>
            </a:r>
          </a:p>
          <a:p>
            <a:pPr lvl="1"/>
            <a:r>
              <a:rPr lang="en-US" b="1" dirty="0">
                <a:solidFill>
                  <a:srgbClr val="D9D9D9"/>
                </a:solidFill>
              </a:rPr>
              <a:t>Stacking</a:t>
            </a:r>
            <a:r>
              <a:rPr lang="en-US" dirty="0">
                <a:solidFill>
                  <a:srgbClr val="D9D9D9"/>
                </a:solidFill>
              </a:rPr>
              <a:t> auto-</a:t>
            </a:r>
            <a:r>
              <a:rPr lang="en-US" dirty="0" smtClean="0">
                <a:solidFill>
                  <a:srgbClr val="D9D9D9"/>
                </a:solidFill>
              </a:rPr>
              <a:t>encoders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Learning representations of digits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Impact on </a:t>
            </a:r>
            <a:r>
              <a:rPr lang="en-US" b="1" dirty="0" smtClean="0">
                <a:solidFill>
                  <a:srgbClr val="D9D9D9"/>
                </a:solidFill>
              </a:rPr>
              <a:t>classification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Applications to text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Semantic hashing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Semi-supervised learning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Moving away from auto-encoders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Topics not covered in this talk</a:t>
            </a:r>
          </a:p>
        </p:txBody>
      </p:sp>
    </p:spTree>
    <p:extLst>
      <p:ext uri="{BB962C8B-B14F-4D97-AF65-F5344CB8AC3E}">
        <p14:creationId xmlns:p14="http://schemas.microsoft.com/office/powerpoint/2010/main" val="69113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Straight Arrow Connector 121"/>
          <p:cNvCxnSpPr>
            <a:stCxn id="101" idx="0"/>
            <a:endCxn id="94" idx="4"/>
          </p:cNvCxnSpPr>
          <p:nvPr/>
        </p:nvCxnSpPr>
        <p:spPr>
          <a:xfrm flipV="1">
            <a:off x="5196177" y="2804980"/>
            <a:ext cx="429078" cy="5410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>
            <a:stCxn id="101" idx="0"/>
            <a:endCxn id="93" idx="3"/>
          </p:cNvCxnSpPr>
          <p:nvPr/>
        </p:nvCxnSpPr>
        <p:spPr>
          <a:xfrm flipV="1">
            <a:off x="5196177" y="2752605"/>
            <a:ext cx="761967" cy="5934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stCxn id="101" idx="0"/>
            <a:endCxn id="95" idx="3"/>
          </p:cNvCxnSpPr>
          <p:nvPr/>
        </p:nvCxnSpPr>
        <p:spPr>
          <a:xfrm flipV="1">
            <a:off x="5196177" y="2752605"/>
            <a:ext cx="1204878" cy="5934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>
            <a:stCxn id="100" idx="0"/>
            <a:endCxn id="95" idx="4"/>
          </p:cNvCxnSpPr>
          <p:nvPr/>
        </p:nvCxnSpPr>
        <p:spPr>
          <a:xfrm flipH="1" flipV="1">
            <a:off x="6507206" y="2794036"/>
            <a:ext cx="459573" cy="5306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>
            <a:stCxn id="100" idx="0"/>
            <a:endCxn id="93" idx="5"/>
          </p:cNvCxnSpPr>
          <p:nvPr/>
        </p:nvCxnSpPr>
        <p:spPr>
          <a:xfrm flipH="1" flipV="1">
            <a:off x="6170446" y="2752605"/>
            <a:ext cx="796333" cy="5720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stCxn id="100" idx="0"/>
            <a:endCxn id="94" idx="5"/>
          </p:cNvCxnSpPr>
          <p:nvPr/>
        </p:nvCxnSpPr>
        <p:spPr>
          <a:xfrm flipH="1" flipV="1">
            <a:off x="5731406" y="2763549"/>
            <a:ext cx="1235373" cy="5611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85" idx="0"/>
            <a:endCxn id="100" idx="3"/>
          </p:cNvCxnSpPr>
          <p:nvPr/>
        </p:nvCxnSpPr>
        <p:spPr>
          <a:xfrm flipV="1">
            <a:off x="6527944" y="3566131"/>
            <a:ext cx="332684" cy="5430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83" idx="0"/>
            <a:endCxn id="100" idx="3"/>
          </p:cNvCxnSpPr>
          <p:nvPr/>
        </p:nvCxnSpPr>
        <p:spPr>
          <a:xfrm flipV="1">
            <a:off x="6085033" y="3566131"/>
            <a:ext cx="775595" cy="5430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84" idx="0"/>
          </p:cNvCxnSpPr>
          <p:nvPr/>
        </p:nvCxnSpPr>
        <p:spPr>
          <a:xfrm flipV="1">
            <a:off x="5645993" y="3587530"/>
            <a:ext cx="1170666" cy="5325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84" idx="0"/>
            <a:endCxn id="101" idx="5"/>
          </p:cNvCxnSpPr>
          <p:nvPr/>
        </p:nvCxnSpPr>
        <p:spPr>
          <a:xfrm flipH="1" flipV="1">
            <a:off x="5302328" y="3587530"/>
            <a:ext cx="343665" cy="5325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83" idx="0"/>
            <a:endCxn id="101" idx="5"/>
          </p:cNvCxnSpPr>
          <p:nvPr/>
        </p:nvCxnSpPr>
        <p:spPr>
          <a:xfrm flipH="1" flipV="1">
            <a:off x="5302328" y="3587530"/>
            <a:ext cx="782705" cy="5216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85" idx="0"/>
            <a:endCxn id="101" idx="5"/>
          </p:cNvCxnSpPr>
          <p:nvPr/>
        </p:nvCxnSpPr>
        <p:spPr>
          <a:xfrm flipH="1" flipV="1">
            <a:off x="5302328" y="3587530"/>
            <a:ext cx="1225616" cy="5216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Auto-encoder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8663" y="3265202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7968" y="4031871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graphicFrame>
        <p:nvGraphicFramePr>
          <p:cNvPr id="5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922132"/>
              </p:ext>
            </p:extLst>
          </p:nvPr>
        </p:nvGraphicFramePr>
        <p:xfrm>
          <a:off x="4376341" y="4080908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18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76341" y="4080908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753299"/>
              </p:ext>
            </p:extLst>
          </p:nvPr>
        </p:nvGraphicFramePr>
        <p:xfrm>
          <a:off x="4405684" y="3285711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19" name="Equation" r:id="rId5" imgW="152400" imgH="152400" progId="Equation.3">
                  <p:embed/>
                </p:oleObj>
              </mc:Choice>
              <mc:Fallback>
                <p:oleObj name="Equation" r:id="rId5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05684" y="3285711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749222" y="2292724"/>
            <a:ext cx="10310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  <a:t>Target</a:t>
            </a:r>
            <a:b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= 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graphicFrame>
        <p:nvGraphicFramePr>
          <p:cNvPr id="18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7951681"/>
              </p:ext>
            </p:extLst>
          </p:nvPr>
        </p:nvGraphicFramePr>
        <p:xfrm>
          <a:off x="4101977" y="2447829"/>
          <a:ext cx="9302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0" name="Equation" r:id="rId7" imgW="406400" imgH="152400" progId="Equation.3">
                  <p:embed/>
                </p:oleObj>
              </mc:Choice>
              <mc:Fallback>
                <p:oleObj name="Equation" r:id="rId7" imgW="406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01977" y="2447829"/>
                        <a:ext cx="930275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Arrow Connector 25"/>
          <p:cNvCxnSpPr>
            <a:stCxn id="9" idx="0"/>
            <a:endCxn id="13" idx="3"/>
          </p:cNvCxnSpPr>
          <p:nvPr/>
        </p:nvCxnSpPr>
        <p:spPr>
          <a:xfrm flipV="1">
            <a:off x="2553156" y="3564988"/>
            <a:ext cx="332889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0" idx="0"/>
            <a:endCxn id="13" idx="5"/>
          </p:cNvCxnSpPr>
          <p:nvPr/>
        </p:nvCxnSpPr>
        <p:spPr>
          <a:xfrm flipH="1" flipV="1">
            <a:off x="3098347" y="3564988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8" idx="0"/>
            <a:endCxn id="13" idx="4"/>
          </p:cNvCxnSpPr>
          <p:nvPr/>
        </p:nvCxnSpPr>
        <p:spPr>
          <a:xfrm flipV="1">
            <a:off x="2992196" y="3606419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2992196" y="2794036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2992196" y="2752605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2659307" y="2763549"/>
            <a:ext cx="332889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2226026" y="3980881"/>
            <a:ext cx="1532339" cy="570771"/>
            <a:chOff x="3904521" y="5830355"/>
            <a:chExt cx="1532339" cy="570771"/>
          </a:xfrm>
        </p:grpSpPr>
        <p:sp>
          <p:nvSpPr>
            <p:cNvPr id="8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6"/>
          <p:cNvSpPr>
            <a:spLocks/>
          </p:cNvSpPr>
          <p:nvPr/>
        </p:nvSpPr>
        <p:spPr bwMode="auto">
          <a:xfrm>
            <a:off x="2842076" y="3323508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659308" y="3195227"/>
            <a:ext cx="669648" cy="570771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2205288" y="2382844"/>
            <a:ext cx="1532339" cy="570771"/>
            <a:chOff x="3904521" y="5830355"/>
            <a:chExt cx="1532339" cy="570771"/>
          </a:xfrm>
        </p:grpSpPr>
        <p:sp>
          <p:nvSpPr>
            <p:cNvPr id="20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4" name="Straight Arrow Connector 63"/>
          <p:cNvCxnSpPr>
            <a:stCxn id="84" idx="0"/>
            <a:endCxn id="89" idx="4"/>
          </p:cNvCxnSpPr>
          <p:nvPr/>
        </p:nvCxnSpPr>
        <p:spPr>
          <a:xfrm flipV="1">
            <a:off x="5645993" y="3617363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84" idx="0"/>
            <a:endCxn id="88" idx="3"/>
          </p:cNvCxnSpPr>
          <p:nvPr/>
        </p:nvCxnSpPr>
        <p:spPr>
          <a:xfrm flipV="1">
            <a:off x="5645993" y="3564988"/>
            <a:ext cx="332889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84" idx="0"/>
            <a:endCxn id="90" idx="3"/>
          </p:cNvCxnSpPr>
          <p:nvPr/>
        </p:nvCxnSpPr>
        <p:spPr>
          <a:xfrm flipV="1">
            <a:off x="5645993" y="3564988"/>
            <a:ext cx="775800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85" idx="0"/>
            <a:endCxn id="90" idx="4"/>
          </p:cNvCxnSpPr>
          <p:nvPr/>
        </p:nvCxnSpPr>
        <p:spPr>
          <a:xfrm flipV="1">
            <a:off x="6527944" y="3606419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85" idx="0"/>
            <a:endCxn id="88" idx="5"/>
          </p:cNvCxnSpPr>
          <p:nvPr/>
        </p:nvCxnSpPr>
        <p:spPr>
          <a:xfrm flipH="1" flipV="1">
            <a:off x="6191184" y="3564988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85" idx="0"/>
            <a:endCxn id="89" idx="5"/>
          </p:cNvCxnSpPr>
          <p:nvPr/>
        </p:nvCxnSpPr>
        <p:spPr>
          <a:xfrm flipH="1" flipV="1">
            <a:off x="5752144" y="3575932"/>
            <a:ext cx="775800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83" idx="0"/>
            <a:endCxn id="88" idx="4"/>
          </p:cNvCxnSpPr>
          <p:nvPr/>
        </p:nvCxnSpPr>
        <p:spPr>
          <a:xfrm flipV="1">
            <a:off x="6085033" y="3606419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83" idx="0"/>
            <a:endCxn id="90" idx="3"/>
          </p:cNvCxnSpPr>
          <p:nvPr/>
        </p:nvCxnSpPr>
        <p:spPr>
          <a:xfrm flipV="1">
            <a:off x="6085033" y="3564988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83" idx="0"/>
            <a:endCxn id="89" idx="5"/>
          </p:cNvCxnSpPr>
          <p:nvPr/>
        </p:nvCxnSpPr>
        <p:spPr>
          <a:xfrm flipH="1" flipV="1">
            <a:off x="5752144" y="3575932"/>
            <a:ext cx="332889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5645993" y="2804980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V="1">
            <a:off x="5645993" y="2752605"/>
            <a:ext cx="332889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5645993" y="2752605"/>
            <a:ext cx="775800" cy="5551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6527944" y="2794036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 flipV="1">
            <a:off x="6191184" y="2752605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 flipV="1">
            <a:off x="5752144" y="2763549"/>
            <a:ext cx="775800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6085033" y="2794036"/>
            <a:ext cx="0" cy="502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V="1">
            <a:off x="6085033" y="2752605"/>
            <a:ext cx="336760" cy="5441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 flipV="1">
            <a:off x="5752144" y="2763549"/>
            <a:ext cx="332889" cy="5332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/>
          <p:nvPr/>
        </p:nvGrpSpPr>
        <p:grpSpPr>
          <a:xfrm>
            <a:off x="5318863" y="3980881"/>
            <a:ext cx="1532339" cy="570771"/>
            <a:chOff x="3904521" y="5830355"/>
            <a:chExt cx="1532339" cy="570771"/>
          </a:xfrm>
        </p:grpSpPr>
        <p:sp>
          <p:nvSpPr>
            <p:cNvPr id="83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4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Oval 16"/>
          <p:cNvSpPr>
            <a:spLocks/>
          </p:cNvSpPr>
          <p:nvPr/>
        </p:nvSpPr>
        <p:spPr bwMode="auto">
          <a:xfrm>
            <a:off x="5934913" y="3323508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" name="Oval 16"/>
          <p:cNvSpPr>
            <a:spLocks/>
          </p:cNvSpPr>
          <p:nvPr/>
        </p:nvSpPr>
        <p:spPr bwMode="auto">
          <a:xfrm>
            <a:off x="5495873" y="3334452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0" name="Oval 16"/>
          <p:cNvSpPr>
            <a:spLocks/>
          </p:cNvSpPr>
          <p:nvPr/>
        </p:nvSpPr>
        <p:spPr bwMode="auto">
          <a:xfrm>
            <a:off x="6377824" y="3323508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4900729" y="3195227"/>
            <a:ext cx="2394988" cy="570771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5298125" y="2382844"/>
            <a:ext cx="1532339" cy="570771"/>
            <a:chOff x="3904521" y="5830355"/>
            <a:chExt cx="1532339" cy="570771"/>
          </a:xfrm>
        </p:grpSpPr>
        <p:sp>
          <p:nvSpPr>
            <p:cNvPr id="93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4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5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7295716" y="3265202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295716" y="4025684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100" name="Oval 16"/>
          <p:cNvSpPr>
            <a:spLocks/>
          </p:cNvSpPr>
          <p:nvPr/>
        </p:nvSpPr>
        <p:spPr bwMode="auto">
          <a:xfrm>
            <a:off x="6816659" y="3324651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1" name="Oval 16"/>
          <p:cNvSpPr>
            <a:spLocks/>
          </p:cNvSpPr>
          <p:nvPr/>
        </p:nvSpPr>
        <p:spPr bwMode="auto">
          <a:xfrm>
            <a:off x="5046057" y="3346050"/>
            <a:ext cx="300240" cy="282911"/>
          </a:xfrm>
          <a:prstGeom prst="ellipse">
            <a:avLst/>
          </a:pr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2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2" name="TextBox 141"/>
          <p:cNvSpPr txBox="1"/>
          <p:nvPr/>
        </p:nvSpPr>
        <p:spPr>
          <a:xfrm>
            <a:off x="1608257" y="4937994"/>
            <a:ext cx="276788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“Bottleneck” code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>
                <a:solidFill>
                  <a:srgbClr val="008000"/>
                </a:solidFill>
                <a:latin typeface="Century Gothic"/>
              </a:rPr>
              <a:t>i.e., </a:t>
            </a:r>
            <a:r>
              <a:rPr lang="en-US" sz="2000" dirty="0" smtClean="0">
                <a:solidFill>
                  <a:srgbClr val="008000"/>
                </a:solidFill>
                <a:latin typeface="Century Gothic"/>
              </a:rPr>
              <a:t>low-dimensional,</a:t>
            </a:r>
            <a:r>
              <a:rPr lang="en-US" sz="2000" dirty="0">
                <a:solidFill>
                  <a:srgbClr val="008000"/>
                </a:solidFill>
                <a:latin typeface="Century Gothic"/>
              </a:rPr>
              <a:t/>
            </a:r>
            <a:br>
              <a:rPr lang="en-US" sz="2000" dirty="0">
                <a:solidFill>
                  <a:srgbClr val="008000"/>
                </a:solidFill>
                <a:latin typeface="Century Gothic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typically dense,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distributed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representation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592785" y="4937994"/>
            <a:ext cx="297526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“</a:t>
            </a:r>
            <a:r>
              <a:rPr lang="en-US" sz="2000" b="1" dirty="0" err="1" smtClean="0">
                <a:solidFill>
                  <a:srgbClr val="008000"/>
                </a:solidFill>
                <a:latin typeface="+mj-lt"/>
              </a:rPr>
              <a:t>Overcomplete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” code</a:t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i.e., high-dimensional,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always sparse,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distributed</a:t>
            </a:r>
            <a:br>
              <a:rPr lang="en-US" sz="2000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representation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295716" y="2292724"/>
            <a:ext cx="10310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  <a:t>Target</a:t>
            </a:r>
            <a:b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entury Gothic"/>
              </a:rPr>
            </a:br>
            <a:r>
              <a:rPr lang="en-US" sz="2000" b="1" dirty="0" smtClean="0">
                <a:solidFill>
                  <a:schemeClr val="tx2"/>
                </a:solidFill>
                <a:latin typeface="Century Gothic"/>
              </a:rPr>
              <a:t>= input</a:t>
            </a:r>
            <a:endParaRPr lang="en-US" sz="2000" b="1" dirty="0">
              <a:solidFill>
                <a:schemeClr val="tx2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11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1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694316"/>
              </p:ext>
            </p:extLst>
          </p:nvPr>
        </p:nvGraphicFramePr>
        <p:xfrm>
          <a:off x="2504876" y="3355975"/>
          <a:ext cx="128428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9" name="Equation" r:id="rId3" imgW="584200" imgH="304800" progId="Equation.3">
                  <p:embed/>
                </p:oleObj>
              </mc:Choice>
              <mc:Fallback>
                <p:oleObj name="Equation" r:id="rId3" imgW="5842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4876" y="3355975"/>
                        <a:ext cx="1284287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211035" y="640112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8971" y="3326842"/>
            <a:ext cx="1354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Encoding</a:t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“energy”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5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898832"/>
              </p:ext>
            </p:extLst>
          </p:nvPr>
        </p:nvGraphicFramePr>
        <p:xfrm>
          <a:off x="2162175" y="4516438"/>
          <a:ext cx="193357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0" name="Equation" r:id="rId5" imgW="952500" imgH="266700" progId="Equation.3">
                  <p:embed/>
                </p:oleObj>
              </mc:Choice>
              <mc:Fallback>
                <p:oleObj name="Equation" r:id="rId5" imgW="9525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62175" y="4516438"/>
                        <a:ext cx="1933575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utoShape 2"/>
          <p:cNvSpPr>
            <a:spLocks/>
          </p:cNvSpPr>
          <p:nvPr/>
        </p:nvSpPr>
        <p:spPr bwMode="auto">
          <a:xfrm>
            <a:off x="5034697" y="3308805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429587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3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600776"/>
              </p:ext>
            </p:extLst>
          </p:nvPr>
        </p:nvGraphicFramePr>
        <p:xfrm>
          <a:off x="5588000" y="4476750"/>
          <a:ext cx="13112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1" name="Equation" r:id="rId7" imgW="596900" imgH="304800" progId="Equation.3">
                  <p:embed/>
                </p:oleObj>
              </mc:Choice>
              <mc:Fallback>
                <p:oleObj name="Equation" r:id="rId7" imgW="5969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88000" y="4476750"/>
                        <a:ext cx="1311275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161826"/>
            <a:ext cx="801084" cy="953915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325735"/>
              </p:ext>
            </p:extLst>
          </p:nvPr>
        </p:nvGraphicFramePr>
        <p:xfrm>
          <a:off x="5251450" y="3451225"/>
          <a:ext cx="19589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2" name="Equation" r:id="rId9" imgW="965200" imgH="266700" progId="Equation.3">
                  <p:embed/>
                </p:oleObj>
              </mc:Choice>
              <mc:Fallback>
                <p:oleObj name="Equation" r:id="rId9" imgW="9652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51450" y="3451225"/>
                        <a:ext cx="1958975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1054161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85278" y="4276919"/>
            <a:ext cx="305334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43431" y="4429587"/>
            <a:ext cx="14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“energy”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3431" y="3365208"/>
            <a:ext cx="140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Input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195732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3" name="Equation" r:id="rId11" imgW="165100" imgH="152400" progId="Equation.3">
                  <p:embed/>
                </p:oleObj>
              </mc:Choice>
              <mc:Fallback>
                <p:oleObj name="Equation" r:id="rId11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180615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4" name="Equation" r:id="rId13" imgW="152400" imgH="152400" progId="Equation.3">
                  <p:embed/>
                </p:oleObj>
              </mc:Choice>
              <mc:Fallback>
                <p:oleObj name="Equation" r:id="rId13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776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1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510698"/>
              </p:ext>
            </p:extLst>
          </p:nvPr>
        </p:nvGraphicFramePr>
        <p:xfrm>
          <a:off x="2573338" y="3314700"/>
          <a:ext cx="1146175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6" name="Equation" r:id="rId3" imgW="520700" imgH="342900" progId="Equation.3">
                  <p:embed/>
                </p:oleObj>
              </mc:Choice>
              <mc:Fallback>
                <p:oleObj name="Equation" r:id="rId3" imgW="5207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73338" y="3314700"/>
                        <a:ext cx="1146175" cy="750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211035" y="640112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1382" y="3326842"/>
            <a:ext cx="1361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rgbClr val="008000"/>
                </a:solidFill>
                <a:latin typeface="Century Gothic"/>
              </a:rPr>
              <a:t>Encoding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energy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5034697" y="3308805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429587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3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547936"/>
              </p:ext>
            </p:extLst>
          </p:nvPr>
        </p:nvGraphicFramePr>
        <p:xfrm>
          <a:off x="5643563" y="4435475"/>
          <a:ext cx="12001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7" name="Equation" r:id="rId5" imgW="546100" imgH="342900" progId="Equation.3">
                  <p:embed/>
                </p:oleObj>
              </mc:Choice>
              <mc:Fallback>
                <p:oleObj name="Equation" r:id="rId5" imgW="5461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43563" y="4435475"/>
                        <a:ext cx="1200150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161826"/>
            <a:ext cx="801084" cy="953915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1054161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85278" y="4276919"/>
            <a:ext cx="305334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43431" y="4429587"/>
            <a:ext cx="14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energy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3431" y="3365208"/>
            <a:ext cx="140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Input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086120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8" name="Equation" r:id="rId7" imgW="165100" imgH="152400" progId="Equation.3">
                  <p:embed/>
                </p:oleObj>
              </mc:Choice>
              <mc:Fallback>
                <p:oleObj name="Equation" r:id="rId7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186686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9" name="Equation" r:id="rId9" imgW="152400" imgH="152400" progId="Equation.3">
                  <p:embed/>
                </p:oleObj>
              </mc:Choice>
              <mc:Fallback>
                <p:oleObj name="Equation" r:id="rId9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7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0413482"/>
              </p:ext>
            </p:extLst>
          </p:nvPr>
        </p:nvGraphicFramePr>
        <p:xfrm>
          <a:off x="2162175" y="4516438"/>
          <a:ext cx="193357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0" name="Equation" r:id="rId11" imgW="952500" imgH="266700" progId="Equation.3">
                  <p:embed/>
                </p:oleObj>
              </mc:Choice>
              <mc:Fallback>
                <p:oleObj name="Equation" r:id="rId11" imgW="9525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62175" y="4516438"/>
                        <a:ext cx="1933575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547739"/>
              </p:ext>
            </p:extLst>
          </p:nvPr>
        </p:nvGraphicFramePr>
        <p:xfrm>
          <a:off x="5251450" y="3451225"/>
          <a:ext cx="19589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1" name="Equation" r:id="rId13" imgW="965200" imgH="266700" progId="Equation.3">
                  <p:embed/>
                </p:oleObj>
              </mc:Choice>
              <mc:Fallback>
                <p:oleObj name="Equation" r:id="rId13" imgW="9652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51450" y="3451225"/>
                        <a:ext cx="1958975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734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Auto-encoder</a:t>
            </a:r>
            <a:br>
              <a:rPr lang="en-US" dirty="0" smtClean="0"/>
            </a:br>
            <a:r>
              <a:rPr lang="en-US" dirty="0" smtClean="0"/>
              <a:t>loss function</a:t>
            </a:r>
            <a:endParaRPr lang="en-US" dirty="0"/>
          </a:p>
        </p:txBody>
      </p:sp>
      <p:graphicFrame>
        <p:nvGraphicFramePr>
          <p:cNvPr id="3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635003"/>
              </p:ext>
            </p:extLst>
          </p:nvPr>
        </p:nvGraphicFramePr>
        <p:xfrm>
          <a:off x="354013" y="2344738"/>
          <a:ext cx="843280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2" name="Equation" r:id="rId3" imgW="4152900" imgH="304800" progId="Equation.3">
                  <p:embed/>
                </p:oleObj>
              </mc:Choice>
              <mc:Fallback>
                <p:oleObj name="Equation" r:id="rId3" imgW="41529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013" y="2344738"/>
                        <a:ext cx="8432800" cy="620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436353"/>
              </p:ext>
            </p:extLst>
          </p:nvPr>
        </p:nvGraphicFramePr>
        <p:xfrm>
          <a:off x="354013" y="4359275"/>
          <a:ext cx="84836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3" name="Equation" r:id="rId5" imgW="4178300" imgH="457200" progId="Equation.3">
                  <p:embed/>
                </p:oleObj>
              </mc:Choice>
              <mc:Fallback>
                <p:oleObj name="Equation" r:id="rId5" imgW="4178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4013" y="4359275"/>
                        <a:ext cx="8483600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6656" y="2922798"/>
            <a:ext cx="2316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Encoding energy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8102" y="2922798"/>
            <a:ext cx="2380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2F5897"/>
                </a:solidFill>
                <a:latin typeface="+mj-lt"/>
              </a:rPr>
              <a:t>Decoding energy</a:t>
            </a:r>
            <a:endParaRPr lang="en-US" sz="2000" dirty="0">
              <a:solidFill>
                <a:srgbClr val="2F5897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7856" y="5091435"/>
            <a:ext cx="2316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Encoding energy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8102" y="5091789"/>
            <a:ext cx="2380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2F5897"/>
                </a:solidFill>
                <a:latin typeface="+mj-lt"/>
              </a:rPr>
              <a:t>Decoding energy</a:t>
            </a:r>
            <a:endParaRPr lang="en-US" sz="2000" dirty="0">
              <a:solidFill>
                <a:srgbClr val="2F5897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9192" y="1934697"/>
            <a:ext cx="2303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For one sample </a:t>
            </a:r>
            <a:r>
              <a:rPr lang="en-US" sz="2000" i="1" dirty="0" smtClean="0">
                <a:latin typeface="+mj-lt"/>
              </a:rPr>
              <a:t>t</a:t>
            </a:r>
            <a:endParaRPr lang="en-US" sz="20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192" y="4028725"/>
            <a:ext cx="2162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For all </a:t>
            </a:r>
            <a:r>
              <a:rPr lang="en-US" sz="2000" i="1" dirty="0" smtClean="0">
                <a:latin typeface="+mj-lt"/>
              </a:rPr>
              <a:t>T</a:t>
            </a:r>
            <a:r>
              <a:rPr lang="en-US" sz="2000" dirty="0" smtClean="0">
                <a:latin typeface="+mj-lt"/>
              </a:rPr>
              <a:t> samples</a:t>
            </a:r>
            <a:endParaRPr lang="en-US" sz="20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15814" y="6048031"/>
            <a:ext cx="3777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How do we get the 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codes Z</a:t>
            </a:r>
            <a:r>
              <a:rPr lang="en-US" sz="2000" b="1" dirty="0" smtClean="0">
                <a:latin typeface="+mj-lt"/>
              </a:rPr>
              <a:t>?</a:t>
            </a:r>
            <a:endParaRPr lang="en-US" sz="2000" b="1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70081" y="3202675"/>
            <a:ext cx="1723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prstClr val="black"/>
                </a:solidFill>
                <a:latin typeface="Century Gothic"/>
              </a:rPr>
              <a:t>coefficient of</a:t>
            </a:r>
          </a:p>
          <a:p>
            <a:pPr algn="ctr"/>
            <a:r>
              <a:rPr lang="en-US" sz="1400" dirty="0" smtClean="0">
                <a:solidFill>
                  <a:prstClr val="black"/>
                </a:solidFill>
                <a:latin typeface="Century Gothic"/>
              </a:rPr>
              <a:t>the encoder error</a:t>
            </a:r>
            <a:endParaRPr lang="en-US" sz="1200" dirty="0"/>
          </a:p>
        </p:txBody>
      </p:sp>
      <p:cxnSp>
        <p:nvCxnSpPr>
          <p:cNvPr id="15" name="Straight Arrow Connector 14"/>
          <p:cNvCxnSpPr>
            <a:stCxn id="13" idx="0"/>
          </p:cNvCxnSpPr>
          <p:nvPr/>
        </p:nvCxnSpPr>
        <p:spPr>
          <a:xfrm flipV="1">
            <a:off x="2131856" y="2822223"/>
            <a:ext cx="485231" cy="38045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56656" y="6448141"/>
            <a:ext cx="3317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We note </a:t>
            </a:r>
            <a:r>
              <a:rPr lang="en-US" sz="2000" b="1" dirty="0" smtClean="0">
                <a:solidFill>
                  <a:srgbClr val="A6A6A6"/>
                </a:solidFill>
                <a:latin typeface="+mj-lt"/>
              </a:rPr>
              <a:t>W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={</a:t>
            </a:r>
            <a:r>
              <a:rPr lang="en-US" sz="2000" b="1" dirty="0" smtClean="0">
                <a:solidFill>
                  <a:srgbClr val="A6A6A6"/>
                </a:solidFill>
                <a:latin typeface="+mj-lt"/>
              </a:rPr>
              <a:t>C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, </a:t>
            </a:r>
            <a:r>
              <a:rPr lang="en-US" sz="2000" i="1" dirty="0" err="1" smtClean="0">
                <a:solidFill>
                  <a:srgbClr val="A6A6A6"/>
                </a:solidFill>
                <a:latin typeface="+mj-lt"/>
              </a:rPr>
              <a:t>b</a:t>
            </a:r>
            <a:r>
              <a:rPr lang="en-US" sz="2000" i="1" baseline="-25000" dirty="0" err="1" smtClean="0">
                <a:solidFill>
                  <a:srgbClr val="A6A6A6"/>
                </a:solidFill>
                <a:latin typeface="+mj-lt"/>
              </a:rPr>
              <a:t>C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, </a:t>
            </a:r>
            <a:r>
              <a:rPr lang="en-US" sz="2000" b="1" dirty="0" smtClean="0">
                <a:solidFill>
                  <a:srgbClr val="A6A6A6"/>
                </a:solidFill>
                <a:latin typeface="+mj-lt"/>
              </a:rPr>
              <a:t>D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, </a:t>
            </a:r>
            <a:r>
              <a:rPr lang="en-US" sz="2000" i="1" dirty="0" err="1" smtClean="0">
                <a:solidFill>
                  <a:srgbClr val="A6A6A6"/>
                </a:solidFill>
                <a:latin typeface="+mj-lt"/>
              </a:rPr>
              <a:t>b</a:t>
            </a:r>
            <a:r>
              <a:rPr lang="en-US" sz="2000" i="1" baseline="-25000" dirty="0" err="1" smtClean="0">
                <a:solidFill>
                  <a:srgbClr val="A6A6A6"/>
                </a:solidFill>
                <a:latin typeface="+mj-lt"/>
              </a:rPr>
              <a:t>D</a:t>
            </a:r>
            <a:r>
              <a:rPr lang="en-US" sz="2000" dirty="0" smtClean="0">
                <a:solidFill>
                  <a:srgbClr val="A6A6A6"/>
                </a:solidFill>
                <a:latin typeface="+mj-lt"/>
              </a:rPr>
              <a:t>}</a:t>
            </a:r>
            <a:endParaRPr lang="en-US" sz="2000" dirty="0">
              <a:solidFill>
                <a:srgbClr val="A6A6A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404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Learning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inference</a:t>
            </a:r>
            <a:r>
              <a:rPr lang="en-US" dirty="0" smtClean="0">
                <a:solidFill>
                  <a:srgbClr val="758085"/>
                </a:solidFill>
              </a:rPr>
              <a:t> </a:t>
            </a:r>
            <a:r>
              <a:rPr lang="en-US" dirty="0" smtClean="0"/>
              <a:t>in auto-encoders</a:t>
            </a:r>
            <a:endParaRPr lang="en-US" dirty="0"/>
          </a:p>
        </p:txBody>
      </p:sp>
      <p:graphicFrame>
        <p:nvGraphicFramePr>
          <p:cNvPr id="3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263544"/>
              </p:ext>
            </p:extLst>
          </p:nvPr>
        </p:nvGraphicFramePr>
        <p:xfrm>
          <a:off x="2319867" y="3045619"/>
          <a:ext cx="3043238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6" name="Equation" r:id="rId3" imgW="1498600" imgH="266700" progId="Equation.3">
                  <p:embed/>
                </p:oleObj>
              </mc:Choice>
              <mc:Fallback>
                <p:oleObj name="Equation" r:id="rId3" imgW="14986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9867" y="3045619"/>
                        <a:ext cx="3043238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506228"/>
              </p:ext>
            </p:extLst>
          </p:nvPr>
        </p:nvGraphicFramePr>
        <p:xfrm>
          <a:off x="2319867" y="5073298"/>
          <a:ext cx="3171825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7" name="Equation" r:id="rId5" imgW="1562100" imgH="279400" progId="Equation.3">
                  <p:embed/>
                </p:oleObj>
              </mc:Choice>
              <mc:Fallback>
                <p:oleObj name="Equation" r:id="rId5" imgW="1562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19867" y="5073298"/>
                        <a:ext cx="3171825" cy="569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19867" y="3908789"/>
            <a:ext cx="43678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Learn</a:t>
            </a:r>
            <a:r>
              <a:rPr lang="en-US" sz="2000" dirty="0" smtClean="0">
                <a:latin typeface="+mj-lt"/>
              </a:rPr>
              <a:t> the</a:t>
            </a:r>
            <a:r>
              <a:rPr lang="en-US" sz="2000" dirty="0">
                <a:solidFill>
                  <a:prstClr val="black"/>
                </a:solidFill>
                <a:latin typeface="Century Gothic"/>
              </a:rPr>
              <a:t> parameters</a:t>
            </a:r>
            <a:r>
              <a:rPr lang="en-US" sz="2000" dirty="0" smtClean="0">
                <a:latin typeface="+mj-lt"/>
              </a:rPr>
              <a:t> (weights) </a:t>
            </a:r>
            <a:r>
              <a:rPr lang="en-US" sz="2000" b="1" dirty="0" smtClean="0">
                <a:latin typeface="+mj-lt"/>
              </a:rPr>
              <a:t>W</a:t>
            </a:r>
            <a:r>
              <a:rPr lang="en-US" sz="2000" dirty="0">
                <a:latin typeface="+mj-lt"/>
              </a:rPr>
              <a:t/>
            </a:r>
            <a:br>
              <a:rPr lang="en-US" sz="2000" dirty="0">
                <a:latin typeface="+mj-lt"/>
              </a:rPr>
            </a:br>
            <a:r>
              <a:rPr lang="en-US" sz="2000" dirty="0" smtClean="0">
                <a:latin typeface="+mj-lt"/>
              </a:rPr>
              <a:t>of the 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encoder</a:t>
            </a:r>
            <a:r>
              <a:rPr lang="en-US" sz="2000" dirty="0" smtClean="0">
                <a:latin typeface="+mj-lt"/>
              </a:rPr>
              <a:t> and </a:t>
            </a: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decoder</a:t>
            </a:r>
            <a:br>
              <a:rPr lang="en-US" sz="2000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dirty="0" smtClean="0">
                <a:solidFill>
                  <a:srgbClr val="000000"/>
                </a:solidFill>
                <a:latin typeface="+mj-lt"/>
              </a:rPr>
              <a:t>given the current 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codes Z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9867" y="1986552"/>
            <a:ext cx="28007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A6A6A6"/>
                </a:solidFill>
                <a:latin typeface="+mj-lt"/>
              </a:rPr>
              <a:t>Infer</a:t>
            </a:r>
            <a:r>
              <a:rPr lang="en-US" sz="2000" b="1" dirty="0" smtClean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the</a:t>
            </a:r>
            <a:r>
              <a:rPr lang="en-US" sz="2000" dirty="0" smtClean="0">
                <a:solidFill>
                  <a:prstClr val="black"/>
                </a:solidFill>
                <a:latin typeface="Century Gothic"/>
              </a:rPr>
              <a:t> </a:t>
            </a:r>
            <a:r>
              <a:rPr lang="en-US" sz="2000" dirty="0" smtClean="0">
                <a:solidFill>
                  <a:srgbClr val="008000"/>
                </a:solidFill>
                <a:latin typeface="Century Gothic"/>
              </a:rPr>
              <a:t>codes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 Z</a:t>
            </a:r>
            <a:r>
              <a:rPr lang="en-US" sz="2000" dirty="0" smtClean="0">
                <a:latin typeface="+mj-lt"/>
              </a:rPr>
              <a:t>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given the current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model parameters </a:t>
            </a:r>
            <a:r>
              <a:rPr lang="en-US" sz="2000" b="1" dirty="0" smtClean="0">
                <a:latin typeface="+mj-lt"/>
              </a:rPr>
              <a:t>W</a:t>
            </a:r>
            <a:endParaRPr lang="en-US" sz="2000" b="1" dirty="0">
              <a:latin typeface="+mj-lt"/>
            </a:endParaRPr>
          </a:p>
        </p:txBody>
      </p:sp>
      <p:sp>
        <p:nvSpPr>
          <p:cNvPr id="7" name="Curved Right Arrow 6"/>
          <p:cNvSpPr/>
          <p:nvPr/>
        </p:nvSpPr>
        <p:spPr>
          <a:xfrm>
            <a:off x="922867" y="2271890"/>
            <a:ext cx="1397000" cy="248323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Right Arrow 7"/>
          <p:cNvSpPr/>
          <p:nvPr/>
        </p:nvSpPr>
        <p:spPr>
          <a:xfrm rot="10800000">
            <a:off x="6687745" y="2271890"/>
            <a:ext cx="1397000" cy="248323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19867" y="5896001"/>
            <a:ext cx="52774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A6A6A6"/>
                </a:solidFill>
                <a:latin typeface="Century Gothic"/>
              </a:rPr>
              <a:t>Relationship to Expectation-Maximization</a:t>
            </a:r>
            <a:br>
              <a:rPr lang="en-US" sz="2000" dirty="0" smtClean="0">
                <a:solidFill>
                  <a:srgbClr val="A6A6A6"/>
                </a:solidFill>
                <a:latin typeface="Century Gothic"/>
              </a:rPr>
            </a:br>
            <a:r>
              <a:rPr lang="en-US" sz="2000" dirty="0" smtClean="0">
                <a:solidFill>
                  <a:srgbClr val="A6A6A6"/>
                </a:solidFill>
                <a:latin typeface="Century Gothic"/>
              </a:rPr>
              <a:t>in graphical models (backup slides)</a:t>
            </a:r>
            <a:endParaRPr lang="en-US" dirty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3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56" y="0"/>
            <a:ext cx="8748888" cy="16002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Learning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inference</a:t>
            </a:r>
            <a:r>
              <a:rPr lang="en-US" dirty="0" smtClean="0"/>
              <a:t>: stochastic gradient descent</a:t>
            </a:r>
            <a:endParaRPr lang="en-US" dirty="0"/>
          </a:p>
        </p:txBody>
      </p:sp>
      <p:graphicFrame>
        <p:nvGraphicFramePr>
          <p:cNvPr id="3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5397"/>
              </p:ext>
            </p:extLst>
          </p:nvPr>
        </p:nvGraphicFramePr>
        <p:xfrm>
          <a:off x="2351088" y="3219978"/>
          <a:ext cx="399573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7" name="Equation" r:id="rId3" imgW="1968500" imgH="304800" progId="Equation.3">
                  <p:embed/>
                </p:oleObj>
              </mc:Choice>
              <mc:Fallback>
                <p:oleObj name="Equation" r:id="rId3" imgW="19685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51088" y="3219978"/>
                        <a:ext cx="3995737" cy="619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8361166"/>
              </p:ext>
            </p:extLst>
          </p:nvPr>
        </p:nvGraphicFramePr>
        <p:xfrm>
          <a:off x="2351088" y="5244393"/>
          <a:ext cx="456565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8" name="Equation" r:id="rId5" imgW="2247900" imgH="292100" progId="Equation.3">
                  <p:embed/>
                </p:oleObj>
              </mc:Choice>
              <mc:Fallback>
                <p:oleObj name="Equation" r:id="rId5" imgW="22479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51088" y="5244393"/>
                        <a:ext cx="456565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19867" y="3908789"/>
            <a:ext cx="40099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Take a gradient descent step</a:t>
            </a:r>
            <a:br>
              <a:rPr lang="en-US" sz="2000" b="1" dirty="0" smtClean="0">
                <a:solidFill>
                  <a:srgbClr val="FF0000"/>
                </a:solidFill>
                <a:latin typeface="+mj-lt"/>
              </a:rPr>
            </a:br>
            <a:r>
              <a:rPr lang="en-US" sz="2000" dirty="0" smtClean="0">
                <a:latin typeface="+mj-lt"/>
              </a:rPr>
              <a:t>on the</a:t>
            </a:r>
            <a:r>
              <a:rPr lang="en-US" sz="2000" dirty="0" smtClean="0">
                <a:solidFill>
                  <a:prstClr val="black"/>
                </a:solidFill>
                <a:latin typeface="Century Gothic"/>
              </a:rPr>
              <a:t> parameters</a:t>
            </a:r>
            <a:r>
              <a:rPr lang="en-US" sz="2000" dirty="0" smtClean="0">
                <a:latin typeface="+mj-lt"/>
              </a:rPr>
              <a:t> (weights) </a:t>
            </a:r>
            <a:r>
              <a:rPr lang="en-US" sz="2000" b="1" dirty="0" smtClean="0">
                <a:latin typeface="+mj-lt"/>
              </a:rPr>
              <a:t>W</a:t>
            </a:r>
            <a:r>
              <a:rPr lang="en-US" sz="2000" dirty="0" smtClean="0">
                <a:latin typeface="+mj-lt"/>
              </a:rPr>
              <a:t/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of the 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encoder</a:t>
            </a:r>
            <a:r>
              <a:rPr lang="en-US" sz="2000" dirty="0" smtClean="0">
                <a:latin typeface="+mj-lt"/>
              </a:rPr>
              <a:t> and </a:t>
            </a:r>
            <a:r>
              <a:rPr lang="en-US" sz="2000" dirty="0" smtClean="0">
                <a:solidFill>
                  <a:schemeClr val="tx2"/>
                </a:solidFill>
                <a:latin typeface="+mj-lt"/>
              </a:rPr>
              <a:t>decoder</a:t>
            </a:r>
            <a:br>
              <a:rPr lang="en-US" sz="2000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dirty="0" smtClean="0">
                <a:solidFill>
                  <a:srgbClr val="000000"/>
                </a:solidFill>
                <a:latin typeface="+mj-lt"/>
              </a:rPr>
              <a:t>given the current 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codes Z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9867" y="1986552"/>
            <a:ext cx="37649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A6A6A6"/>
                </a:solidFill>
                <a:latin typeface="+mj-lt"/>
              </a:rPr>
              <a:t>Iterated gradient descent (?)</a:t>
            </a:r>
            <a:br>
              <a:rPr lang="en-US" sz="2000" b="1" dirty="0" smtClean="0">
                <a:solidFill>
                  <a:srgbClr val="A6A6A6"/>
                </a:solidFill>
                <a:latin typeface="+mj-lt"/>
              </a:rPr>
            </a:br>
            <a:r>
              <a:rPr lang="en-US" sz="2000" dirty="0" smtClean="0">
                <a:latin typeface="+mj-lt"/>
              </a:rPr>
              <a:t>on the</a:t>
            </a:r>
            <a:r>
              <a:rPr lang="en-US" sz="2000" dirty="0" smtClean="0">
                <a:solidFill>
                  <a:prstClr val="black"/>
                </a:solidFill>
                <a:latin typeface="Century Gothic"/>
              </a:rPr>
              <a:t> </a:t>
            </a:r>
            <a:r>
              <a:rPr lang="en-US" sz="2000" dirty="0" smtClean="0">
                <a:solidFill>
                  <a:srgbClr val="008000"/>
                </a:solidFill>
                <a:latin typeface="Century Gothic"/>
              </a:rPr>
              <a:t>code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 </a:t>
            </a:r>
            <a:r>
              <a:rPr lang="en-US" sz="2000" i="1" dirty="0" smtClean="0">
                <a:solidFill>
                  <a:srgbClr val="008000"/>
                </a:solidFill>
                <a:latin typeface="+mj-lt"/>
              </a:rPr>
              <a:t>Z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(</a:t>
            </a:r>
            <a:r>
              <a:rPr lang="en-US" sz="2000" i="1" dirty="0" smtClean="0">
                <a:solidFill>
                  <a:srgbClr val="008000"/>
                </a:solidFill>
                <a:latin typeface="+mj-lt"/>
              </a:rPr>
              <a:t>t</a:t>
            </a:r>
            <a:r>
              <a:rPr lang="en-US" sz="2000" dirty="0" smtClean="0">
                <a:solidFill>
                  <a:srgbClr val="008000"/>
                </a:solidFill>
                <a:latin typeface="+mj-lt"/>
              </a:rPr>
              <a:t>)</a:t>
            </a:r>
            <a:r>
              <a:rPr lang="en-US" sz="2000" dirty="0" smtClean="0">
                <a:latin typeface="+mj-lt"/>
              </a:rPr>
              <a:t> 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given the current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model parameters </a:t>
            </a:r>
            <a:r>
              <a:rPr lang="en-US" sz="2000" b="1" dirty="0" smtClean="0">
                <a:latin typeface="+mj-lt"/>
              </a:rPr>
              <a:t>W</a:t>
            </a:r>
            <a:endParaRPr lang="en-US" sz="2000" b="1" dirty="0">
              <a:latin typeface="+mj-lt"/>
            </a:endParaRPr>
          </a:p>
        </p:txBody>
      </p:sp>
      <p:sp>
        <p:nvSpPr>
          <p:cNvPr id="7" name="Curved Right Arrow 6"/>
          <p:cNvSpPr/>
          <p:nvPr/>
        </p:nvSpPr>
        <p:spPr>
          <a:xfrm>
            <a:off x="922867" y="2271890"/>
            <a:ext cx="1397000" cy="248323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Right Arrow 7"/>
          <p:cNvSpPr/>
          <p:nvPr/>
        </p:nvSpPr>
        <p:spPr>
          <a:xfrm rot="10800000">
            <a:off x="6687745" y="2271890"/>
            <a:ext cx="1397000" cy="248323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19867" y="5896001"/>
            <a:ext cx="4587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Century Gothic"/>
              </a:rPr>
              <a:t>Relationship to Generalized EM</a:t>
            </a:r>
            <a:b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Century Gothic"/>
              </a:rPr>
            </a:b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Century Gothic"/>
              </a:rPr>
              <a:t>in graphical models (backup slides)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62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1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628033"/>
              </p:ext>
            </p:extLst>
          </p:nvPr>
        </p:nvGraphicFramePr>
        <p:xfrm>
          <a:off x="2573338" y="3314700"/>
          <a:ext cx="1146175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77" name="Equation" r:id="rId3" imgW="520700" imgH="342900" progId="Equation.3">
                  <p:embed/>
                </p:oleObj>
              </mc:Choice>
              <mc:Fallback>
                <p:oleObj name="Equation" r:id="rId3" imgW="5207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73338" y="3314700"/>
                        <a:ext cx="1146175" cy="750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211035" y="640112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1382" y="3326842"/>
            <a:ext cx="1361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rgbClr val="008000"/>
                </a:solidFill>
                <a:latin typeface="Century Gothic"/>
              </a:rPr>
              <a:t>Encoding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energy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5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163384"/>
              </p:ext>
            </p:extLst>
          </p:nvPr>
        </p:nvGraphicFramePr>
        <p:xfrm>
          <a:off x="2276475" y="4529138"/>
          <a:ext cx="170338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78" name="Equation" r:id="rId5" imgW="838200" imgH="254000" progId="Equation.3">
                  <p:embed/>
                </p:oleObj>
              </mc:Choice>
              <mc:Fallback>
                <p:oleObj name="Equation" r:id="rId5" imgW="8382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76475" y="4529138"/>
                        <a:ext cx="1703388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utoShape 2"/>
          <p:cNvSpPr>
            <a:spLocks/>
          </p:cNvSpPr>
          <p:nvPr/>
        </p:nvSpPr>
        <p:spPr bwMode="auto">
          <a:xfrm>
            <a:off x="5034697" y="3049763"/>
            <a:ext cx="2406498" cy="1310115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655363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3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4996641"/>
              </p:ext>
            </p:extLst>
          </p:nvPr>
        </p:nvGraphicFramePr>
        <p:xfrm>
          <a:off x="5643563" y="4618918"/>
          <a:ext cx="12001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79" name="Equation" r:id="rId7" imgW="546100" imgH="342900" progId="Equation.3">
                  <p:embed/>
                </p:oleObj>
              </mc:Choice>
              <mc:Fallback>
                <p:oleObj name="Equation" r:id="rId7" imgW="5461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43563" y="4618918"/>
                        <a:ext cx="1200150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387602"/>
            <a:ext cx="801084" cy="728139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8881"/>
              </p:ext>
            </p:extLst>
          </p:nvPr>
        </p:nvGraphicFramePr>
        <p:xfrm>
          <a:off x="5043488" y="3063875"/>
          <a:ext cx="2374900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80" name="Equation" r:id="rId9" imgW="1168400" imgH="647700" progId="Equation.3">
                  <p:embed/>
                </p:oleObj>
              </mc:Choice>
              <mc:Fallback>
                <p:oleObj name="Equation" r:id="rId9" imgW="1168400" imgH="647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43488" y="3063875"/>
                        <a:ext cx="2374900" cy="131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795119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90203" y="4507619"/>
            <a:ext cx="295485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43431" y="4429587"/>
            <a:ext cx="14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energy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3431" y="3365208"/>
            <a:ext cx="140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Input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7490048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81" name="Equation" r:id="rId11" imgW="165100" imgH="152400" progId="Equation.3">
                  <p:embed/>
                </p:oleObj>
              </mc:Choice>
              <mc:Fallback>
                <p:oleObj name="Equation" r:id="rId11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55307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82" name="Equation" r:id="rId13" imgW="152400" imgH="152400" progId="Equation.3">
                  <p:embed/>
                </p:oleObj>
              </mc:Choice>
              <mc:Fallback>
                <p:oleObj name="Equation" r:id="rId13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30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uto-encoder: </a:t>
            </a:r>
            <a:r>
              <a:rPr lang="en-US" dirty="0" err="1" smtClean="0"/>
              <a:t>fprop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457200" y="4373990"/>
            <a:ext cx="388142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457200" y="3308804"/>
            <a:ext cx="388777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239889" y="2857788"/>
            <a:ext cx="4293382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233028" y="4205930"/>
            <a:ext cx="332947" cy="3175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2397915" y="5189439"/>
            <a:ext cx="1506607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1"/>
            <a:endCxn id="9" idx="0"/>
          </p:cNvCxnSpPr>
          <p:nvPr/>
        </p:nvCxnSpPr>
        <p:spPr>
          <a:xfrm rot="10800000" flipV="1">
            <a:off x="2401089" y="2254644"/>
            <a:ext cx="1503432" cy="1054160"/>
          </a:xfrm>
          <a:prstGeom prst="bentConnector2">
            <a:avLst/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211035" y="640112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5020585" y="3049763"/>
            <a:ext cx="3770637" cy="1310115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20583" y="4655363"/>
            <a:ext cx="3770639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0" y="2857788"/>
            <a:ext cx="4139745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387602"/>
            <a:ext cx="1469043" cy="728139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1469044" cy="795119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758162" y="4507620"/>
            <a:ext cx="295485" cy="1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10884"/>
              </p:ext>
            </p:extLst>
          </p:nvPr>
        </p:nvGraphicFramePr>
        <p:xfrm>
          <a:off x="5524588" y="6336679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3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24588" y="6336679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2675470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4" name="Equation" r:id="rId5" imgW="152400" imgH="152400" progId="Equation.3">
                  <p:embed/>
                </p:oleObj>
              </mc:Choice>
              <mc:Fallback>
                <p:oleObj name="Equation" r:id="rId5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5116052" y="3124921"/>
            <a:ext cx="354252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[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x_hat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a_hat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] =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…</a:t>
            </a:r>
            <a:br>
              <a:rPr lang="en-US" sz="1100" dirty="0" smtClean="0">
                <a:solidFill>
                  <a:srgbClr val="000000"/>
                </a:solidFill>
                <a:latin typeface="courier"/>
              </a:rPr>
            </a:b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Module_Decode_FProp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(model,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z)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Apply the logistic to the code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urier"/>
              </a:rPr>
              <a:t>a_hat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= 1 ./ (1 +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exp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(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-z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));</a:t>
            </a: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Linear decoding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urier"/>
              </a:rPr>
              <a:t>x_hat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model.D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*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a_hat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+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model.bias_D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1574" y="4380376"/>
            <a:ext cx="37970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…</a:t>
            </a:r>
            <a:br>
              <a:rPr lang="en-US" sz="1100" dirty="0" smtClean="0">
                <a:solidFill>
                  <a:srgbClr val="000000"/>
                </a:solidFill>
                <a:latin typeface="courier"/>
              </a:rPr>
            </a:b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Module_Encode_FProp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(model, x,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params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Compute the linear encoding activation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model.C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* x +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model.bias_C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;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53753" y="3384435"/>
            <a:ext cx="35136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e =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Loss_Gaussian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(z,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z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zDiff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-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z;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000000"/>
                </a:solidFill>
                <a:latin typeface="courier"/>
              </a:rPr>
              <a:t>e = 0.5 * sum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(zDiff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.^2)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092627" y="4683585"/>
            <a:ext cx="35136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e = </a:t>
            </a:r>
            <a:r>
              <a:rPr lang="en-US" sz="1100" b="1" dirty="0" err="1" smtClean="0">
                <a:solidFill>
                  <a:srgbClr val="000000"/>
                </a:solidFill>
                <a:latin typeface="courier"/>
              </a:rPr>
              <a:t>Loss_Gaussian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(x,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x_hat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 err="1">
                <a:solidFill>
                  <a:srgbClr val="000000"/>
                </a:solidFill>
                <a:latin typeface="courier"/>
              </a:rPr>
              <a:t>xDiff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x_hat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-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x;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>
                <a:solidFill>
                  <a:srgbClr val="000000"/>
                </a:solidFill>
                <a:latin typeface="courier"/>
              </a:rPr>
              <a:t>e = 0.5 * sum(xDiff.^2)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22358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</a:t>
            </a:r>
            <a:br>
              <a:rPr lang="en-US" dirty="0" smtClean="0"/>
            </a:br>
            <a:r>
              <a:rPr lang="en-US" dirty="0" err="1" smtClean="0"/>
              <a:t>backprop</a:t>
            </a:r>
            <a:r>
              <a:rPr lang="en-US" dirty="0" smtClean="0"/>
              <a:t> </a:t>
            </a:r>
            <a:r>
              <a:rPr lang="en-US" dirty="0" err="1" smtClean="0"/>
              <a:t>w.r.t</a:t>
            </a:r>
            <a:r>
              <a:rPr lang="en-US" dirty="0" smtClean="0"/>
              <a:t>. codes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069925" y="6161239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1382" y="3326842"/>
            <a:ext cx="1361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rgbClr val="008000"/>
                </a:solidFill>
                <a:latin typeface="Century Gothic"/>
              </a:rPr>
              <a:t>Encoding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energy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5034697" y="3049763"/>
            <a:ext cx="2406498" cy="1310115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655363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387602"/>
            <a:ext cx="801084" cy="728139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795119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90203" y="4507619"/>
            <a:ext cx="295485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899779"/>
              </p:ext>
            </p:extLst>
          </p:nvPr>
        </p:nvGraphicFramePr>
        <p:xfrm>
          <a:off x="5482255" y="6167347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8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2255" y="6167347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691363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9" name="Equation" r:id="rId5" imgW="152400" imgH="152400" progId="Equation.3">
                  <p:embed/>
                </p:oleObj>
              </mc:Choice>
              <mc:Fallback>
                <p:oleObj name="Equation" r:id="rId5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7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260441"/>
              </p:ext>
            </p:extLst>
          </p:nvPr>
        </p:nvGraphicFramePr>
        <p:xfrm>
          <a:off x="5167313" y="4656138"/>
          <a:ext cx="21431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0" name="Equation" r:id="rId7" imgW="1219200" imgH="406400" progId="Equation.3">
                  <p:embed/>
                </p:oleObj>
              </mc:Choice>
              <mc:Fallback>
                <p:oleObj name="Equation" r:id="rId7" imgW="1219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67313" y="4656138"/>
                        <a:ext cx="2143125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4997601"/>
              </p:ext>
            </p:extLst>
          </p:nvPr>
        </p:nvGraphicFramePr>
        <p:xfrm>
          <a:off x="5266398" y="3051890"/>
          <a:ext cx="2042029" cy="130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1" name="Equation" r:id="rId9" imgW="1257300" imgH="850900" progId="Equation.3">
                  <p:embed/>
                </p:oleObj>
              </mc:Choice>
              <mc:Fallback>
                <p:oleObj name="Equation" r:id="rId9" imgW="1257300" imgH="850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66398" y="3051890"/>
                        <a:ext cx="2042029" cy="1307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8613106"/>
              </p:ext>
            </p:extLst>
          </p:nvPr>
        </p:nvGraphicFramePr>
        <p:xfrm>
          <a:off x="6723062" y="1827241"/>
          <a:ext cx="1963738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2" name="Equation" r:id="rId11" imgW="1117600" imgH="431800" progId="Equation.3">
                  <p:embed/>
                </p:oleObj>
              </mc:Choice>
              <mc:Fallback>
                <p:oleObj name="Equation" r:id="rId11" imgW="11176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23062" y="1827241"/>
                        <a:ext cx="1963738" cy="712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381537"/>
              </p:ext>
            </p:extLst>
          </p:nvPr>
        </p:nvGraphicFramePr>
        <p:xfrm>
          <a:off x="2073275" y="3313113"/>
          <a:ext cx="227647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3" name="Equation" r:id="rId13" imgW="1295400" imgH="406400" progId="Equation.3">
                  <p:embed/>
                </p:oleObj>
              </mc:Choice>
              <mc:Fallback>
                <p:oleObj name="Equation" r:id="rId13" imgW="12954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73275" y="3313113"/>
                        <a:ext cx="2276475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1603328" y="6555731"/>
            <a:ext cx="6114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1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uto-encoder:</a:t>
            </a:r>
            <a:br>
              <a:rPr lang="en-US" dirty="0" smtClean="0"/>
            </a:br>
            <a:r>
              <a:rPr lang="en-US" dirty="0" err="1" smtClean="0"/>
              <a:t>backprop</a:t>
            </a:r>
            <a:r>
              <a:rPr lang="en-US" dirty="0" smtClean="0"/>
              <a:t> </a:t>
            </a:r>
            <a:r>
              <a:rPr lang="en-US" dirty="0" err="1" smtClean="0"/>
              <a:t>w.r.t</a:t>
            </a:r>
            <a:r>
              <a:rPr lang="en-US" dirty="0" smtClean="0"/>
              <a:t>. codes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457200" y="4373990"/>
            <a:ext cx="2753835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457200" y="3308804"/>
            <a:ext cx="2753835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239889" y="2857788"/>
            <a:ext cx="3231444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1667645" y="4207517"/>
            <a:ext cx="332947" cy="1270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1834119" y="5189439"/>
            <a:ext cx="2070403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1"/>
            <a:endCxn id="9" idx="0"/>
          </p:cNvCxnSpPr>
          <p:nvPr/>
        </p:nvCxnSpPr>
        <p:spPr>
          <a:xfrm rot="10800000" flipV="1">
            <a:off x="1834119" y="2254644"/>
            <a:ext cx="2070403" cy="1054160"/>
          </a:xfrm>
          <a:prstGeom prst="bentConnector2">
            <a:avLst/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4081531" y="3049763"/>
            <a:ext cx="4709691" cy="1310115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4081531" y="4655363"/>
            <a:ext cx="4709692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3904522" y="2857788"/>
            <a:ext cx="5056033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387602"/>
            <a:ext cx="999517" cy="728139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999517" cy="795119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288635" y="4507620"/>
            <a:ext cx="295485" cy="12700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140009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9" name="Equation" r:id="rId3" imgW="152400" imgH="152400" progId="Equation.3">
                  <p:embed/>
                </p:oleObj>
              </mc:Choice>
              <mc:Fallback>
                <p:oleObj name="Equation" r:id="rId3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4128280" y="3082588"/>
            <a:ext cx="455851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dL_dz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= ...</a:t>
            </a:r>
            <a:br>
              <a:rPr lang="en-US" sz="1100" dirty="0" smtClean="0">
                <a:solidFill>
                  <a:srgbClr val="000000"/>
                </a:solidFill>
                <a:latin typeface="courier"/>
              </a:rPr>
            </a:b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Module_Decode_BackProp_Codes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(model,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dL_dx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a_hat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)</a:t>
            </a:r>
          </a:p>
          <a:p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Gradient of the loss </a:t>
            </a:r>
            <a:r>
              <a:rPr lang="en-US" sz="1100" dirty="0" err="1">
                <a:solidFill>
                  <a:srgbClr val="228B22"/>
                </a:solidFill>
                <a:latin typeface="courier"/>
              </a:rPr>
              <a:t>w.r.t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. activations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dL_da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model.D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' *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dL_dx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;</a:t>
            </a: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Gradient of the loss </a:t>
            </a:r>
            <a:r>
              <a:rPr lang="en-US" sz="1100" dirty="0" err="1">
                <a:solidFill>
                  <a:srgbClr val="228B22"/>
                </a:solidFill>
                <a:latin typeface="courier"/>
              </a:rPr>
              <a:t>w.r.t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. latent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codes</a:t>
            </a:r>
            <a:br>
              <a:rPr lang="en-US" sz="1100" dirty="0" smtClean="0">
                <a:solidFill>
                  <a:srgbClr val="228B22"/>
                </a:solidFill>
                <a:latin typeface="courier"/>
              </a:rPr>
            </a:b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 err="1" smtClean="0">
                <a:solidFill>
                  <a:srgbClr val="228B22"/>
                </a:solidFill>
                <a:latin typeface="courier"/>
              </a:rPr>
              <a:t>a_hat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 = 1 ./ (1 + </a:t>
            </a:r>
            <a:r>
              <a:rPr lang="en-US" sz="1100" dirty="0" err="1" smtClean="0">
                <a:solidFill>
                  <a:srgbClr val="228B22"/>
                </a:solidFill>
                <a:latin typeface="courier"/>
              </a:rPr>
              <a:t>exp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(-</a:t>
            </a:r>
            <a:r>
              <a:rPr lang="en-US" sz="1100" dirty="0" err="1" smtClean="0">
                <a:solidFill>
                  <a:srgbClr val="228B22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))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dL_dz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dL_da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.*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a_hat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.* (1 -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a_hat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);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endParaRPr lang="en-US" sz="1100" dirty="0"/>
          </a:p>
        </p:txBody>
      </p:sp>
      <p:sp>
        <p:nvSpPr>
          <p:cNvPr id="21" name="Rectangle 20"/>
          <p:cNvSpPr/>
          <p:nvPr/>
        </p:nvSpPr>
        <p:spPr>
          <a:xfrm>
            <a:off x="553753" y="3384435"/>
            <a:ext cx="35136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Add the gradient </a:t>
            </a:r>
            <a:r>
              <a:rPr lang="en-US" sz="1100" dirty="0" err="1">
                <a:solidFill>
                  <a:srgbClr val="228B22"/>
                </a:solidFill>
                <a:latin typeface="courier"/>
              </a:rPr>
              <a:t>w.r.t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.</a:t>
            </a: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the encoder's outputs</a:t>
            </a: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dL_dz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z_star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-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104857" y="4683585"/>
            <a:ext cx="35136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8000"/>
                </a:solidFill>
                <a:latin typeface="Courier"/>
                <a:cs typeface="Courier"/>
              </a:rPr>
              <a:t>% Gradient of the loss </a:t>
            </a:r>
            <a:r>
              <a:rPr lang="en-US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w.r.t</a:t>
            </a:r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.</a:t>
            </a:r>
            <a:b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</a:br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% the decoder </a:t>
            </a:r>
            <a:r>
              <a:rPr lang="en-US" sz="1100" dirty="0">
                <a:solidFill>
                  <a:srgbClr val="008000"/>
                </a:solidFill>
                <a:latin typeface="Courier"/>
                <a:cs typeface="Courier"/>
              </a:rPr>
              <a:t>prediction</a:t>
            </a:r>
          </a:p>
          <a:p>
            <a:r>
              <a:rPr lang="en-US" sz="1100" dirty="0" err="1" smtClean="0">
                <a:latin typeface="Courier"/>
                <a:cs typeface="Courier"/>
              </a:rPr>
              <a:t>dL_dx_star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dirty="0" err="1" smtClean="0">
                <a:latin typeface="Courier"/>
                <a:cs typeface="Courier"/>
              </a:rPr>
              <a:t>x_star</a:t>
            </a:r>
            <a:r>
              <a:rPr lang="en-US" sz="1100" dirty="0" smtClean="0">
                <a:latin typeface="Courier"/>
                <a:cs typeface="Courier"/>
              </a:rPr>
              <a:t> - x;</a:t>
            </a:r>
            <a:endParaRPr lang="en-US" sz="1100" dirty="0">
              <a:latin typeface="Courier"/>
              <a:cs typeface="Courier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069925" y="6161239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graphicFrame>
        <p:nvGraphicFramePr>
          <p:cNvPr id="5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044606"/>
              </p:ext>
            </p:extLst>
          </p:nvPr>
        </p:nvGraphicFramePr>
        <p:xfrm>
          <a:off x="5482255" y="6167347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0" name="Equation" r:id="rId5" imgW="165100" imgH="152400" progId="Equation.3">
                  <p:embed/>
                </p:oleObj>
              </mc:Choice>
              <mc:Fallback>
                <p:oleObj name="Equation" r:id="rId5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82255" y="6167347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1603328" y="6555731"/>
            <a:ext cx="6114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05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inference</a:t>
            </a:r>
            <a:br>
              <a:rPr lang="en-US" dirty="0" smtClean="0"/>
            </a:br>
            <a:r>
              <a:rPr lang="en-US" dirty="0" smtClean="0"/>
              <a:t>in the auto-encoder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9890" y="1786467"/>
            <a:ext cx="688622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0000FF"/>
                </a:solidFill>
                <a:latin typeface="Courier"/>
                <a:cs typeface="Courier"/>
              </a:rPr>
              <a:t>function</a:t>
            </a:r>
            <a:r>
              <a:rPr lang="en-US" sz="1100" dirty="0" smtClean="0">
                <a:latin typeface="Courier"/>
                <a:cs typeface="Courier"/>
              </a:rPr>
              <a:t> [</a:t>
            </a:r>
            <a:r>
              <a:rPr lang="en-US" sz="1100" dirty="0" err="1" smtClean="0">
                <a:latin typeface="Courier"/>
                <a:cs typeface="Courier"/>
              </a:rPr>
              <a:t>z_star</a:t>
            </a:r>
            <a:r>
              <a:rPr lang="en-US" sz="1100" dirty="0" smtClean="0">
                <a:latin typeface="Courier"/>
                <a:cs typeface="Courier"/>
              </a:rPr>
              <a:t>, </a:t>
            </a:r>
            <a:r>
              <a:rPr lang="en-US" sz="1100" dirty="0" err="1" smtClean="0">
                <a:latin typeface="Courier"/>
                <a:cs typeface="Courier"/>
              </a:rPr>
              <a:t>z_hat</a:t>
            </a:r>
            <a:r>
              <a:rPr lang="en-US" sz="1100" dirty="0" smtClean="0">
                <a:latin typeface="Courier"/>
                <a:cs typeface="Courier"/>
              </a:rPr>
              <a:t>, </a:t>
            </a:r>
            <a:r>
              <a:rPr lang="en-US" sz="1100" dirty="0" err="1" smtClean="0">
                <a:latin typeface="Courier"/>
                <a:cs typeface="Courier"/>
              </a:rPr>
              <a:t>loss_star</a:t>
            </a:r>
            <a:r>
              <a:rPr lang="en-US" sz="1100" dirty="0" smtClean="0">
                <a:latin typeface="Courier"/>
                <a:cs typeface="Courier"/>
              </a:rPr>
              <a:t>, </a:t>
            </a:r>
            <a:r>
              <a:rPr lang="en-US" sz="1100" dirty="0" err="1" smtClean="0">
                <a:latin typeface="Courier"/>
                <a:cs typeface="Courier"/>
              </a:rPr>
              <a:t>loss_hat</a:t>
            </a:r>
            <a:r>
              <a:rPr lang="en-US" sz="1100" dirty="0" smtClean="0">
                <a:latin typeface="Courier"/>
                <a:cs typeface="Courier"/>
              </a:rPr>
              <a:t>] = </a:t>
            </a:r>
            <a:r>
              <a:rPr lang="en-US" sz="1100" b="1" dirty="0" err="1" smtClean="0">
                <a:latin typeface="Courier"/>
                <a:cs typeface="Courier"/>
              </a:rPr>
              <a:t>Layer_Infer</a:t>
            </a:r>
            <a:r>
              <a:rPr lang="en-US" sz="1100" dirty="0" smtClean="0">
                <a:latin typeface="Courier"/>
                <a:cs typeface="Courier"/>
              </a:rPr>
              <a:t>(model, x, </a:t>
            </a:r>
            <a:r>
              <a:rPr lang="en-US" sz="1100" dirty="0" err="1" smtClean="0">
                <a:latin typeface="Courier"/>
                <a:cs typeface="Courier"/>
              </a:rPr>
              <a:t>params</a:t>
            </a:r>
            <a:r>
              <a:rPr lang="en-US" sz="1100" dirty="0" smtClean="0">
                <a:latin typeface="Courier"/>
                <a:cs typeface="Courier"/>
              </a:rPr>
              <a:t>)</a:t>
            </a:r>
          </a:p>
          <a:p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% Encode the current input and initialize the latent code</a:t>
            </a:r>
          </a:p>
          <a:p>
            <a:r>
              <a:rPr lang="en-US" sz="1100" dirty="0" err="1" smtClean="0">
                <a:latin typeface="Courier"/>
                <a:cs typeface="Courier"/>
              </a:rPr>
              <a:t>z_hat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b="1" dirty="0" err="1" smtClean="0">
                <a:latin typeface="Courier"/>
                <a:cs typeface="Courier"/>
              </a:rPr>
              <a:t>Module_Encode_FProp</a:t>
            </a:r>
            <a:r>
              <a:rPr lang="en-US" sz="1100" dirty="0" smtClean="0">
                <a:latin typeface="Courier"/>
                <a:cs typeface="Courier"/>
              </a:rPr>
              <a:t>(model, x, </a:t>
            </a:r>
            <a:r>
              <a:rPr lang="en-US" sz="1100" dirty="0" err="1" smtClean="0">
                <a:latin typeface="Courier"/>
                <a:cs typeface="Courier"/>
              </a:rPr>
              <a:t>params</a:t>
            </a:r>
            <a:r>
              <a:rPr lang="en-US" sz="1100" dirty="0" smtClean="0">
                <a:latin typeface="Courier"/>
                <a:cs typeface="Courier"/>
              </a:rPr>
              <a:t>);</a:t>
            </a:r>
          </a:p>
          <a:p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% Decode the current latent code</a:t>
            </a:r>
          </a:p>
          <a:p>
            <a:r>
              <a:rPr lang="en-US" sz="1100" dirty="0" smtClean="0">
                <a:latin typeface="Courier"/>
                <a:cs typeface="Courier"/>
              </a:rPr>
              <a:t>[</a:t>
            </a:r>
            <a:r>
              <a:rPr lang="en-US" sz="1100" dirty="0" err="1" smtClean="0">
                <a:latin typeface="Courier"/>
                <a:cs typeface="Courier"/>
              </a:rPr>
              <a:t>x_hat</a:t>
            </a:r>
            <a:r>
              <a:rPr lang="en-US" sz="1100" dirty="0" smtClean="0">
                <a:latin typeface="Courier"/>
                <a:cs typeface="Courier"/>
              </a:rPr>
              <a:t>, </a:t>
            </a:r>
            <a:r>
              <a:rPr lang="en-US" sz="1100" dirty="0" err="1" smtClean="0">
                <a:latin typeface="Courier"/>
                <a:cs typeface="Courier"/>
              </a:rPr>
              <a:t>a_hat</a:t>
            </a:r>
            <a:r>
              <a:rPr lang="en-US" sz="1100" dirty="0" smtClean="0">
                <a:latin typeface="Courier"/>
                <a:cs typeface="Courier"/>
              </a:rPr>
              <a:t>] = </a:t>
            </a:r>
            <a:r>
              <a:rPr lang="en-US" sz="1100" b="1" dirty="0" err="1" smtClean="0">
                <a:latin typeface="Courier"/>
                <a:cs typeface="Courier"/>
              </a:rPr>
              <a:t>Module_Decode_FProp</a:t>
            </a:r>
            <a:r>
              <a:rPr lang="en-US" sz="1100" dirty="0" smtClean="0">
                <a:latin typeface="Courier"/>
                <a:cs typeface="Courier"/>
              </a:rPr>
              <a:t>(model, </a:t>
            </a:r>
            <a:r>
              <a:rPr lang="en-US" sz="1100" dirty="0" err="1" smtClean="0">
                <a:latin typeface="Courier"/>
                <a:cs typeface="Courier"/>
              </a:rPr>
              <a:t>z_hat</a:t>
            </a:r>
            <a:r>
              <a:rPr lang="en-US" sz="1100" dirty="0" smtClean="0">
                <a:latin typeface="Courier"/>
                <a:cs typeface="Courier"/>
              </a:rPr>
              <a:t>);</a:t>
            </a:r>
          </a:p>
          <a:p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% Compute the current loss term due to decoding (encoding loss is 0)</a:t>
            </a:r>
          </a:p>
          <a:p>
            <a:r>
              <a:rPr lang="en-US" sz="1100" dirty="0" err="1" smtClean="0">
                <a:latin typeface="Courier"/>
                <a:cs typeface="Courier"/>
              </a:rPr>
              <a:t>loss_hat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b="1" dirty="0" err="1" smtClean="0">
                <a:latin typeface="Courier"/>
                <a:cs typeface="Courier"/>
              </a:rPr>
              <a:t>Loss_Gaussian</a:t>
            </a:r>
            <a:r>
              <a:rPr lang="en-US" sz="1100" dirty="0" smtClean="0">
                <a:latin typeface="Courier"/>
                <a:cs typeface="Courier"/>
              </a:rPr>
              <a:t>(x, </a:t>
            </a:r>
            <a:r>
              <a:rPr lang="en-US" sz="1100" dirty="0" err="1" smtClean="0">
                <a:latin typeface="Courier"/>
                <a:cs typeface="Courier"/>
              </a:rPr>
              <a:t>x_hat</a:t>
            </a:r>
            <a:r>
              <a:rPr lang="en-US" sz="1100" dirty="0" smtClean="0">
                <a:latin typeface="Courier"/>
                <a:cs typeface="Courier"/>
              </a:rPr>
              <a:t>);</a:t>
            </a:r>
          </a:p>
          <a:p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% Relaxation on the latent code: loop until convergence</a:t>
            </a:r>
          </a:p>
          <a:p>
            <a:r>
              <a:rPr lang="en-US" sz="1100" dirty="0" err="1" smtClean="0">
                <a:latin typeface="Courier"/>
                <a:cs typeface="Courier"/>
              </a:rPr>
              <a:t>x_star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dirty="0" err="1" smtClean="0">
                <a:latin typeface="Courier"/>
                <a:cs typeface="Courier"/>
              </a:rPr>
              <a:t>x_hat</a:t>
            </a:r>
            <a:r>
              <a:rPr lang="en-US" sz="1100" dirty="0" smtClean="0">
                <a:latin typeface="Courier"/>
                <a:cs typeface="Courier"/>
              </a:rPr>
              <a:t>; </a:t>
            </a:r>
            <a:r>
              <a:rPr lang="en-US" sz="1100" dirty="0" err="1" smtClean="0">
                <a:latin typeface="Courier"/>
                <a:cs typeface="Courier"/>
              </a:rPr>
              <a:t>a_star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dirty="0" err="1" smtClean="0">
                <a:latin typeface="Courier"/>
                <a:cs typeface="Courier"/>
              </a:rPr>
              <a:t>a_hat</a:t>
            </a:r>
            <a:r>
              <a:rPr lang="en-US" sz="1100" dirty="0" smtClean="0">
                <a:latin typeface="Courier"/>
                <a:cs typeface="Courier"/>
              </a:rPr>
              <a:t>; </a:t>
            </a:r>
            <a:r>
              <a:rPr lang="en-US" sz="1100" dirty="0" err="1" smtClean="0">
                <a:latin typeface="Courier"/>
                <a:cs typeface="Courier"/>
              </a:rPr>
              <a:t>z_star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dirty="0" err="1" smtClean="0">
                <a:latin typeface="Courier"/>
                <a:cs typeface="Courier"/>
              </a:rPr>
              <a:t>z_hat</a:t>
            </a:r>
            <a:r>
              <a:rPr lang="en-US" sz="1100" dirty="0" smtClean="0">
                <a:latin typeface="Courier"/>
                <a:cs typeface="Courier"/>
              </a:rPr>
              <a:t>; </a:t>
            </a:r>
            <a:r>
              <a:rPr lang="en-US" sz="1100" dirty="0" err="1" smtClean="0">
                <a:latin typeface="Courier"/>
                <a:cs typeface="Courier"/>
              </a:rPr>
              <a:t>loss_star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dirty="0" err="1" smtClean="0">
                <a:latin typeface="Courier"/>
                <a:cs typeface="Courier"/>
              </a:rPr>
              <a:t>loss_hat</a:t>
            </a:r>
            <a:r>
              <a:rPr lang="en-US" sz="1100" dirty="0" smtClean="0">
                <a:latin typeface="Courier"/>
                <a:cs typeface="Courier"/>
              </a:rPr>
              <a:t>;</a:t>
            </a:r>
          </a:p>
          <a:p>
            <a:r>
              <a:rPr lang="en-US" sz="1100" dirty="0" smtClean="0">
                <a:latin typeface="Courier"/>
                <a:cs typeface="Courier"/>
              </a:rPr>
              <a:t>while (true)</a:t>
            </a:r>
          </a:p>
          <a:p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  % Gradient of the loss function </a:t>
            </a:r>
            <a:r>
              <a:rPr lang="en-US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w.r.t</a:t>
            </a:r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. decoder prediction</a:t>
            </a:r>
          </a:p>
          <a:p>
            <a:r>
              <a:rPr lang="en-US" sz="1100" dirty="0" smtClean="0">
                <a:latin typeface="Courier"/>
                <a:cs typeface="Courier"/>
              </a:rPr>
              <a:t>  </a:t>
            </a:r>
            <a:r>
              <a:rPr lang="en-US" sz="1100" dirty="0" err="1" smtClean="0">
                <a:latin typeface="Courier"/>
                <a:cs typeface="Courier"/>
              </a:rPr>
              <a:t>dL_dx_star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b="1" dirty="0" err="1" smtClean="0">
                <a:latin typeface="Courier"/>
                <a:cs typeface="Courier"/>
              </a:rPr>
              <a:t>x_star</a:t>
            </a:r>
            <a:r>
              <a:rPr lang="en-US" sz="1100" b="1" dirty="0" smtClean="0">
                <a:latin typeface="Courier"/>
                <a:cs typeface="Courier"/>
              </a:rPr>
              <a:t> - x</a:t>
            </a:r>
            <a:r>
              <a:rPr lang="en-US" sz="1100" dirty="0" smtClean="0">
                <a:latin typeface="Courier"/>
                <a:cs typeface="Courier"/>
              </a:rPr>
              <a:t>;</a:t>
            </a:r>
          </a:p>
          <a:p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  % Back-propagate the gradient of the loss onto the codes</a:t>
            </a:r>
          </a:p>
          <a:p>
            <a:r>
              <a:rPr lang="en-US" sz="1100" dirty="0" smtClean="0">
                <a:latin typeface="Courier"/>
                <a:cs typeface="Courier"/>
              </a:rPr>
              <a:t>  </a:t>
            </a:r>
            <a:r>
              <a:rPr lang="en-US" sz="1100" dirty="0" err="1" smtClean="0">
                <a:latin typeface="Courier"/>
                <a:cs typeface="Courier"/>
              </a:rPr>
              <a:t>dL_dz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b="1" dirty="0" err="1" smtClean="0">
                <a:latin typeface="Courier"/>
                <a:cs typeface="Courier"/>
              </a:rPr>
              <a:t>Module_Decode_BackProp_Codes</a:t>
            </a:r>
            <a:r>
              <a:rPr lang="en-US" sz="1100" dirty="0" smtClean="0">
                <a:latin typeface="Courier"/>
                <a:cs typeface="Courier"/>
              </a:rPr>
              <a:t>(model, </a:t>
            </a:r>
            <a:r>
              <a:rPr lang="en-US" sz="1100" dirty="0" err="1" smtClean="0">
                <a:latin typeface="Courier"/>
                <a:cs typeface="Courier"/>
              </a:rPr>
              <a:t>dL_dx_star</a:t>
            </a:r>
            <a:r>
              <a:rPr lang="en-US" sz="1100" dirty="0" smtClean="0">
                <a:latin typeface="Courier"/>
                <a:cs typeface="Courier"/>
              </a:rPr>
              <a:t>, </a:t>
            </a:r>
            <a:r>
              <a:rPr lang="en-US" sz="1100" dirty="0" err="1" smtClean="0">
                <a:latin typeface="Courier"/>
                <a:cs typeface="Courier"/>
              </a:rPr>
              <a:t>a_star</a:t>
            </a:r>
            <a:r>
              <a:rPr lang="en-US" sz="1100" dirty="0" smtClean="0">
                <a:latin typeface="Courier"/>
                <a:cs typeface="Courier"/>
              </a:rPr>
              <a:t>, </a:t>
            </a:r>
            <a:r>
              <a:rPr lang="en-US" sz="1100" dirty="0" err="1" smtClean="0">
                <a:latin typeface="Courier"/>
                <a:cs typeface="Courier"/>
              </a:rPr>
              <a:t>params</a:t>
            </a:r>
            <a:r>
              <a:rPr lang="en-US" sz="1100" dirty="0" smtClean="0">
                <a:latin typeface="Courier"/>
                <a:cs typeface="Courier"/>
              </a:rPr>
              <a:t>);</a:t>
            </a:r>
          </a:p>
          <a:p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  % Add the gradient </a:t>
            </a:r>
            <a:r>
              <a:rPr lang="en-US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w.r.t</a:t>
            </a:r>
            <a:r>
              <a:rPr lang="en-US" sz="1100" dirty="0" smtClean="0">
                <a:solidFill>
                  <a:srgbClr val="008000"/>
                </a:solidFill>
                <a:latin typeface="Courier"/>
                <a:cs typeface="Courier"/>
              </a:rPr>
              <a:t>. the encoder's outputs</a:t>
            </a:r>
          </a:p>
          <a:p>
            <a:r>
              <a:rPr lang="en-US" sz="1100" dirty="0" smtClean="0">
                <a:latin typeface="Courier"/>
                <a:cs typeface="Courier"/>
              </a:rPr>
              <a:t>  </a:t>
            </a:r>
            <a:r>
              <a:rPr lang="en-US" sz="1100" dirty="0" err="1" smtClean="0">
                <a:latin typeface="Courier"/>
                <a:cs typeface="Courier"/>
              </a:rPr>
              <a:t>dL_dz</a:t>
            </a:r>
            <a:r>
              <a:rPr lang="en-US" sz="1100" dirty="0" smtClean="0">
                <a:latin typeface="Courier"/>
                <a:cs typeface="Courier"/>
              </a:rPr>
              <a:t> = </a:t>
            </a:r>
            <a:r>
              <a:rPr lang="en-US" sz="1100" dirty="0" err="1" smtClean="0">
                <a:latin typeface="Courier"/>
                <a:cs typeface="Courier"/>
              </a:rPr>
              <a:t>dL_dz</a:t>
            </a:r>
            <a:r>
              <a:rPr lang="en-US" sz="1100" dirty="0" smtClean="0">
                <a:latin typeface="Courier"/>
                <a:cs typeface="Courier"/>
              </a:rPr>
              <a:t> + </a:t>
            </a:r>
            <a:r>
              <a:rPr lang="en-US" sz="1100" dirty="0" err="1" smtClean="0">
                <a:latin typeface="Courier"/>
                <a:cs typeface="Courier"/>
              </a:rPr>
              <a:t>params.alpha_c</a:t>
            </a:r>
            <a:r>
              <a:rPr lang="en-US" sz="1100" dirty="0" smtClean="0">
                <a:latin typeface="Courier"/>
                <a:cs typeface="Courier"/>
              </a:rPr>
              <a:t> * (</a:t>
            </a:r>
            <a:r>
              <a:rPr lang="en-US" sz="1100" b="1" dirty="0" err="1" smtClean="0">
                <a:latin typeface="Courier"/>
                <a:cs typeface="Courier"/>
              </a:rPr>
              <a:t>z_star</a:t>
            </a:r>
            <a:r>
              <a:rPr lang="en-US" sz="1100" b="1" dirty="0" smtClean="0">
                <a:latin typeface="Courier"/>
                <a:cs typeface="Courier"/>
              </a:rPr>
              <a:t> - </a:t>
            </a:r>
            <a:r>
              <a:rPr lang="en-US" sz="1100" b="1" dirty="0" err="1" smtClean="0">
                <a:latin typeface="Courier"/>
                <a:cs typeface="Courier"/>
              </a:rPr>
              <a:t>z_hat</a:t>
            </a:r>
            <a:r>
              <a:rPr lang="en-US" sz="1100" dirty="0" smtClean="0">
                <a:latin typeface="Courier"/>
                <a:cs typeface="Courier"/>
              </a:rPr>
              <a:t>);</a:t>
            </a:r>
          </a:p>
          <a:p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 %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Perform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one step of gradient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descent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on the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codes</a:t>
            </a:r>
            <a:endParaRPr lang="pl-PL" sz="11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pl-PL" sz="1100" dirty="0" smtClean="0">
                <a:latin typeface="Courier"/>
                <a:cs typeface="Courier"/>
              </a:rPr>
              <a:t>  </a:t>
            </a:r>
            <a:r>
              <a:rPr lang="pl-PL" sz="1100" dirty="0" err="1" smtClean="0">
                <a:latin typeface="Courier"/>
                <a:cs typeface="Courier"/>
              </a:rPr>
              <a:t>z_star</a:t>
            </a:r>
            <a:r>
              <a:rPr lang="pl-PL" sz="1100" dirty="0" smtClean="0">
                <a:latin typeface="Courier"/>
                <a:cs typeface="Courier"/>
              </a:rPr>
              <a:t> = </a:t>
            </a:r>
            <a:r>
              <a:rPr lang="pl-PL" sz="1100" dirty="0" err="1" smtClean="0">
                <a:latin typeface="Courier"/>
                <a:cs typeface="Courier"/>
              </a:rPr>
              <a:t>z_star</a:t>
            </a:r>
            <a:r>
              <a:rPr lang="pl-PL" sz="1100" dirty="0" smtClean="0">
                <a:latin typeface="Courier"/>
                <a:cs typeface="Courier"/>
              </a:rPr>
              <a:t> - </a:t>
            </a:r>
            <a:r>
              <a:rPr lang="pl-PL" sz="1100" dirty="0" err="1" smtClean="0">
                <a:latin typeface="Courier"/>
                <a:cs typeface="Courier"/>
              </a:rPr>
              <a:t>params.eta_z</a:t>
            </a:r>
            <a:r>
              <a:rPr lang="pl-PL" sz="1100" dirty="0" smtClean="0">
                <a:latin typeface="Courier"/>
                <a:cs typeface="Courier"/>
              </a:rPr>
              <a:t> * </a:t>
            </a:r>
            <a:r>
              <a:rPr lang="pl-PL" sz="1100" dirty="0" err="1" smtClean="0">
                <a:latin typeface="Courier"/>
                <a:cs typeface="Courier"/>
              </a:rPr>
              <a:t>dL_dz</a:t>
            </a:r>
            <a:r>
              <a:rPr lang="pl-PL" sz="1100" dirty="0" smtClean="0">
                <a:latin typeface="Courier"/>
                <a:cs typeface="Courier"/>
              </a:rPr>
              <a:t>;</a:t>
            </a:r>
          </a:p>
          <a:p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 %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Decode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the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current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latent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code</a:t>
            </a:r>
            <a:endParaRPr lang="pl-PL" sz="11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pl-PL" sz="1100" dirty="0" smtClean="0">
                <a:latin typeface="Courier"/>
                <a:cs typeface="Courier"/>
              </a:rPr>
              <a:t>  [</a:t>
            </a:r>
            <a:r>
              <a:rPr lang="pl-PL" sz="1100" dirty="0" err="1" smtClean="0">
                <a:latin typeface="Courier"/>
                <a:cs typeface="Courier"/>
              </a:rPr>
              <a:t>x_star</a:t>
            </a:r>
            <a:r>
              <a:rPr lang="pl-PL" sz="1100" dirty="0" smtClean="0">
                <a:latin typeface="Courier"/>
                <a:cs typeface="Courier"/>
              </a:rPr>
              <a:t>, </a:t>
            </a:r>
            <a:r>
              <a:rPr lang="pl-PL" sz="1100" dirty="0" err="1" smtClean="0">
                <a:latin typeface="Courier"/>
                <a:cs typeface="Courier"/>
              </a:rPr>
              <a:t>a_star</a:t>
            </a:r>
            <a:r>
              <a:rPr lang="pl-PL" sz="1100" dirty="0" smtClean="0">
                <a:latin typeface="Courier"/>
                <a:cs typeface="Courier"/>
              </a:rPr>
              <a:t>] = </a:t>
            </a:r>
            <a:r>
              <a:rPr lang="pl-PL" sz="1100" b="1" dirty="0" err="1" smtClean="0">
                <a:latin typeface="Courier"/>
                <a:cs typeface="Courier"/>
              </a:rPr>
              <a:t>Module_Decode_FProp</a:t>
            </a:r>
            <a:r>
              <a:rPr lang="pl-PL" sz="1100" dirty="0" smtClean="0">
                <a:latin typeface="Courier"/>
                <a:cs typeface="Courier"/>
              </a:rPr>
              <a:t>(model, </a:t>
            </a:r>
            <a:r>
              <a:rPr lang="pl-PL" sz="1100" dirty="0" err="1" smtClean="0">
                <a:latin typeface="Courier"/>
                <a:cs typeface="Courier"/>
              </a:rPr>
              <a:t>z_star</a:t>
            </a:r>
            <a:r>
              <a:rPr lang="pl-PL" sz="1100" dirty="0" smtClean="0">
                <a:latin typeface="Courier"/>
                <a:cs typeface="Courier"/>
              </a:rPr>
              <a:t>);</a:t>
            </a:r>
          </a:p>
          <a:p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 %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Compute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the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current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loss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and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convergence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criteria</a:t>
            </a:r>
            <a:endParaRPr lang="pl-PL" sz="11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pl-PL" sz="1100" dirty="0" smtClean="0">
                <a:latin typeface="Courier"/>
                <a:cs typeface="Courier"/>
              </a:rPr>
              <a:t>  </a:t>
            </a:r>
            <a:r>
              <a:rPr lang="pl-PL" sz="1100" dirty="0" err="1" smtClean="0">
                <a:latin typeface="Courier"/>
                <a:cs typeface="Courier"/>
              </a:rPr>
              <a:t>loss_star</a:t>
            </a:r>
            <a:r>
              <a:rPr lang="pl-PL" sz="1100" dirty="0" smtClean="0">
                <a:latin typeface="Courier"/>
                <a:cs typeface="Courier"/>
              </a:rPr>
              <a:t> = </a:t>
            </a:r>
            <a:r>
              <a:rPr lang="pl-PL" sz="1100" b="1" dirty="0" err="1" smtClean="0">
                <a:latin typeface="Courier"/>
                <a:cs typeface="Courier"/>
              </a:rPr>
              <a:t>Loss_Gaussian</a:t>
            </a:r>
            <a:r>
              <a:rPr lang="pl-PL" sz="1100" dirty="0" smtClean="0">
                <a:latin typeface="Courier"/>
                <a:cs typeface="Courier"/>
              </a:rPr>
              <a:t>(x, </a:t>
            </a:r>
            <a:r>
              <a:rPr lang="pl-PL" sz="1100" dirty="0" err="1" smtClean="0">
                <a:latin typeface="Courier"/>
                <a:cs typeface="Courier"/>
              </a:rPr>
              <a:t>x_star</a:t>
            </a:r>
            <a:r>
              <a:rPr lang="pl-PL" sz="1100" dirty="0" smtClean="0">
                <a:latin typeface="Courier"/>
                <a:cs typeface="Courier"/>
              </a:rPr>
              <a:t>) + ...</a:t>
            </a:r>
          </a:p>
          <a:p>
            <a:r>
              <a:rPr lang="pl-PL" sz="1100" dirty="0" smtClean="0">
                <a:latin typeface="Courier"/>
                <a:cs typeface="Courier"/>
              </a:rPr>
              <a:t>    </a:t>
            </a:r>
            <a:r>
              <a:rPr lang="pl-PL" sz="1100" dirty="0" err="1" smtClean="0">
                <a:latin typeface="Courier"/>
                <a:cs typeface="Courier"/>
              </a:rPr>
              <a:t>params.alpha_c</a:t>
            </a:r>
            <a:r>
              <a:rPr lang="pl-PL" sz="1100" dirty="0" smtClean="0">
                <a:latin typeface="Courier"/>
                <a:cs typeface="Courier"/>
              </a:rPr>
              <a:t> * </a:t>
            </a:r>
            <a:r>
              <a:rPr lang="pl-PL" sz="1100" b="1" dirty="0" err="1" smtClean="0">
                <a:latin typeface="Courier"/>
                <a:cs typeface="Courier"/>
              </a:rPr>
              <a:t>Loss_Gaussian</a:t>
            </a:r>
            <a:r>
              <a:rPr lang="pl-PL" sz="1100" dirty="0" smtClean="0">
                <a:latin typeface="Courier"/>
                <a:cs typeface="Courier"/>
              </a:rPr>
              <a:t>(</a:t>
            </a:r>
            <a:r>
              <a:rPr lang="pl-PL" sz="1100" dirty="0" err="1" smtClean="0">
                <a:latin typeface="Courier"/>
                <a:cs typeface="Courier"/>
              </a:rPr>
              <a:t>z_star</a:t>
            </a:r>
            <a:r>
              <a:rPr lang="pl-PL" sz="1100" dirty="0" smtClean="0">
                <a:latin typeface="Courier"/>
                <a:cs typeface="Courier"/>
              </a:rPr>
              <a:t>, </a:t>
            </a:r>
            <a:r>
              <a:rPr lang="pl-PL" sz="1100" dirty="0" err="1" smtClean="0">
                <a:latin typeface="Courier"/>
                <a:cs typeface="Courier"/>
              </a:rPr>
              <a:t>z_hat</a:t>
            </a:r>
            <a:r>
              <a:rPr lang="pl-PL" sz="1100" dirty="0" smtClean="0">
                <a:latin typeface="Courier"/>
                <a:cs typeface="Courier"/>
              </a:rPr>
              <a:t>);</a:t>
            </a:r>
          </a:p>
          <a:p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 %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Stopping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> </a:t>
            </a:r>
            <a:r>
              <a:rPr lang="pl-PL" sz="1100" dirty="0" err="1" smtClean="0">
                <a:solidFill>
                  <a:srgbClr val="008000"/>
                </a:solidFill>
                <a:latin typeface="Courier"/>
                <a:cs typeface="Courier"/>
              </a:rPr>
              <a:t>criteria</a:t>
            </a:r>
            <a: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  <a:t/>
            </a:r>
            <a:br>
              <a:rPr lang="pl-PL" sz="1100" dirty="0" smtClean="0">
                <a:solidFill>
                  <a:srgbClr val="008000"/>
                </a:solidFill>
                <a:latin typeface="Courier"/>
                <a:cs typeface="Courier"/>
              </a:rPr>
            </a:br>
            <a:r>
              <a:rPr lang="pl-PL" sz="1100" dirty="0" smtClean="0">
                <a:latin typeface="Courier"/>
                <a:cs typeface="Courier"/>
              </a:rPr>
              <a:t>  [...]</a:t>
            </a:r>
          </a:p>
          <a:p>
            <a:r>
              <a:rPr lang="pl-PL" sz="1100" dirty="0" smtClean="0">
                <a:latin typeface="Courier"/>
                <a:cs typeface="Courier"/>
              </a:rPr>
              <a:t>end</a:t>
            </a:r>
            <a:endParaRPr lang="pl-PL" sz="1100" dirty="0">
              <a:latin typeface="Courier"/>
              <a:cs typeface="Courier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5642902" y="4112128"/>
            <a:ext cx="3245226" cy="2373149"/>
            <a:chOff x="721813" y="1569148"/>
            <a:chExt cx="6897094" cy="5117388"/>
          </a:xfrm>
        </p:grpSpPr>
        <p:sp>
          <p:nvSpPr>
            <p:cNvPr id="6" name="AutoShape 2"/>
            <p:cNvSpPr>
              <a:spLocks/>
            </p:cNvSpPr>
            <p:nvPr/>
          </p:nvSpPr>
          <p:spPr bwMode="auto">
            <a:xfrm>
              <a:off x="1932130" y="4373990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7" name="Rectangle 13"/>
            <p:cNvSpPr>
              <a:spLocks/>
            </p:cNvSpPr>
            <p:nvPr/>
          </p:nvSpPr>
          <p:spPr bwMode="auto">
            <a:xfrm>
              <a:off x="1938480" y="330880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8" name="AutoShape 23"/>
            <p:cNvSpPr>
              <a:spLocks/>
            </p:cNvSpPr>
            <p:nvPr/>
          </p:nvSpPr>
          <p:spPr bwMode="auto">
            <a:xfrm>
              <a:off x="1735175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rgbClr val="008000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9" name="Elbow Connector 8"/>
            <p:cNvCxnSpPr>
              <a:stCxn id="6" idx="0"/>
              <a:endCxn id="7" idx="2"/>
            </p:cNvCxnSpPr>
            <p:nvPr/>
          </p:nvCxnSpPr>
          <p:spPr>
            <a:xfrm rot="5400000" flipH="1" flipV="1">
              <a:off x="2972081" y="4204342"/>
              <a:ext cx="332947" cy="6350"/>
            </a:xfrm>
            <a:prstGeom prst="bentConnector3">
              <a:avLst/>
            </a:prstGeom>
            <a:ln w="5715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9"/>
            <p:cNvCxnSpPr>
              <a:stCxn id="28" idx="1"/>
              <a:endCxn id="6" idx="2"/>
            </p:cNvCxnSpPr>
            <p:nvPr/>
          </p:nvCxnSpPr>
          <p:spPr>
            <a:xfrm rot="10800000">
              <a:off x="3135379" y="5189439"/>
              <a:ext cx="769142" cy="926303"/>
            </a:xfrm>
            <a:prstGeom prst="bentConnector2">
              <a:avLst/>
            </a:prstGeom>
            <a:ln w="7620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stCxn id="33" idx="2"/>
              <a:endCxn id="7" idx="0"/>
            </p:cNvCxnSpPr>
            <p:nvPr/>
          </p:nvCxnSpPr>
          <p:spPr>
            <a:xfrm rot="5400000">
              <a:off x="3521823" y="2159935"/>
              <a:ext cx="768775" cy="1528962"/>
            </a:xfrm>
            <a:prstGeom prst="bentConnector3">
              <a:avLst>
                <a:gd name="adj1" fmla="val 21267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455687" y="1569148"/>
              <a:ext cx="56839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 smtClean="0">
                  <a:solidFill>
                    <a:srgbClr val="008000"/>
                  </a:solidFill>
                  <a:latin typeface="+mj-lt"/>
                </a:rPr>
                <a:t>Code</a:t>
              </a:r>
              <a:endParaRPr lang="en-US" sz="11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93163" y="6401126"/>
              <a:ext cx="53091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/>
              <a:r>
                <a:rPr lang="en-US" sz="1100" b="1" dirty="0" smtClean="0">
                  <a:solidFill>
                    <a:srgbClr val="2F5897"/>
                  </a:solidFill>
                  <a:latin typeface="Century Gothic"/>
                </a:rPr>
                <a:t>Input</a:t>
              </a:r>
              <a:endParaRPr lang="en-US" sz="1100" b="1" dirty="0">
                <a:solidFill>
                  <a:srgbClr val="2F5897"/>
                </a:solidFill>
                <a:latin typeface="Century Gothic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21813" y="4429587"/>
              <a:ext cx="88151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/>
              <a:r>
                <a:rPr lang="en-US" sz="1100" b="1" dirty="0" smtClean="0">
                  <a:solidFill>
                    <a:srgbClr val="008000"/>
                  </a:solidFill>
                  <a:latin typeface="Century Gothic"/>
                </a:rPr>
                <a:t>Code</a:t>
              </a:r>
              <a:br>
                <a:rPr lang="en-US" sz="1100" b="1" dirty="0" smtClean="0">
                  <a:solidFill>
                    <a:srgbClr val="008000"/>
                  </a:solidFill>
                  <a:latin typeface="Century Gothic"/>
                </a:rPr>
              </a:br>
              <a:r>
                <a:rPr lang="en-US" sz="1100" b="1" dirty="0" smtClean="0">
                  <a:solidFill>
                    <a:srgbClr val="008000"/>
                  </a:solidFill>
                  <a:latin typeface="Century Gothic"/>
                </a:rPr>
                <a:t>prediction</a:t>
              </a:r>
              <a:endParaRPr lang="en-US" sz="1100" b="1" dirty="0">
                <a:solidFill>
                  <a:srgbClr val="008000"/>
                </a:solidFill>
                <a:latin typeface="Century Gothic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5332" y="3326842"/>
              <a:ext cx="8279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solidFill>
                    <a:srgbClr val="008000"/>
                  </a:solidFill>
                  <a:latin typeface="Century Gothic"/>
                </a:rPr>
                <a:t>Encoding</a:t>
              </a:r>
              <a:r>
                <a:rPr lang="en-US" sz="1100" b="1" dirty="0" smtClean="0">
                  <a:solidFill>
                    <a:srgbClr val="008000"/>
                  </a:solidFill>
                  <a:latin typeface="+mj-lt"/>
                </a:rPr>
                <a:t/>
              </a:r>
              <a:br>
                <a:rPr lang="en-US" sz="1100" b="1" dirty="0" smtClean="0">
                  <a:solidFill>
                    <a:srgbClr val="008000"/>
                  </a:solidFill>
                  <a:latin typeface="+mj-lt"/>
                </a:rPr>
              </a:br>
              <a:r>
                <a:rPr lang="en-US" sz="1100" b="1" dirty="0" smtClean="0">
                  <a:solidFill>
                    <a:srgbClr val="008000"/>
                  </a:solidFill>
                  <a:latin typeface="+mj-lt"/>
                </a:rPr>
                <a:t>energy</a:t>
              </a:r>
              <a:endParaRPr lang="en-US" sz="11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16" name="AutoShape 2"/>
            <p:cNvSpPr>
              <a:spLocks/>
            </p:cNvSpPr>
            <p:nvPr/>
          </p:nvSpPr>
          <p:spPr bwMode="auto">
            <a:xfrm>
              <a:off x="5034697" y="3049763"/>
              <a:ext cx="2406498" cy="1310115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17" name="Rectangle 13"/>
            <p:cNvSpPr>
              <a:spLocks/>
            </p:cNvSpPr>
            <p:nvPr/>
          </p:nvSpPr>
          <p:spPr bwMode="auto">
            <a:xfrm>
              <a:off x="5034695" y="4655363"/>
              <a:ext cx="2406498" cy="732239"/>
            </a:xfrm>
            <a:prstGeom prst="rect">
              <a:avLst/>
            </a:prstGeom>
            <a:noFill/>
            <a:ln w="38100" cap="flat">
              <a:solidFill>
                <a:schemeClr val="tx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18" name="AutoShape 23"/>
            <p:cNvSpPr>
              <a:spLocks/>
            </p:cNvSpPr>
            <p:nvPr/>
          </p:nvSpPr>
          <p:spPr bwMode="auto">
            <a:xfrm>
              <a:off x="4820811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chemeClr val="tx2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19" name="Elbow Connector 18"/>
            <p:cNvCxnSpPr>
              <a:stCxn id="28" idx="3"/>
              <a:endCxn id="17" idx="2"/>
            </p:cNvCxnSpPr>
            <p:nvPr/>
          </p:nvCxnSpPr>
          <p:spPr>
            <a:xfrm flipV="1">
              <a:off x="5436860" y="5387602"/>
              <a:ext cx="801084" cy="728139"/>
            </a:xfrm>
            <a:prstGeom prst="bentConnector2">
              <a:avLst/>
            </a:prstGeom>
            <a:ln w="28575" cmpd="sng">
              <a:solidFill>
                <a:schemeClr val="tx2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/>
            <p:cNvCxnSpPr>
              <a:stCxn id="33" idx="3"/>
              <a:endCxn id="16" idx="0"/>
            </p:cNvCxnSpPr>
            <p:nvPr/>
          </p:nvCxnSpPr>
          <p:spPr>
            <a:xfrm>
              <a:off x="5436860" y="2254644"/>
              <a:ext cx="801086" cy="795119"/>
            </a:xfrm>
            <a:prstGeom prst="bentConnector2">
              <a:avLst/>
            </a:prstGeom>
            <a:ln w="7620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/>
            <p:cNvCxnSpPr>
              <a:stCxn id="16" idx="2"/>
              <a:endCxn id="17" idx="0"/>
            </p:cNvCxnSpPr>
            <p:nvPr/>
          </p:nvCxnSpPr>
          <p:spPr>
            <a:xfrm rot="5400000">
              <a:off x="6090203" y="4507619"/>
              <a:ext cx="295485" cy="2"/>
            </a:xfrm>
            <a:prstGeom prst="bentConnector3">
              <a:avLst>
                <a:gd name="adj1" fmla="val 50000"/>
              </a:avLst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2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2557311"/>
                </p:ext>
              </p:extLst>
            </p:nvPr>
          </p:nvGraphicFramePr>
          <p:xfrm>
            <a:off x="5524588" y="6336679"/>
            <a:ext cx="378593" cy="3498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79" name="Equation" r:id="rId3" imgW="165100" imgH="152400" progId="Equation.3">
                    <p:embed/>
                  </p:oleObj>
                </mc:Choice>
                <mc:Fallback>
                  <p:oleObj name="Equation" r:id="rId3" imgW="1651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24588" y="6336679"/>
                          <a:ext cx="378593" cy="3498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55051392"/>
                </p:ext>
              </p:extLst>
            </p:nvPr>
          </p:nvGraphicFramePr>
          <p:xfrm>
            <a:off x="5551488" y="2320105"/>
            <a:ext cx="349250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80" name="Equation" r:id="rId5" imgW="152400" imgH="152400" progId="Equation.3">
                    <p:embed/>
                  </p:oleObj>
                </mc:Choice>
                <mc:Fallback>
                  <p:oleObj name="Equation" r:id="rId5" imgW="1524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551488" y="2320105"/>
                          <a:ext cx="349250" cy="349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4" name="Group 23"/>
            <p:cNvGrpSpPr/>
            <p:nvPr/>
          </p:nvGrpSpPr>
          <p:grpSpPr>
            <a:xfrm>
              <a:off x="3904521" y="5830355"/>
              <a:ext cx="1532339" cy="570771"/>
              <a:chOff x="3904521" y="5830355"/>
              <a:chExt cx="1532339" cy="570771"/>
            </a:xfrm>
          </p:grpSpPr>
          <p:sp>
            <p:nvSpPr>
              <p:cNvPr id="25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26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27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904521" y="1969258"/>
              <a:ext cx="1532338" cy="570771"/>
              <a:chOff x="3904521" y="5830355"/>
              <a:chExt cx="1532338" cy="570771"/>
            </a:xfrm>
          </p:grpSpPr>
          <p:sp>
            <p:nvSpPr>
              <p:cNvPr id="30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1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2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904521" y="5830355"/>
                <a:ext cx="1532338" cy="570771"/>
              </a:xfrm>
              <a:prstGeom prst="rect">
                <a:avLst/>
              </a:prstGeom>
              <a:noFill/>
              <a:ln w="28575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graphicFrame>
          <p:nvGraphicFramePr>
            <p:cNvPr id="34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3261819"/>
                </p:ext>
              </p:extLst>
            </p:nvPr>
          </p:nvGraphicFramePr>
          <p:xfrm>
            <a:off x="5167313" y="4656138"/>
            <a:ext cx="2143125" cy="669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81" name="Equation" r:id="rId7" imgW="1219200" imgH="406400" progId="Equation.3">
                    <p:embed/>
                  </p:oleObj>
                </mc:Choice>
                <mc:Fallback>
                  <p:oleObj name="Equation" r:id="rId7" imgW="1219200" imgH="406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167313" y="4656138"/>
                          <a:ext cx="2143125" cy="6699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59522506"/>
                </p:ext>
              </p:extLst>
            </p:nvPr>
          </p:nvGraphicFramePr>
          <p:xfrm>
            <a:off x="5266397" y="3051891"/>
            <a:ext cx="2042030" cy="13079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82" name="Equation" r:id="rId9" imgW="1257300" imgH="850900" progId="Equation.3">
                    <p:embed/>
                  </p:oleObj>
                </mc:Choice>
                <mc:Fallback>
                  <p:oleObj name="Equation" r:id="rId9" imgW="1257300" imgH="8509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266397" y="3051891"/>
                          <a:ext cx="2042030" cy="130799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18134840"/>
                </p:ext>
              </p:extLst>
            </p:nvPr>
          </p:nvGraphicFramePr>
          <p:xfrm>
            <a:off x="2073275" y="3313113"/>
            <a:ext cx="2276475" cy="671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83" name="Equation" r:id="rId11" imgW="1295400" imgH="406400" progId="Equation.3">
                    <p:embed/>
                  </p:oleObj>
                </mc:Choice>
                <mc:Fallback>
                  <p:oleObj name="Equation" r:id="rId11" imgW="1295400" imgH="406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073275" y="3313113"/>
                          <a:ext cx="2276475" cy="6715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" name="TextBox 39"/>
          <p:cNvSpPr txBox="1"/>
          <p:nvPr/>
        </p:nvSpPr>
        <p:spPr>
          <a:xfrm>
            <a:off x="1603328" y="6555731"/>
            <a:ext cx="6114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37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</a:t>
            </a:r>
            <a:br>
              <a:rPr lang="en-US" dirty="0" smtClean="0"/>
            </a:br>
            <a:r>
              <a:rPr lang="en-US" dirty="0" err="1" smtClean="0"/>
              <a:t>backprop</a:t>
            </a:r>
            <a:r>
              <a:rPr lang="en-US" dirty="0" smtClean="0"/>
              <a:t> </a:t>
            </a:r>
            <a:r>
              <a:rPr lang="en-US" dirty="0" err="1" smtClean="0"/>
              <a:t>w.r.t</a:t>
            </a:r>
            <a:r>
              <a:rPr lang="en-US" dirty="0" smtClean="0"/>
              <a:t>. codes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069925" y="6161239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1382" y="3326842"/>
            <a:ext cx="1361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rgbClr val="008000"/>
                </a:solidFill>
                <a:latin typeface="Century Gothic"/>
              </a:rPr>
              <a:t>Encoding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energy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5034697" y="3049763"/>
            <a:ext cx="2406498" cy="1310115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655363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387602"/>
            <a:ext cx="801084" cy="728139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795119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90203" y="4507619"/>
            <a:ext cx="295485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428760"/>
              </p:ext>
            </p:extLst>
          </p:nvPr>
        </p:nvGraphicFramePr>
        <p:xfrm>
          <a:off x="5482255" y="6167347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6" name="Equation" r:id="rId3" imgW="165100" imgH="152400" progId="Equation.3">
                  <p:embed/>
                </p:oleObj>
              </mc:Choice>
              <mc:Fallback>
                <p:oleObj name="Equation" r:id="rId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2255" y="6167347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792361"/>
              </p:ext>
            </p:extLst>
          </p:nvPr>
        </p:nvGraphicFramePr>
        <p:xfrm>
          <a:off x="5508625" y="2276475"/>
          <a:ext cx="436563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7" name="Equation" r:id="rId5" imgW="190500" imgH="190500" progId="Equation.3">
                  <p:embed/>
                </p:oleObj>
              </mc:Choice>
              <mc:Fallback>
                <p:oleObj name="Equation" r:id="rId5" imgW="1905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8625" y="2276475"/>
                        <a:ext cx="436563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7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249203"/>
              </p:ext>
            </p:extLst>
          </p:nvPr>
        </p:nvGraphicFramePr>
        <p:xfrm>
          <a:off x="5022850" y="4665663"/>
          <a:ext cx="2433638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8" name="Equation" r:id="rId7" imgW="1384300" imgH="393700" progId="Equation.3">
                  <p:embed/>
                </p:oleObj>
              </mc:Choice>
              <mc:Fallback>
                <p:oleObj name="Equation" r:id="rId7" imgW="1384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22850" y="4665663"/>
                        <a:ext cx="2433638" cy="649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461221"/>
              </p:ext>
            </p:extLst>
          </p:nvPr>
        </p:nvGraphicFramePr>
        <p:xfrm>
          <a:off x="5162550" y="3157184"/>
          <a:ext cx="2249488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9" name="Equation" r:id="rId9" imgW="1384300" imgH="711200" progId="Equation.3">
                  <p:embed/>
                </p:oleObj>
              </mc:Choice>
              <mc:Fallback>
                <p:oleObj name="Equation" r:id="rId9" imgW="1384300" imgH="7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62550" y="3157184"/>
                        <a:ext cx="2249488" cy="109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99952"/>
              </p:ext>
            </p:extLst>
          </p:nvPr>
        </p:nvGraphicFramePr>
        <p:xfrm>
          <a:off x="6900863" y="1846263"/>
          <a:ext cx="160655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0" name="Equation" r:id="rId11" imgW="914400" imgH="406400" progId="Equation.3">
                  <p:embed/>
                </p:oleObj>
              </mc:Choice>
              <mc:Fallback>
                <p:oleObj name="Equation" r:id="rId11" imgW="9144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00863" y="1846263"/>
                        <a:ext cx="160655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18890"/>
              </p:ext>
            </p:extLst>
          </p:nvPr>
        </p:nvGraphicFramePr>
        <p:xfrm>
          <a:off x="2028825" y="3313113"/>
          <a:ext cx="236537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1" name="Equation" r:id="rId13" imgW="1346200" imgH="406400" progId="Equation.3">
                  <p:embed/>
                </p:oleObj>
              </mc:Choice>
              <mc:Fallback>
                <p:oleObj name="Equation" r:id="rId13" imgW="1346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28825" y="3313113"/>
                        <a:ext cx="2365375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1603328" y="6555731"/>
            <a:ext cx="6114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621851"/>
              </p:ext>
            </p:extLst>
          </p:nvPr>
        </p:nvGraphicFramePr>
        <p:xfrm>
          <a:off x="900113" y="1933575"/>
          <a:ext cx="140652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2" name="Equation" r:id="rId15" imgW="800100" imgH="419100" progId="Equation.3">
                  <p:embed/>
                </p:oleObj>
              </mc:Choice>
              <mc:Fallback>
                <p:oleObj name="Equation" r:id="rId15" imgW="8001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0113" y="1933575"/>
                        <a:ext cx="1406525" cy="69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590450"/>
              </p:ext>
            </p:extLst>
          </p:nvPr>
        </p:nvGraphicFramePr>
        <p:xfrm>
          <a:off x="2070100" y="4440238"/>
          <a:ext cx="2084388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3" name="Equation" r:id="rId17" imgW="1282700" imgH="419100" progId="Equation.3">
                  <p:embed/>
                </p:oleObj>
              </mc:Choice>
              <mc:Fallback>
                <p:oleObj name="Equation" r:id="rId17" imgW="1282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070100" y="4440238"/>
                        <a:ext cx="2084388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401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uto-encoder:</a:t>
            </a:r>
            <a:br>
              <a:rPr lang="en-US" dirty="0" smtClean="0"/>
            </a:br>
            <a:r>
              <a:rPr lang="en-US" dirty="0" err="1" smtClean="0"/>
              <a:t>backprop</a:t>
            </a:r>
            <a:r>
              <a:rPr lang="en-US" dirty="0" smtClean="0"/>
              <a:t> </a:t>
            </a:r>
            <a:r>
              <a:rPr lang="en-US" dirty="0" err="1" smtClean="0"/>
              <a:t>w.r.t</a:t>
            </a:r>
            <a:r>
              <a:rPr lang="en-US" dirty="0" smtClean="0"/>
              <a:t>. weights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352779" y="3999794"/>
            <a:ext cx="4028992" cy="1396291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352779" y="3068917"/>
            <a:ext cx="4028991" cy="588351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225777" y="2857788"/>
            <a:ext cx="4294793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196012" y="3828531"/>
            <a:ext cx="342526" cy="1270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2367275" y="5396085"/>
            <a:ext cx="1537246" cy="719656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1"/>
            <a:endCxn id="9" idx="0"/>
          </p:cNvCxnSpPr>
          <p:nvPr/>
        </p:nvCxnSpPr>
        <p:spPr>
          <a:xfrm rot="10800000" flipV="1">
            <a:off x="2367275" y="2254643"/>
            <a:ext cx="1537246" cy="814273"/>
          </a:xfrm>
          <a:prstGeom prst="bentConnector2">
            <a:avLst/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4896553" y="3049763"/>
            <a:ext cx="3894669" cy="1310115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4896553" y="4655363"/>
            <a:ext cx="3894669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713111" y="2857788"/>
            <a:ext cx="4247444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387602"/>
            <a:ext cx="1407028" cy="728139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1407028" cy="795119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696146" y="4507620"/>
            <a:ext cx="295485" cy="12700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7572794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3" name="Equation" r:id="rId3" imgW="152400" imgH="152400" progId="Equation.3">
                  <p:embed/>
                </p:oleObj>
              </mc:Choice>
              <mc:Fallback>
                <p:oleObj name="Equation" r:id="rId3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4896554" y="3082588"/>
            <a:ext cx="400191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model = </a:t>
            </a:r>
            <a:r>
              <a:rPr lang="en-US" sz="1100" dirty="0">
                <a:solidFill>
                  <a:srgbClr val="0000FF"/>
                </a:solidFill>
                <a:latin typeface="courier"/>
              </a:rPr>
              <a:t>...</a:t>
            </a:r>
          </a:p>
          <a:p>
            <a:r>
              <a:rPr lang="en-US" sz="1100" dirty="0">
                <a:solidFill>
                  <a:srgbClr val="000000"/>
                </a:solidFill>
                <a:latin typeface="courier"/>
              </a:rPr>
              <a:t> 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Module_Decode_BackProp_Weights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(model, 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...</a:t>
            </a:r>
            <a:br>
              <a:rPr lang="en-US" sz="1100" dirty="0" smtClean="0">
                <a:solidFill>
                  <a:srgbClr val="000000"/>
                </a:solidFill>
                <a:latin typeface="courier"/>
              </a:rPr>
            </a:b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dL_dx_star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a_star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params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 err="1">
                <a:solidFill>
                  <a:srgbClr val="228B22"/>
                </a:solidFill>
                <a:latin typeface="courier"/>
              </a:rPr>
              <a:t>Jacobian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 of the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loss </a:t>
            </a:r>
            <a:r>
              <a:rPr lang="en-US" sz="1100" dirty="0" err="1">
                <a:solidFill>
                  <a:srgbClr val="228B22"/>
                </a:solidFill>
                <a:latin typeface="courier"/>
              </a:rPr>
              <a:t>w.r.t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.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decoder matrix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model.dL_dD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dL_dx_star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*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a_star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';</a:t>
            </a:r>
          </a:p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Gradient 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of the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loss </a:t>
            </a:r>
            <a:r>
              <a:rPr lang="en-US" sz="1100" dirty="0" err="1">
                <a:solidFill>
                  <a:srgbClr val="228B22"/>
                </a:solidFill>
                <a:latin typeface="courier"/>
              </a:rPr>
              <a:t>w.r.t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.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decoder 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bias</a:t>
            </a:r>
          </a:p>
          <a:p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model.dL_dbias_D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dL_dx_star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;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155826"/>
            <a:ext cx="35136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% Gradient of 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the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loss </a:t>
            </a:r>
            <a:r>
              <a:rPr lang="en-US" sz="1100" dirty="0" err="1" smtClean="0">
                <a:solidFill>
                  <a:srgbClr val="228B22"/>
                </a:solidFill>
                <a:latin typeface="courier"/>
              </a:rPr>
              <a:t>w.r.t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. codes</a:t>
            </a:r>
            <a:endParaRPr lang="en-US" sz="1100" dirty="0">
              <a:solidFill>
                <a:srgbClr val="228B22"/>
              </a:solidFill>
              <a:latin typeface="courier"/>
            </a:endParaRPr>
          </a:p>
          <a:p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dL_dz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z_hat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-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z_star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;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896554" y="4796473"/>
            <a:ext cx="40019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228B22"/>
                </a:solidFill>
                <a:latin typeface="courier"/>
              </a:rPr>
              <a:t>% Gradient of the loss </a:t>
            </a:r>
            <a:r>
              <a:rPr lang="en-US" sz="1100" dirty="0" err="1">
                <a:solidFill>
                  <a:srgbClr val="228B22"/>
                </a:solidFill>
                <a:latin typeface="courier"/>
              </a:rPr>
              <a:t>w.r.t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. reconstruction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urier"/>
              </a:rPr>
              <a:t>dL_dx_star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=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x_star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- x;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069925" y="6161239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graphicFrame>
        <p:nvGraphicFramePr>
          <p:cNvPr id="5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075209"/>
              </p:ext>
            </p:extLst>
          </p:nvPr>
        </p:nvGraphicFramePr>
        <p:xfrm>
          <a:off x="5482255" y="6167347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" name="Equation" r:id="rId5" imgW="165100" imgH="152400" progId="Equation.3">
                  <p:embed/>
                </p:oleObj>
              </mc:Choice>
              <mc:Fallback>
                <p:oleObj name="Equation" r:id="rId5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82255" y="6167347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1603328" y="6555731"/>
            <a:ext cx="6114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5500" y="4062368"/>
            <a:ext cx="393627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courier"/>
              </a:rPr>
              <a:t>function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 model = </a:t>
            </a:r>
            <a:r>
              <a:rPr lang="en-US" sz="1100" dirty="0">
                <a:solidFill>
                  <a:srgbClr val="0000FF"/>
                </a:solidFill>
                <a:latin typeface="courier"/>
              </a:rPr>
              <a:t>...</a:t>
            </a:r>
          </a:p>
          <a:p>
            <a:r>
              <a:rPr lang="en-US" sz="1100" dirty="0">
                <a:solidFill>
                  <a:srgbClr val="000000"/>
                </a:solidFill>
                <a:latin typeface="courier"/>
              </a:rPr>
              <a:t> 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Module_Encode_BackProp_Weights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(model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...</a:t>
            </a:r>
            <a:br>
              <a:rPr lang="en-US" sz="1100" dirty="0" smtClean="0">
                <a:solidFill>
                  <a:srgbClr val="000000"/>
                </a:solidFill>
                <a:latin typeface="courier"/>
              </a:rPr>
            </a:b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  </a:t>
            </a:r>
            <a:r>
              <a:rPr lang="en-US" sz="1100" dirty="0" err="1" smtClean="0">
                <a:solidFill>
                  <a:srgbClr val="000000"/>
                </a:solidFill>
                <a:latin typeface="courier"/>
              </a:rPr>
              <a:t>dL_dz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, </a:t>
            </a:r>
            <a:r>
              <a:rPr lang="en-US" sz="1100" dirty="0">
                <a:solidFill>
                  <a:srgbClr val="000000"/>
                </a:solidFill>
                <a:latin typeface="courier"/>
              </a:rPr>
              <a:t>x, </a:t>
            </a:r>
            <a:r>
              <a:rPr lang="en-US" sz="1100" dirty="0" err="1">
                <a:solidFill>
                  <a:srgbClr val="000000"/>
                </a:solidFill>
                <a:latin typeface="courier"/>
              </a:rPr>
              <a:t>params</a:t>
            </a:r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)</a:t>
            </a:r>
            <a:endParaRPr lang="en-US" sz="1100" dirty="0">
              <a:solidFill>
                <a:srgbClr val="000000"/>
              </a:solidFill>
              <a:latin typeface="courier"/>
            </a:endParaRPr>
          </a:p>
          <a:p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% </a:t>
            </a:r>
            <a:r>
              <a:rPr lang="en-US" sz="1100" dirty="0" err="1">
                <a:solidFill>
                  <a:srgbClr val="228B22"/>
                </a:solidFill>
                <a:latin typeface="courier"/>
              </a:rPr>
              <a:t>Jacobian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 of the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loss </a:t>
            </a:r>
            <a:r>
              <a:rPr lang="en-US" sz="1100" dirty="0" err="1">
                <a:solidFill>
                  <a:srgbClr val="228B22"/>
                </a:solidFill>
                <a:latin typeface="courier"/>
              </a:rPr>
              <a:t>w.r.t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. </a:t>
            </a:r>
            <a:r>
              <a:rPr lang="en-US" sz="1100" dirty="0" smtClean="0">
                <a:solidFill>
                  <a:srgbClr val="228B22"/>
                </a:solidFill>
                <a:latin typeface="courier"/>
              </a:rPr>
              <a:t>encoder </a:t>
            </a:r>
            <a:r>
              <a:rPr lang="en-US" sz="1100" dirty="0">
                <a:solidFill>
                  <a:srgbClr val="228B22"/>
                </a:solidFill>
                <a:latin typeface="courier"/>
              </a:rPr>
              <a:t>matrix</a:t>
            </a:r>
          </a:p>
          <a:p>
            <a:r>
              <a:rPr lang="en-US" sz="1100" dirty="0" smtClean="0">
                <a:solidFill>
                  <a:srgbClr val="000000"/>
                </a:solidFill>
                <a:latin typeface="courier"/>
              </a:rPr>
              <a:t>m</a:t>
            </a:r>
            <a:r>
              <a:rPr lang="pl-PL" sz="1100" dirty="0" err="1" smtClean="0">
                <a:solidFill>
                  <a:srgbClr val="000000"/>
                </a:solidFill>
                <a:latin typeface="courier"/>
              </a:rPr>
              <a:t>odel.dL_dC</a:t>
            </a:r>
            <a:r>
              <a:rPr lang="pl-PL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pl-PL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pl-PL" sz="1100" dirty="0" err="1">
                <a:solidFill>
                  <a:srgbClr val="000000"/>
                </a:solidFill>
                <a:latin typeface="courier"/>
              </a:rPr>
              <a:t>dL_dz</a:t>
            </a:r>
            <a:r>
              <a:rPr lang="pl-PL" sz="1100" dirty="0">
                <a:solidFill>
                  <a:srgbClr val="000000"/>
                </a:solidFill>
                <a:latin typeface="courier"/>
              </a:rPr>
              <a:t> * x';</a:t>
            </a:r>
          </a:p>
          <a:p>
            <a:r>
              <a:rPr lang="pl-PL" sz="1100" dirty="0">
                <a:solidFill>
                  <a:srgbClr val="228B22"/>
                </a:solidFill>
                <a:latin typeface="courier"/>
              </a:rPr>
              <a:t>% </a:t>
            </a:r>
            <a:r>
              <a:rPr lang="pl-PL" sz="1100" dirty="0" smtClean="0">
                <a:solidFill>
                  <a:srgbClr val="228B22"/>
                </a:solidFill>
                <a:latin typeface="courier"/>
              </a:rPr>
              <a:t>Gradient of </a:t>
            </a:r>
            <a:r>
              <a:rPr lang="pl-PL" sz="1100" dirty="0">
                <a:solidFill>
                  <a:srgbClr val="228B22"/>
                </a:solidFill>
                <a:latin typeface="courier"/>
              </a:rPr>
              <a:t>the </a:t>
            </a:r>
            <a:r>
              <a:rPr lang="pl-PL" sz="1100" dirty="0" err="1" smtClean="0">
                <a:solidFill>
                  <a:srgbClr val="228B22"/>
                </a:solidFill>
                <a:latin typeface="courier"/>
              </a:rPr>
              <a:t>loss</a:t>
            </a:r>
            <a:r>
              <a:rPr lang="pl-PL" sz="1100" dirty="0" smtClean="0">
                <a:solidFill>
                  <a:srgbClr val="228B22"/>
                </a:solidFill>
                <a:latin typeface="courier"/>
              </a:rPr>
              <a:t> </a:t>
            </a:r>
            <a:r>
              <a:rPr lang="pl-PL" sz="1100" dirty="0" err="1">
                <a:solidFill>
                  <a:srgbClr val="228B22"/>
                </a:solidFill>
                <a:latin typeface="courier"/>
              </a:rPr>
              <a:t>w.r.t</a:t>
            </a:r>
            <a:r>
              <a:rPr lang="pl-PL" sz="1100" dirty="0">
                <a:solidFill>
                  <a:srgbClr val="228B22"/>
                </a:solidFill>
                <a:latin typeface="courier"/>
              </a:rPr>
              <a:t>. </a:t>
            </a:r>
            <a:r>
              <a:rPr lang="pl-PL" sz="1100" dirty="0" err="1">
                <a:solidFill>
                  <a:srgbClr val="228B22"/>
                </a:solidFill>
                <a:latin typeface="courier"/>
              </a:rPr>
              <a:t>encoding</a:t>
            </a:r>
            <a:r>
              <a:rPr lang="pl-PL" sz="1100" dirty="0">
                <a:solidFill>
                  <a:srgbClr val="228B22"/>
                </a:solidFill>
                <a:latin typeface="courier"/>
              </a:rPr>
              <a:t> </a:t>
            </a:r>
            <a:r>
              <a:rPr lang="pl-PL" sz="1100" dirty="0" err="1">
                <a:solidFill>
                  <a:srgbClr val="228B22"/>
                </a:solidFill>
                <a:latin typeface="courier"/>
              </a:rPr>
              <a:t>bias</a:t>
            </a:r>
            <a:endParaRPr lang="pl-PL" sz="1100" dirty="0">
              <a:solidFill>
                <a:srgbClr val="228B22"/>
              </a:solidFill>
              <a:latin typeface="courier"/>
            </a:endParaRPr>
          </a:p>
          <a:p>
            <a:r>
              <a:rPr lang="pl-PL" sz="1100" dirty="0" err="1" smtClean="0">
                <a:solidFill>
                  <a:srgbClr val="000000"/>
                </a:solidFill>
                <a:latin typeface="courier"/>
              </a:rPr>
              <a:t>model.dL_dbias_C</a:t>
            </a:r>
            <a:r>
              <a:rPr lang="pl-PL" sz="1100" dirty="0" smtClean="0">
                <a:solidFill>
                  <a:srgbClr val="000000"/>
                </a:solidFill>
                <a:latin typeface="courier"/>
              </a:rPr>
              <a:t> </a:t>
            </a:r>
            <a:r>
              <a:rPr lang="pl-PL" sz="1100" dirty="0">
                <a:solidFill>
                  <a:srgbClr val="000000"/>
                </a:solidFill>
                <a:latin typeface="courier"/>
              </a:rPr>
              <a:t>= </a:t>
            </a:r>
            <a:r>
              <a:rPr lang="pl-PL" sz="1100" dirty="0" err="1">
                <a:solidFill>
                  <a:srgbClr val="000000"/>
                </a:solidFill>
                <a:latin typeface="courier"/>
              </a:rPr>
              <a:t>dL_dz</a:t>
            </a:r>
            <a:r>
              <a:rPr lang="pl-PL" sz="1100" dirty="0">
                <a:solidFill>
                  <a:srgbClr val="000000"/>
                </a:solidFill>
                <a:latin typeface="courier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65665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Usual tricks about</a:t>
            </a:r>
            <a:br>
              <a:rPr lang="en-US" dirty="0" smtClean="0"/>
            </a:br>
            <a:r>
              <a:rPr lang="en-US" dirty="0" smtClean="0"/>
              <a:t>classical SGD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Regularization (L1-norm or L2-norm)</a:t>
            </a:r>
            <a:br>
              <a:rPr lang="en-US" dirty="0" smtClean="0"/>
            </a:br>
            <a:r>
              <a:rPr lang="en-US" dirty="0" smtClean="0"/>
              <a:t>of the parameters?</a:t>
            </a:r>
          </a:p>
          <a:p>
            <a:r>
              <a:rPr lang="en-US" dirty="0" smtClean="0"/>
              <a:t>Learning rate?</a:t>
            </a:r>
          </a:p>
          <a:p>
            <a:r>
              <a:rPr lang="en-US" dirty="0" smtClean="0"/>
              <a:t>Learning rate decay?</a:t>
            </a:r>
          </a:p>
          <a:p>
            <a:r>
              <a:rPr lang="en-US" dirty="0" smtClean="0"/>
              <a:t>Momentum term on the parameters?</a:t>
            </a:r>
          </a:p>
          <a:p>
            <a:r>
              <a:rPr lang="en-US" dirty="0" smtClean="0"/>
              <a:t>Choice of the learning </a:t>
            </a:r>
            <a:r>
              <a:rPr lang="en-US" dirty="0" err="1" smtClean="0"/>
              <a:t>hyperparameters</a:t>
            </a:r>
            <a:endParaRPr lang="en-US" dirty="0"/>
          </a:p>
          <a:p>
            <a:pPr lvl="1"/>
            <a:r>
              <a:rPr lang="en-US" dirty="0" smtClean="0"/>
              <a:t>Cross-validation?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25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 coding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584348" y="1708839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err="1" smtClean="0">
                <a:solidFill>
                  <a:srgbClr val="008000"/>
                </a:solidFill>
                <a:latin typeface="+mj-lt"/>
              </a:rPr>
              <a:t>Overcomplete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 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968728" y="5630300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5034697" y="3308805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429587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3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2855734"/>
              </p:ext>
            </p:extLst>
          </p:nvPr>
        </p:nvGraphicFramePr>
        <p:xfrm>
          <a:off x="5588000" y="4476750"/>
          <a:ext cx="13112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7" name="Equation" r:id="rId3" imgW="596900" imgH="304800" progId="Equation.3">
                  <p:embed/>
                </p:oleObj>
              </mc:Choice>
              <mc:Fallback>
                <p:oleObj name="Equation" r:id="rId3" imgW="5969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88000" y="4476750"/>
                        <a:ext cx="1311275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161826"/>
            <a:ext cx="801084" cy="953915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135789"/>
              </p:ext>
            </p:extLst>
          </p:nvPr>
        </p:nvGraphicFramePr>
        <p:xfrm>
          <a:off x="5276850" y="3451225"/>
          <a:ext cx="19081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8" name="Equation" r:id="rId5" imgW="939800" imgH="266700" progId="Equation.3">
                  <p:embed/>
                </p:oleObj>
              </mc:Choice>
              <mc:Fallback>
                <p:oleObj name="Equation" r:id="rId5" imgW="9398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76850" y="3451225"/>
                        <a:ext cx="1908175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1054161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85278" y="4276919"/>
            <a:ext cx="305334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43431" y="4429587"/>
            <a:ext cx="14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error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3431" y="3365208"/>
            <a:ext cx="140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Input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Rectangle 13"/>
          <p:cNvSpPr>
            <a:spLocks/>
          </p:cNvSpPr>
          <p:nvPr/>
        </p:nvSpPr>
        <p:spPr bwMode="auto">
          <a:xfrm>
            <a:off x="457200" y="189094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3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758783"/>
              </p:ext>
            </p:extLst>
          </p:nvPr>
        </p:nvGraphicFramePr>
        <p:xfrm>
          <a:off x="1220788" y="2006743"/>
          <a:ext cx="8921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9" name="Equation" r:id="rId7" imgW="406400" imgH="241300" progId="Equation.3">
                  <p:embed/>
                </p:oleObj>
              </mc:Choice>
              <mc:Fallback>
                <p:oleObj name="Equation" r:id="rId7" imgW="406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20788" y="2006743"/>
                        <a:ext cx="892175" cy="52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Elbow Connector 34"/>
          <p:cNvCxnSpPr>
            <a:stCxn id="58" idx="1"/>
            <a:endCxn id="33" idx="3"/>
          </p:cNvCxnSpPr>
          <p:nvPr/>
        </p:nvCxnSpPr>
        <p:spPr>
          <a:xfrm rot="10800000" flipV="1">
            <a:off x="2863699" y="2254644"/>
            <a:ext cx="1040823" cy="2420"/>
          </a:xfrm>
          <a:prstGeom prst="bentConnector3">
            <a:avLst>
              <a:gd name="adj1" fmla="val 50000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8893" y="1472998"/>
            <a:ext cx="2428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err="1" smtClean="0">
                <a:solidFill>
                  <a:srgbClr val="008000"/>
                </a:solidFill>
                <a:latin typeface="+mj-lt"/>
              </a:rPr>
              <a:t>Sparsity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 constraint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616855"/>
              </p:ext>
            </p:extLst>
          </p:nvPr>
        </p:nvGraphicFramePr>
        <p:xfrm>
          <a:off x="5522145" y="5655426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0" name="Equation" r:id="rId9" imgW="165100" imgH="152400" progId="Equation.3">
                  <p:embed/>
                </p:oleObj>
              </mc:Choice>
              <mc:Fallback>
                <p:oleObj name="Equation" r:id="rId9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22145" y="5655426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713496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1" name="Equation" r:id="rId11" imgW="152400" imgH="152400" progId="Equation.3">
                  <p:embed/>
                </p:oleObj>
              </mc:Choice>
              <mc:Fallback>
                <p:oleObj name="Equation" r:id="rId11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746447" y="6498672"/>
            <a:ext cx="754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Olshausen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Field, “Sparse coding with an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overcomplete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basis set: a strategy employed by V1?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Vision Research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1997]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661266"/>
              </p:ext>
            </p:extLst>
          </p:nvPr>
        </p:nvGraphicFramePr>
        <p:xfrm>
          <a:off x="600075" y="4124325"/>
          <a:ext cx="3378200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2" name="Equation" r:id="rId13" imgW="1663700" imgH="558800" progId="Equation.3">
                  <p:embed/>
                </p:oleObj>
              </mc:Choice>
              <mc:Fallback>
                <p:oleObj name="Equation" r:id="rId13" imgW="16637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0075" y="4124325"/>
                        <a:ext cx="3378200" cy="1138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733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 coding</a:t>
            </a:r>
            <a:endParaRPr lang="en-US" dirty="0"/>
          </a:p>
        </p:txBody>
      </p:sp>
      <p:sp>
        <p:nvSpPr>
          <p:cNvPr id="26" name="AutoShape 2"/>
          <p:cNvSpPr>
            <a:spLocks/>
          </p:cNvSpPr>
          <p:nvPr/>
        </p:nvSpPr>
        <p:spPr bwMode="auto">
          <a:xfrm>
            <a:off x="5034697" y="3308805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429587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161826"/>
            <a:ext cx="801084" cy="953915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1054161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85278" y="4276919"/>
            <a:ext cx="305334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43431" y="4429587"/>
            <a:ext cx="14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error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3431" y="3365208"/>
            <a:ext cx="140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Input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Rectangle 13"/>
          <p:cNvSpPr>
            <a:spLocks/>
          </p:cNvSpPr>
          <p:nvPr/>
        </p:nvSpPr>
        <p:spPr bwMode="auto">
          <a:xfrm>
            <a:off x="457200" y="189094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5" name="Elbow Connector 34"/>
          <p:cNvCxnSpPr>
            <a:stCxn id="58" idx="1"/>
            <a:endCxn id="33" idx="3"/>
          </p:cNvCxnSpPr>
          <p:nvPr/>
        </p:nvCxnSpPr>
        <p:spPr>
          <a:xfrm rot="10800000" flipV="1">
            <a:off x="2863699" y="2254644"/>
            <a:ext cx="1040823" cy="2420"/>
          </a:xfrm>
          <a:prstGeom prst="bentConnector3">
            <a:avLst>
              <a:gd name="adj1" fmla="val 50000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8893" y="1472998"/>
            <a:ext cx="2428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err="1" smtClean="0">
                <a:solidFill>
                  <a:srgbClr val="008000"/>
                </a:solidFill>
                <a:latin typeface="+mj-lt"/>
              </a:rPr>
              <a:t>Sparsity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 constraint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092304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3" name="Equation" r:id="rId3" imgW="152400" imgH="152400" progId="Equation.3">
                  <p:embed/>
                </p:oleObj>
              </mc:Choice>
              <mc:Fallback>
                <p:oleObj name="Equation" r:id="rId3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7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983181"/>
              </p:ext>
            </p:extLst>
          </p:nvPr>
        </p:nvGraphicFramePr>
        <p:xfrm>
          <a:off x="5643563" y="4435475"/>
          <a:ext cx="12001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4" name="Equation" r:id="rId5" imgW="546100" imgH="342900" progId="Equation.3">
                  <p:embed/>
                </p:oleObj>
              </mc:Choice>
              <mc:Fallback>
                <p:oleObj name="Equation" r:id="rId5" imgW="5461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43563" y="4435475"/>
                        <a:ext cx="1200150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058366"/>
              </p:ext>
            </p:extLst>
          </p:nvPr>
        </p:nvGraphicFramePr>
        <p:xfrm>
          <a:off x="5391150" y="3476625"/>
          <a:ext cx="16764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5" name="Equation" r:id="rId7" imgW="825500" imgH="241300" progId="Equation.3">
                  <p:embed/>
                </p:oleObj>
              </mc:Choice>
              <mc:Fallback>
                <p:oleObj name="Equation" r:id="rId7" imgW="8255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1150" y="3476625"/>
                        <a:ext cx="1676400" cy="49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72359"/>
              </p:ext>
            </p:extLst>
          </p:nvPr>
        </p:nvGraphicFramePr>
        <p:xfrm>
          <a:off x="595313" y="1884363"/>
          <a:ext cx="2144712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6" name="Equation" r:id="rId9" imgW="977900" imgH="317500" progId="Equation.3">
                  <p:embed/>
                </p:oleObj>
              </mc:Choice>
              <mc:Fallback>
                <p:oleObj name="Equation" r:id="rId9" imgW="9779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5313" y="1884363"/>
                        <a:ext cx="2144712" cy="695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Rectangle 60"/>
          <p:cNvSpPr/>
          <p:nvPr/>
        </p:nvSpPr>
        <p:spPr>
          <a:xfrm>
            <a:off x="2968728" y="5630300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graphicFrame>
        <p:nvGraphicFramePr>
          <p:cNvPr id="6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515716"/>
              </p:ext>
            </p:extLst>
          </p:nvPr>
        </p:nvGraphicFramePr>
        <p:xfrm>
          <a:off x="5522145" y="5655426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7" name="Equation" r:id="rId11" imgW="165100" imgH="152400" progId="Equation.3">
                  <p:embed/>
                </p:oleObj>
              </mc:Choice>
              <mc:Fallback>
                <p:oleObj name="Equation" r:id="rId11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22145" y="5655426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746447" y="6498672"/>
            <a:ext cx="754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Olshausen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Field, “Sparse coding with an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overcomplete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basis set: a strategy employed by V1?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Vision Research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1997]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45374" y="2671955"/>
            <a:ext cx="1936397" cy="1452298"/>
          </a:xfrm>
          <a:prstGeom prst="rect">
            <a:avLst/>
          </a:prstGeom>
        </p:spPr>
      </p:pic>
      <p:graphicFrame>
        <p:nvGraphicFramePr>
          <p:cNvPr id="6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819470"/>
              </p:ext>
            </p:extLst>
          </p:nvPr>
        </p:nvGraphicFramePr>
        <p:xfrm>
          <a:off x="600075" y="4073525"/>
          <a:ext cx="3378200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8" name="Equation" r:id="rId14" imgW="1663700" imgH="609600" progId="Equation.3">
                  <p:embed/>
                </p:oleObj>
              </mc:Choice>
              <mc:Fallback>
                <p:oleObj name="Equation" r:id="rId14" imgW="1663700" imgH="609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00075" y="4073525"/>
                        <a:ext cx="3378200" cy="124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5584348" y="1708839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err="1" smtClean="0">
                <a:solidFill>
                  <a:srgbClr val="008000"/>
                </a:solidFill>
                <a:latin typeface="+mj-lt"/>
              </a:rPr>
              <a:t>Overcomplete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 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43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</a:t>
            </a:r>
            <a:br>
              <a:rPr lang="en-US" dirty="0" smtClean="0"/>
            </a:br>
            <a:r>
              <a:rPr lang="en-US" dirty="0" smtClean="0"/>
              <a:t>sparse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084689"/>
          </a:xfrm>
        </p:spPr>
        <p:txBody>
          <a:bodyPr/>
          <a:lstStyle/>
          <a:p>
            <a:r>
              <a:rPr lang="en-US" dirty="0" smtClean="0"/>
              <a:t>At runtime, assuming a trained model W,</a:t>
            </a:r>
            <a:br>
              <a:rPr lang="en-US" dirty="0" smtClean="0"/>
            </a:br>
            <a:r>
              <a:rPr lang="en-US" b="1" dirty="0" smtClean="0"/>
              <a:t>inferring the code Z</a:t>
            </a:r>
            <a:r>
              <a:rPr lang="en-US" dirty="0" smtClean="0"/>
              <a:t> given an input sample X</a:t>
            </a:r>
            <a:br>
              <a:rPr lang="en-US" dirty="0" smtClean="0"/>
            </a:br>
            <a:r>
              <a:rPr lang="en-US" dirty="0" smtClean="0"/>
              <a:t>is </a:t>
            </a:r>
            <a:r>
              <a:rPr lang="en-US" b="1" dirty="0" smtClean="0"/>
              <a:t>expensive</a:t>
            </a:r>
          </a:p>
          <a:p>
            <a:r>
              <a:rPr lang="en-US" dirty="0" smtClean="0"/>
              <a:t>Need a </a:t>
            </a:r>
            <a:r>
              <a:rPr lang="en-US" b="1" dirty="0" smtClean="0"/>
              <a:t>tweak</a:t>
            </a:r>
            <a:r>
              <a:rPr lang="en-US" dirty="0" smtClean="0"/>
              <a:t> on the </a:t>
            </a:r>
            <a:r>
              <a:rPr lang="en-US" b="1" dirty="0" smtClean="0"/>
              <a:t>model weights W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normalize the columns of W to unit length</a:t>
            </a:r>
            <a:br>
              <a:rPr lang="en-US" dirty="0" smtClean="0"/>
            </a:br>
            <a:r>
              <a:rPr lang="en-US" dirty="0" smtClean="0"/>
              <a:t>after each learning step</a:t>
            </a:r>
          </a:p>
          <a:p>
            <a:r>
              <a:rPr lang="en-US" dirty="0" smtClean="0"/>
              <a:t>Otherwise:</a:t>
            </a:r>
            <a:endParaRPr lang="en-US" dirty="0"/>
          </a:p>
        </p:txBody>
      </p:sp>
      <p:graphicFrame>
        <p:nvGraphicFramePr>
          <p:cNvPr id="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326673"/>
              </p:ext>
            </p:extLst>
          </p:nvPr>
        </p:nvGraphicFramePr>
        <p:xfrm>
          <a:off x="3486150" y="5157788"/>
          <a:ext cx="1676400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2" name="Equation" r:id="rId3" imgW="825500" imgH="215900" progId="Equation.3">
                  <p:embed/>
                </p:oleObj>
              </mc:Choice>
              <mc:Fallback>
                <p:oleObj name="Equation" r:id="rId3" imgW="825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86150" y="5157788"/>
                        <a:ext cx="1676400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853126" y="4214112"/>
            <a:ext cx="27651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code pulled to 0</a:t>
            </a:r>
            <a:br>
              <a:rPr 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by </a:t>
            </a:r>
            <a:r>
              <a:rPr lang="en-US" sz="20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sparsity</a:t>
            </a:r>
            <a:r>
              <a:rPr 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 constraint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853126" y="5786703"/>
            <a:ext cx="29542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w</a:t>
            </a:r>
            <a:r>
              <a:rPr 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eights go to</a:t>
            </a:r>
            <a:br>
              <a:rPr 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</a:br>
            <a:r>
              <a:rPr 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/>
              </a:rPr>
              <a:t>infinity to compensate</a:t>
            </a:r>
            <a:endParaRPr lang="en-US" sz="16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614333" y="4586113"/>
            <a:ext cx="238793" cy="5335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1"/>
          </p:cNvCxnSpPr>
          <p:nvPr/>
        </p:nvCxnSpPr>
        <p:spPr>
          <a:xfrm flipH="1" flipV="1">
            <a:off x="4162779" y="5637214"/>
            <a:ext cx="690347" cy="5034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70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</a:t>
            </a:r>
            <a:br>
              <a:rPr lang="en-US" dirty="0" smtClean="0"/>
            </a:br>
            <a:r>
              <a:rPr lang="en-US" dirty="0" smtClean="0"/>
              <a:t>auto-encoder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1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4256533"/>
              </p:ext>
            </p:extLst>
          </p:nvPr>
        </p:nvGraphicFramePr>
        <p:xfrm>
          <a:off x="2504876" y="3355975"/>
          <a:ext cx="128428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7" name="Equation" r:id="rId3" imgW="584200" imgH="304800" progId="Equation.3">
                  <p:embed/>
                </p:oleObj>
              </mc:Choice>
              <mc:Fallback>
                <p:oleObj name="Equation" r:id="rId3" imgW="5842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4876" y="3355975"/>
                        <a:ext cx="1284287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041703" y="611890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0980" y="3326842"/>
            <a:ext cx="8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error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5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503715"/>
              </p:ext>
            </p:extLst>
          </p:nvPr>
        </p:nvGraphicFramePr>
        <p:xfrm>
          <a:off x="2084188" y="4503738"/>
          <a:ext cx="2089150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8" name="Equation" r:id="rId5" imgW="1028700" imgH="279400" progId="Equation.3">
                  <p:embed/>
                </p:oleObj>
              </mc:Choice>
              <mc:Fallback>
                <p:oleObj name="Equation" r:id="rId5" imgW="10287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84188" y="4503738"/>
                        <a:ext cx="2089150" cy="569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utoShape 2"/>
          <p:cNvSpPr>
            <a:spLocks/>
          </p:cNvSpPr>
          <p:nvPr/>
        </p:nvSpPr>
        <p:spPr bwMode="auto">
          <a:xfrm>
            <a:off x="5034697" y="3308805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429587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3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226262"/>
              </p:ext>
            </p:extLst>
          </p:nvPr>
        </p:nvGraphicFramePr>
        <p:xfrm>
          <a:off x="5588000" y="4476750"/>
          <a:ext cx="13112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" name="Equation" r:id="rId7" imgW="596900" imgH="304800" progId="Equation.3">
                  <p:embed/>
                </p:oleObj>
              </mc:Choice>
              <mc:Fallback>
                <p:oleObj name="Equation" r:id="rId7" imgW="5969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88000" y="4476750"/>
                        <a:ext cx="1311275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161826"/>
            <a:ext cx="801084" cy="953915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769005"/>
              </p:ext>
            </p:extLst>
          </p:nvPr>
        </p:nvGraphicFramePr>
        <p:xfrm>
          <a:off x="5186363" y="3451225"/>
          <a:ext cx="20891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0" name="Equation" r:id="rId9" imgW="1028700" imgH="266700" progId="Equation.3">
                  <p:embed/>
                </p:oleObj>
              </mc:Choice>
              <mc:Fallback>
                <p:oleObj name="Equation" r:id="rId9" imgW="10287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86363" y="3451225"/>
                        <a:ext cx="20891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1054161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85278" y="4276919"/>
            <a:ext cx="305334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43431" y="4429587"/>
            <a:ext cx="14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error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3431" y="3365208"/>
            <a:ext cx="140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Input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Rectangle 13"/>
          <p:cNvSpPr>
            <a:spLocks/>
          </p:cNvSpPr>
          <p:nvPr/>
        </p:nvSpPr>
        <p:spPr bwMode="auto">
          <a:xfrm>
            <a:off x="457200" y="189094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aphicFrame>
        <p:nvGraphicFramePr>
          <p:cNvPr id="3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322761"/>
              </p:ext>
            </p:extLst>
          </p:nvPr>
        </p:nvGraphicFramePr>
        <p:xfrm>
          <a:off x="1220788" y="2006743"/>
          <a:ext cx="8921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1" name="Equation" r:id="rId11" imgW="406400" imgH="241300" progId="Equation.3">
                  <p:embed/>
                </p:oleObj>
              </mc:Choice>
              <mc:Fallback>
                <p:oleObj name="Equation" r:id="rId11" imgW="406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20788" y="2006743"/>
                        <a:ext cx="892175" cy="52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Elbow Connector 34"/>
          <p:cNvCxnSpPr>
            <a:stCxn id="58" idx="1"/>
            <a:endCxn id="33" idx="3"/>
          </p:cNvCxnSpPr>
          <p:nvPr/>
        </p:nvCxnSpPr>
        <p:spPr>
          <a:xfrm rot="10800000" flipV="1">
            <a:off x="2863699" y="2254644"/>
            <a:ext cx="1040823" cy="2420"/>
          </a:xfrm>
          <a:prstGeom prst="bentConnector3">
            <a:avLst>
              <a:gd name="adj1" fmla="val 50000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8893" y="1472998"/>
            <a:ext cx="2428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err="1" smtClean="0">
                <a:solidFill>
                  <a:srgbClr val="008000"/>
                </a:solidFill>
                <a:latin typeface="+mj-lt"/>
              </a:rPr>
              <a:t>Sparsity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 constraint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3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3177691"/>
              </p:ext>
            </p:extLst>
          </p:nvPr>
        </p:nvGraphicFramePr>
        <p:xfrm>
          <a:off x="5496366" y="6139125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2" name="Equation" r:id="rId13" imgW="165100" imgH="152400" progId="Equation.3">
                  <p:embed/>
                </p:oleObj>
              </mc:Choice>
              <mc:Fallback>
                <p:oleObj name="Equation" r:id="rId13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496366" y="6139125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123470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3" name="Equation" r:id="rId15" imgW="152400" imgH="152400" progId="Equation.3">
                  <p:embed/>
                </p:oleObj>
              </mc:Choice>
              <mc:Fallback>
                <p:oleObj name="Equation" r:id="rId15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516145" y="6415277"/>
            <a:ext cx="81337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Poultney, Chopra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“Efficient Learning of Sparse Representations with an Energy-Based Model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2006;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18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Symmetric sparse</a:t>
            </a:r>
            <a:br>
              <a:rPr lang="en-US" dirty="0" smtClean="0"/>
            </a:br>
            <a:r>
              <a:rPr lang="en-US" dirty="0" smtClean="0"/>
              <a:t>auto-encoder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1938480" y="330880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9" idx="2"/>
          </p:cNvCxnSpPr>
          <p:nvPr/>
        </p:nvCxnSpPr>
        <p:spPr>
          <a:xfrm rot="5400000" flipH="1" flipV="1">
            <a:off x="2972081" y="4204342"/>
            <a:ext cx="332947" cy="6350"/>
          </a:xfrm>
          <a:prstGeom prst="bentConnector3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58" idx="2"/>
            <a:endCxn id="9" idx="0"/>
          </p:cNvCxnSpPr>
          <p:nvPr/>
        </p:nvCxnSpPr>
        <p:spPr>
          <a:xfrm rot="5400000">
            <a:off x="3521823" y="2159935"/>
            <a:ext cx="768775" cy="1528962"/>
          </a:xfrm>
          <a:prstGeom prst="bentConnector3">
            <a:avLst>
              <a:gd name="adj1" fmla="val 21267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0980" y="3326842"/>
            <a:ext cx="8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error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5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9403835"/>
              </p:ext>
            </p:extLst>
          </p:nvPr>
        </p:nvGraphicFramePr>
        <p:xfrm>
          <a:off x="2303463" y="4529138"/>
          <a:ext cx="16510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4" name="Equation" r:id="rId3" imgW="812800" imgH="254000" progId="Equation.3">
                  <p:embed/>
                </p:oleObj>
              </mc:Choice>
              <mc:Fallback>
                <p:oleObj name="Equation" r:id="rId3" imgW="8128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03463" y="4529138"/>
                        <a:ext cx="16510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utoShape 2"/>
          <p:cNvSpPr>
            <a:spLocks/>
          </p:cNvSpPr>
          <p:nvPr/>
        </p:nvSpPr>
        <p:spPr bwMode="auto">
          <a:xfrm>
            <a:off x="5034697" y="3308805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Rectangle 13"/>
          <p:cNvSpPr>
            <a:spLocks/>
          </p:cNvSpPr>
          <p:nvPr/>
        </p:nvSpPr>
        <p:spPr bwMode="auto">
          <a:xfrm>
            <a:off x="5034695" y="4429587"/>
            <a:ext cx="2406498" cy="732239"/>
          </a:xfrm>
          <a:prstGeom prst="rect">
            <a:avLst/>
          </a:prstGeom>
          <a:noFill/>
          <a:ln w="38100" cap="flat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AutoShape 23"/>
          <p:cNvSpPr>
            <a:spLocks/>
          </p:cNvSpPr>
          <p:nvPr/>
        </p:nvSpPr>
        <p:spPr bwMode="auto">
          <a:xfrm>
            <a:off x="4820811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1" name="Elbow Connector 30"/>
          <p:cNvCxnSpPr>
            <a:stCxn id="53" idx="3"/>
            <a:endCxn id="27" idx="2"/>
          </p:cNvCxnSpPr>
          <p:nvPr/>
        </p:nvCxnSpPr>
        <p:spPr>
          <a:xfrm flipV="1">
            <a:off x="5436860" y="5161826"/>
            <a:ext cx="801084" cy="953915"/>
          </a:xfrm>
          <a:prstGeom prst="bentConnector2">
            <a:avLst/>
          </a:prstGeom>
          <a:ln w="28575" cmpd="sng">
            <a:solidFill>
              <a:schemeClr val="tx2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916820"/>
              </p:ext>
            </p:extLst>
          </p:nvPr>
        </p:nvGraphicFramePr>
        <p:xfrm>
          <a:off x="5095875" y="3451225"/>
          <a:ext cx="22701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5" name="Equation" r:id="rId5" imgW="1117600" imgH="266700" progId="Equation.3">
                  <p:embed/>
                </p:oleObj>
              </mc:Choice>
              <mc:Fallback>
                <p:oleObj name="Equation" r:id="rId5" imgW="11176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95875" y="3451225"/>
                        <a:ext cx="2270125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Elbow Connector 37"/>
          <p:cNvCxnSpPr>
            <a:stCxn id="58" idx="3"/>
            <a:endCxn id="26" idx="0"/>
          </p:cNvCxnSpPr>
          <p:nvPr/>
        </p:nvCxnSpPr>
        <p:spPr>
          <a:xfrm>
            <a:off x="5436860" y="2254644"/>
            <a:ext cx="801086" cy="1054161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6" idx="2"/>
            <a:endCxn id="27" idx="0"/>
          </p:cNvCxnSpPr>
          <p:nvPr/>
        </p:nvCxnSpPr>
        <p:spPr>
          <a:xfrm rot="5400000">
            <a:off x="6085278" y="4276919"/>
            <a:ext cx="305334" cy="2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743431" y="4429587"/>
            <a:ext cx="14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error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43431" y="3365208"/>
            <a:ext cx="140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Input</a:t>
            </a:r>
            <a:br>
              <a:rPr lang="en-US" sz="20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000" b="1" dirty="0" smtClean="0">
                <a:solidFill>
                  <a:schemeClr val="tx2"/>
                </a:solidFill>
                <a:latin typeface="+mj-lt"/>
              </a:rPr>
              <a:t>decoding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Rectangle 13"/>
          <p:cNvSpPr>
            <a:spLocks/>
          </p:cNvSpPr>
          <p:nvPr/>
        </p:nvSpPr>
        <p:spPr bwMode="auto">
          <a:xfrm>
            <a:off x="457200" y="1890944"/>
            <a:ext cx="2406498" cy="732239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35" name="Elbow Connector 34"/>
          <p:cNvCxnSpPr>
            <a:stCxn id="58" idx="1"/>
            <a:endCxn id="33" idx="3"/>
          </p:cNvCxnSpPr>
          <p:nvPr/>
        </p:nvCxnSpPr>
        <p:spPr>
          <a:xfrm rot="10800000" flipV="1">
            <a:off x="2863699" y="2254644"/>
            <a:ext cx="1040823" cy="2420"/>
          </a:xfrm>
          <a:prstGeom prst="bentConnector3">
            <a:avLst>
              <a:gd name="adj1" fmla="val 50000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8893" y="1472998"/>
            <a:ext cx="2428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err="1" smtClean="0">
                <a:solidFill>
                  <a:srgbClr val="008000"/>
                </a:solidFill>
                <a:latin typeface="+mj-lt"/>
              </a:rPr>
              <a:t>Sparsity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 constraint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6229077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6" name="Equation" r:id="rId7" imgW="152400" imgH="152400" progId="Equation.3">
                  <p:embed/>
                </p:oleObj>
              </mc:Choice>
              <mc:Fallback>
                <p:oleObj name="Equation" r:id="rId7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510402"/>
              </p:ext>
            </p:extLst>
          </p:nvPr>
        </p:nvGraphicFramePr>
        <p:xfrm>
          <a:off x="2573338" y="3314700"/>
          <a:ext cx="1146175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7" name="Equation" r:id="rId9" imgW="520700" imgH="342900" progId="Equation.3">
                  <p:embed/>
                </p:oleObj>
              </mc:Choice>
              <mc:Fallback>
                <p:oleObj name="Equation" r:id="rId9" imgW="5207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73338" y="3314700"/>
                        <a:ext cx="1146175" cy="750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602400"/>
              </p:ext>
            </p:extLst>
          </p:nvPr>
        </p:nvGraphicFramePr>
        <p:xfrm>
          <a:off x="5643563" y="4407253"/>
          <a:ext cx="12001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8" name="Equation" r:id="rId11" imgW="546100" imgH="342900" progId="Equation.3">
                  <p:embed/>
                </p:oleObj>
              </mc:Choice>
              <mc:Fallback>
                <p:oleObj name="Equation" r:id="rId11" imgW="5461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43563" y="4407253"/>
                        <a:ext cx="1200150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935704"/>
              </p:ext>
            </p:extLst>
          </p:nvPr>
        </p:nvGraphicFramePr>
        <p:xfrm>
          <a:off x="472923" y="1941036"/>
          <a:ext cx="2404334" cy="624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9" name="Equation" r:id="rId13" imgW="1270000" imgH="330200" progId="Equation.3">
                  <p:embed/>
                </p:oleObj>
              </mc:Choice>
              <mc:Fallback>
                <p:oleObj name="Equation" r:id="rId13" imgW="12700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2923" y="1941036"/>
                        <a:ext cx="2404334" cy="624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61"/>
          <p:cNvSpPr/>
          <p:nvPr/>
        </p:nvSpPr>
        <p:spPr>
          <a:xfrm>
            <a:off x="3041703" y="611890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graphicFrame>
        <p:nvGraphicFramePr>
          <p:cNvPr id="63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727562"/>
              </p:ext>
            </p:extLst>
          </p:nvPr>
        </p:nvGraphicFramePr>
        <p:xfrm>
          <a:off x="5496366" y="6139125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90" name="Equation" r:id="rId15" imgW="165100" imgH="152400" progId="Equation.3">
                  <p:embed/>
                </p:oleObj>
              </mc:Choice>
              <mc:Fallback>
                <p:oleObj name="Equation" r:id="rId15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496366" y="6139125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516145" y="6415277"/>
            <a:ext cx="81337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Poultney, Chopra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“Efficient Learning of Sparse Representations with an Energy-Based Model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2006;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19662" y="1571963"/>
            <a:ext cx="25510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latin typeface="+mj-lt"/>
              </a:rPr>
              <a:t>Encoder matrix </a:t>
            </a:r>
            <a:r>
              <a:rPr lang="en-US" sz="2000" b="1" dirty="0" smtClean="0">
                <a:latin typeface="+mj-lt"/>
              </a:rPr>
              <a:t>W</a:t>
            </a:r>
            <a:r>
              <a:rPr lang="en-US" sz="2000" dirty="0" smtClean="0">
                <a:latin typeface="+mj-lt"/>
              </a:rPr>
              <a:t/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is </a:t>
            </a:r>
            <a:r>
              <a:rPr lang="en-US" sz="2000" b="1" dirty="0" smtClean="0">
                <a:latin typeface="+mj-lt"/>
              </a:rPr>
              <a:t>symmetric</a:t>
            </a:r>
            <a:r>
              <a:rPr lang="en-US" sz="2000" dirty="0" smtClean="0">
                <a:latin typeface="+mj-lt"/>
              </a:rPr>
              <a:t> to</a:t>
            </a:r>
            <a:br>
              <a:rPr lang="en-US" sz="2000" dirty="0" smtClean="0">
                <a:latin typeface="+mj-lt"/>
              </a:rPr>
            </a:br>
            <a:r>
              <a:rPr lang="en-US" sz="2000" dirty="0" smtClean="0">
                <a:latin typeface="+mj-lt"/>
              </a:rPr>
              <a:t>decoder matrix </a:t>
            </a:r>
            <a:r>
              <a:rPr lang="en-US" sz="2000" b="1" dirty="0" smtClean="0">
                <a:latin typeface="+mj-lt"/>
              </a:rPr>
              <a:t>W</a:t>
            </a:r>
            <a:r>
              <a:rPr lang="en-US" sz="2000" i="1" baseline="30000" dirty="0" smtClean="0">
                <a:latin typeface="+mj-lt"/>
              </a:rPr>
              <a:t>T</a:t>
            </a:r>
            <a:endParaRPr lang="en-US" sz="2000" i="1" baseline="30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140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Sparse Decomposition</a:t>
            </a:r>
            <a:endParaRPr lang="en-US" dirty="0"/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1932130" y="4373990"/>
            <a:ext cx="2406498" cy="815448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AutoShape 23"/>
          <p:cNvSpPr>
            <a:spLocks/>
          </p:cNvSpPr>
          <p:nvPr/>
        </p:nvSpPr>
        <p:spPr bwMode="auto">
          <a:xfrm>
            <a:off x="1735175" y="2857788"/>
            <a:ext cx="2798096" cy="2678313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Elbow Connector 21"/>
          <p:cNvCxnSpPr>
            <a:stCxn id="7" idx="0"/>
            <a:endCxn id="58" idx="1"/>
          </p:cNvCxnSpPr>
          <p:nvPr/>
        </p:nvCxnSpPr>
        <p:spPr>
          <a:xfrm rot="5400000" flipH="1" flipV="1">
            <a:off x="2460277" y="2929746"/>
            <a:ext cx="2119346" cy="769142"/>
          </a:xfrm>
          <a:prstGeom prst="bentConnector2">
            <a:avLst/>
          </a:prstGeom>
          <a:ln w="762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53" idx="1"/>
            <a:endCxn id="7" idx="2"/>
          </p:cNvCxnSpPr>
          <p:nvPr/>
        </p:nvCxnSpPr>
        <p:spPr>
          <a:xfrm rot="10800000">
            <a:off x="3135379" y="5189439"/>
            <a:ext cx="769142" cy="926303"/>
          </a:xfrm>
          <a:prstGeom prst="bentConnector2">
            <a:avLst/>
          </a:prstGeom>
          <a:ln w="76200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141730" y="1569148"/>
            <a:ext cx="8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rgbClr val="008000"/>
                </a:solidFill>
                <a:latin typeface="+mj-lt"/>
              </a:rPr>
              <a:t>Code</a:t>
            </a:r>
            <a:endParaRPr lang="en-US" sz="2000" b="1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1664" y="4429587"/>
            <a:ext cx="1451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Code</a:t>
            </a:r>
            <a:br>
              <a:rPr lang="en-US" sz="2000" b="1" dirty="0" smtClean="0">
                <a:solidFill>
                  <a:srgbClr val="008000"/>
                </a:solidFill>
                <a:latin typeface="Century Gothic"/>
              </a:rPr>
            </a:br>
            <a:r>
              <a:rPr lang="en-US" sz="2000" b="1" dirty="0" smtClean="0">
                <a:solidFill>
                  <a:srgbClr val="008000"/>
                </a:solidFill>
                <a:latin typeface="Century Gothic"/>
              </a:rPr>
              <a:t>prediction</a:t>
            </a:r>
            <a:endParaRPr lang="en-US" sz="2000" b="1" dirty="0">
              <a:solidFill>
                <a:srgbClr val="008000"/>
              </a:solidFill>
              <a:latin typeface="Century Gothic"/>
            </a:endParaRPr>
          </a:p>
        </p:txBody>
      </p:sp>
      <p:graphicFrame>
        <p:nvGraphicFramePr>
          <p:cNvPr id="5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722665"/>
              </p:ext>
            </p:extLst>
          </p:nvPr>
        </p:nvGraphicFramePr>
        <p:xfrm>
          <a:off x="2162175" y="4516438"/>
          <a:ext cx="193357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6" name="Equation" r:id="rId3" imgW="952500" imgH="266700" progId="Equation.3">
                  <p:embed/>
                </p:oleObj>
              </mc:Choice>
              <mc:Fallback>
                <p:oleObj name="Equation" r:id="rId3" imgW="9525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2175" y="4516438"/>
                        <a:ext cx="1933575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493525"/>
              </p:ext>
            </p:extLst>
          </p:nvPr>
        </p:nvGraphicFramePr>
        <p:xfrm>
          <a:off x="5551488" y="232010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7" name="Equation" r:id="rId5" imgW="152400" imgH="152400" progId="Equation.3">
                  <p:embed/>
                </p:oleObj>
              </mc:Choice>
              <mc:Fallback>
                <p:oleObj name="Equation" r:id="rId5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51488" y="2320105"/>
                        <a:ext cx="349250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3904521" y="5830355"/>
            <a:ext cx="1532339" cy="570771"/>
            <a:chOff x="3904521" y="5830355"/>
            <a:chExt cx="1532339" cy="570771"/>
          </a:xfrm>
        </p:grpSpPr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904521" y="1969258"/>
            <a:ext cx="1532339" cy="570771"/>
            <a:chOff x="3904521" y="5830355"/>
            <a:chExt cx="1532339" cy="570771"/>
          </a:xfrm>
        </p:grpSpPr>
        <p:sp>
          <p:nvSpPr>
            <p:cNvPr id="55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Rectangle 58"/>
          <p:cNvSpPr/>
          <p:nvPr/>
        </p:nvSpPr>
        <p:spPr>
          <a:xfrm>
            <a:off x="5779175" y="3255543"/>
            <a:ext cx="2768757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dirty="0" smtClean="0">
                <a:latin typeface="Century Gothic"/>
              </a:rPr>
              <a:t>Once the encoder g</a:t>
            </a:r>
            <a:br>
              <a:rPr lang="en-US" sz="2000" dirty="0" smtClean="0">
                <a:latin typeface="Century Gothic"/>
              </a:rPr>
            </a:br>
            <a:r>
              <a:rPr lang="en-US" sz="2000" dirty="0" smtClean="0">
                <a:latin typeface="Century Gothic"/>
              </a:rPr>
              <a:t>is properly trained,</a:t>
            </a:r>
            <a:br>
              <a:rPr lang="en-US" sz="2000" dirty="0" smtClean="0">
                <a:latin typeface="Century Gothic"/>
              </a:rPr>
            </a:br>
            <a:r>
              <a:rPr lang="en-US" sz="2000" dirty="0" smtClean="0">
                <a:latin typeface="Century Gothic"/>
              </a:rPr>
              <a:t>the </a:t>
            </a:r>
            <a:r>
              <a:rPr lang="en-US" sz="2000" dirty="0" smtClean="0">
                <a:solidFill>
                  <a:srgbClr val="008000"/>
                </a:solidFill>
                <a:latin typeface="Century Gothic"/>
              </a:rPr>
              <a:t>code Z</a:t>
            </a:r>
            <a:r>
              <a:rPr lang="en-US" sz="2000" dirty="0" smtClean="0">
                <a:latin typeface="Century Gothic"/>
              </a:rPr>
              <a:t> can be</a:t>
            </a:r>
            <a:br>
              <a:rPr lang="en-US" sz="2000" dirty="0" smtClean="0">
                <a:latin typeface="Century Gothic"/>
              </a:rPr>
            </a:br>
            <a:r>
              <a:rPr lang="en-US" sz="2000" b="1" dirty="0" smtClean="0">
                <a:latin typeface="Century Gothic"/>
              </a:rPr>
              <a:t>directly predicted</a:t>
            </a:r>
            <a:r>
              <a:rPr lang="en-US" sz="2000" dirty="0" smtClean="0">
                <a:latin typeface="Century Gothic"/>
              </a:rPr>
              <a:t/>
            </a:r>
            <a:br>
              <a:rPr lang="en-US" sz="2000" dirty="0" smtClean="0">
                <a:latin typeface="Century Gothic"/>
              </a:rPr>
            </a:br>
            <a:r>
              <a:rPr lang="en-US" sz="2000" dirty="0" smtClean="0">
                <a:latin typeface="Century Gothic"/>
              </a:rPr>
              <a:t>from </a:t>
            </a:r>
            <a:r>
              <a:rPr lang="en-US" sz="2000" dirty="0" smtClean="0">
                <a:solidFill>
                  <a:schemeClr val="tx2"/>
                </a:solidFill>
                <a:latin typeface="Century Gothic"/>
              </a:rPr>
              <a:t>input X</a:t>
            </a:r>
            <a:endParaRPr lang="en-US" sz="2000" dirty="0">
              <a:solidFill>
                <a:schemeClr val="tx2"/>
              </a:solidFill>
              <a:latin typeface="Century Gothic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041703" y="611890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2000" b="1" dirty="0" smtClean="0">
                <a:solidFill>
                  <a:srgbClr val="2F5897"/>
                </a:solidFill>
                <a:latin typeface="Century Gothic"/>
              </a:rPr>
              <a:t>Input</a:t>
            </a:r>
            <a:endParaRPr lang="en-US" sz="2000" b="1" dirty="0">
              <a:solidFill>
                <a:srgbClr val="2F5897"/>
              </a:solidFill>
              <a:latin typeface="Century Gothic"/>
            </a:endParaRPr>
          </a:p>
        </p:txBody>
      </p:sp>
      <p:graphicFrame>
        <p:nvGraphicFramePr>
          <p:cNvPr id="27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340942"/>
              </p:ext>
            </p:extLst>
          </p:nvPr>
        </p:nvGraphicFramePr>
        <p:xfrm>
          <a:off x="5496366" y="6139125"/>
          <a:ext cx="378593" cy="34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8" name="Equation" r:id="rId7" imgW="165100" imgH="152400" progId="Equation.3">
                  <p:embed/>
                </p:oleObj>
              </mc:Choice>
              <mc:Fallback>
                <p:oleObj name="Equation" r:id="rId7" imgW="1651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96366" y="6139125"/>
                        <a:ext cx="378593" cy="349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427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Deep learning concepts covered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Hierarchical</a:t>
            </a:r>
            <a:r>
              <a:rPr lang="en-US" dirty="0" smtClean="0">
                <a:solidFill>
                  <a:srgbClr val="D9D9D9"/>
                </a:solidFill>
              </a:rPr>
              <a:t> representations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Sparse</a:t>
            </a:r>
            <a:r>
              <a:rPr lang="en-US" dirty="0" smtClean="0">
                <a:solidFill>
                  <a:srgbClr val="D9D9D9"/>
                </a:solidFill>
              </a:rPr>
              <a:t> and/or </a:t>
            </a:r>
            <a:r>
              <a:rPr lang="en-US" b="1" dirty="0" smtClean="0">
                <a:solidFill>
                  <a:srgbClr val="D9D9D9"/>
                </a:solidFill>
              </a:rPr>
              <a:t>distributed</a:t>
            </a:r>
            <a:r>
              <a:rPr lang="en-US" dirty="0" smtClean="0">
                <a:solidFill>
                  <a:srgbClr val="D9D9D9"/>
                </a:solidFill>
              </a:rPr>
              <a:t> representations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Supervised vs. </a:t>
            </a:r>
            <a:r>
              <a:rPr lang="en-US" b="1" dirty="0" smtClean="0">
                <a:solidFill>
                  <a:srgbClr val="D9D9D9"/>
                </a:solidFill>
              </a:rPr>
              <a:t>unsupervised</a:t>
            </a:r>
            <a:r>
              <a:rPr lang="en-US" dirty="0" smtClean="0">
                <a:solidFill>
                  <a:srgbClr val="D9D9D9"/>
                </a:solidFill>
              </a:rPr>
              <a:t> learning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Auto-encoder</a:t>
            </a:r>
          </a:p>
          <a:p>
            <a:pPr lvl="1"/>
            <a:r>
              <a:rPr lang="en-US" dirty="0">
                <a:solidFill>
                  <a:srgbClr val="D9D9D9"/>
                </a:solidFill>
              </a:rPr>
              <a:t>A</a:t>
            </a:r>
            <a:r>
              <a:rPr lang="en-US" dirty="0" smtClean="0">
                <a:solidFill>
                  <a:srgbClr val="D9D9D9"/>
                </a:solidFill>
              </a:rPr>
              <a:t>rchitecture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Inference</a:t>
            </a:r>
            <a:r>
              <a:rPr lang="en-US" dirty="0" smtClean="0">
                <a:solidFill>
                  <a:srgbClr val="D9D9D9"/>
                </a:solidFill>
              </a:rPr>
              <a:t> and </a:t>
            </a:r>
            <a:r>
              <a:rPr lang="en-US" b="1" dirty="0" smtClean="0">
                <a:solidFill>
                  <a:srgbClr val="D9D9D9"/>
                </a:solidFill>
              </a:rPr>
              <a:t>learning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Sparse coding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Sparse auto-encoders</a:t>
            </a:r>
          </a:p>
          <a:p>
            <a:r>
              <a:rPr lang="en-US" dirty="0" smtClean="0"/>
              <a:t>Illustration: handwritten digits</a:t>
            </a:r>
          </a:p>
          <a:p>
            <a:pPr lvl="1"/>
            <a:r>
              <a:rPr lang="en-US" b="1" dirty="0"/>
              <a:t>Stacking</a:t>
            </a:r>
            <a:r>
              <a:rPr lang="en-US" dirty="0"/>
              <a:t> auto-</a:t>
            </a:r>
            <a:r>
              <a:rPr lang="en-US" dirty="0" smtClean="0"/>
              <a:t>encoders</a:t>
            </a:r>
          </a:p>
          <a:p>
            <a:pPr lvl="1"/>
            <a:r>
              <a:rPr lang="en-US" dirty="0" smtClean="0"/>
              <a:t>Learning representations of digits</a:t>
            </a:r>
          </a:p>
          <a:p>
            <a:pPr lvl="1"/>
            <a:r>
              <a:rPr lang="en-US" dirty="0" smtClean="0"/>
              <a:t>Impact on </a:t>
            </a:r>
            <a:r>
              <a:rPr lang="en-US" b="1" dirty="0" smtClean="0"/>
              <a:t>classification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Applications to text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Semantic hashing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Semi-supervised learning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Moving away from auto-encoders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Topics not covered in this talk</a:t>
            </a:r>
          </a:p>
        </p:txBody>
      </p:sp>
    </p:spTree>
    <p:extLst>
      <p:ext uri="{BB962C8B-B14F-4D97-AF65-F5344CB8AC3E}">
        <p14:creationId xmlns:p14="http://schemas.microsoft.com/office/powerpoint/2010/main" val="252988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Stacking auto-encoders</a:t>
            </a:r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657803" y="4148787"/>
            <a:ext cx="3563799" cy="2712650"/>
            <a:chOff x="457200" y="1756335"/>
            <a:chExt cx="7161707" cy="5140687"/>
          </a:xfrm>
        </p:grpSpPr>
        <p:sp>
          <p:nvSpPr>
            <p:cNvPr id="3" name="AutoShape 2"/>
            <p:cNvSpPr>
              <a:spLocks/>
            </p:cNvSpPr>
            <p:nvPr/>
          </p:nvSpPr>
          <p:spPr bwMode="auto">
            <a:xfrm>
              <a:off x="1932130" y="4373990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4" name="Rectangle 13"/>
            <p:cNvSpPr>
              <a:spLocks/>
            </p:cNvSpPr>
            <p:nvPr/>
          </p:nvSpPr>
          <p:spPr bwMode="auto">
            <a:xfrm>
              <a:off x="1938480" y="330880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5" name="AutoShape 23"/>
            <p:cNvSpPr>
              <a:spLocks/>
            </p:cNvSpPr>
            <p:nvPr/>
          </p:nvSpPr>
          <p:spPr bwMode="auto">
            <a:xfrm>
              <a:off x="1735175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rgbClr val="008000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7" name="Elbow Connector 6"/>
            <p:cNvCxnSpPr>
              <a:stCxn id="3" idx="0"/>
              <a:endCxn id="4" idx="2"/>
            </p:cNvCxnSpPr>
            <p:nvPr/>
          </p:nvCxnSpPr>
          <p:spPr>
            <a:xfrm rot="5400000" flipH="1" flipV="1">
              <a:off x="2972081" y="4204342"/>
              <a:ext cx="332947" cy="6350"/>
            </a:xfrm>
            <a:prstGeom prst="bentConnector3">
              <a:avLst/>
            </a:prstGeom>
            <a:ln w="5715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lbow Connector 7"/>
            <p:cNvCxnSpPr>
              <a:stCxn id="35" idx="1"/>
              <a:endCxn id="3" idx="2"/>
            </p:cNvCxnSpPr>
            <p:nvPr/>
          </p:nvCxnSpPr>
          <p:spPr>
            <a:xfrm rot="10800000">
              <a:off x="3135379" y="5189439"/>
              <a:ext cx="769142" cy="926303"/>
            </a:xfrm>
            <a:prstGeom prst="bentConnector2">
              <a:avLst/>
            </a:prstGeom>
            <a:ln w="7620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lbow Connector 8"/>
            <p:cNvCxnSpPr>
              <a:stCxn id="40" idx="2"/>
              <a:endCxn id="4" idx="0"/>
            </p:cNvCxnSpPr>
            <p:nvPr/>
          </p:nvCxnSpPr>
          <p:spPr>
            <a:xfrm rot="5400000">
              <a:off x="3521823" y="2159935"/>
              <a:ext cx="768775" cy="1528962"/>
            </a:xfrm>
            <a:prstGeom prst="bentConnector3">
              <a:avLst>
                <a:gd name="adj1" fmla="val 21267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027110" y="1756335"/>
              <a:ext cx="996968" cy="4958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 smtClean="0">
                  <a:solidFill>
                    <a:srgbClr val="008000"/>
                  </a:solidFill>
                  <a:latin typeface="+mj-lt"/>
                </a:rPr>
                <a:t>Code</a:t>
              </a:r>
              <a:endParaRPr lang="en-US" sz="11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94662" y="6401127"/>
              <a:ext cx="929415" cy="4958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/>
              <a:r>
                <a:rPr lang="en-US" sz="1100" b="1" dirty="0" smtClean="0">
                  <a:solidFill>
                    <a:srgbClr val="2F5897"/>
                  </a:solidFill>
                  <a:latin typeface="Century Gothic"/>
                </a:rPr>
                <a:t>Input</a:t>
              </a:r>
              <a:endParaRPr lang="en-US" sz="1100" b="1" dirty="0">
                <a:solidFill>
                  <a:srgbClr val="2F5897"/>
                </a:solidFill>
                <a:latin typeface="Century Gothic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27503" y="4536338"/>
              <a:ext cx="2413434" cy="4666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1000" b="1" dirty="0" smtClean="0">
                  <a:solidFill>
                    <a:srgbClr val="008000"/>
                  </a:solidFill>
                  <a:latin typeface="Century Gothic"/>
                </a:rPr>
                <a:t>Code prediction</a:t>
              </a:r>
              <a:endParaRPr lang="en-US" sz="1000" b="1" dirty="0">
                <a:solidFill>
                  <a:srgbClr val="008000"/>
                </a:solidFill>
                <a:latin typeface="Century Gothic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0273" y="3456976"/>
              <a:ext cx="2150213" cy="466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Code energy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15" name="AutoShape 2"/>
            <p:cNvSpPr>
              <a:spLocks/>
            </p:cNvSpPr>
            <p:nvPr/>
          </p:nvSpPr>
          <p:spPr bwMode="auto">
            <a:xfrm>
              <a:off x="5034697" y="3308805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16" name="Rectangle 13"/>
            <p:cNvSpPr>
              <a:spLocks/>
            </p:cNvSpPr>
            <p:nvPr/>
          </p:nvSpPr>
          <p:spPr bwMode="auto">
            <a:xfrm>
              <a:off x="5034695" y="4429587"/>
              <a:ext cx="2406498" cy="732239"/>
            </a:xfrm>
            <a:prstGeom prst="rect">
              <a:avLst/>
            </a:prstGeom>
            <a:noFill/>
            <a:ln w="38100" cap="flat">
              <a:solidFill>
                <a:schemeClr val="tx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17" name="AutoShape 23"/>
            <p:cNvSpPr>
              <a:spLocks/>
            </p:cNvSpPr>
            <p:nvPr/>
          </p:nvSpPr>
          <p:spPr bwMode="auto">
            <a:xfrm>
              <a:off x="4820811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chemeClr val="tx2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19" name="Elbow Connector 18"/>
            <p:cNvCxnSpPr>
              <a:stCxn id="35" idx="3"/>
              <a:endCxn id="16" idx="2"/>
            </p:cNvCxnSpPr>
            <p:nvPr/>
          </p:nvCxnSpPr>
          <p:spPr>
            <a:xfrm flipV="1">
              <a:off x="5436860" y="5161826"/>
              <a:ext cx="801084" cy="953915"/>
            </a:xfrm>
            <a:prstGeom prst="bentConnector2">
              <a:avLst/>
            </a:prstGeom>
            <a:ln w="28575" cmpd="sng">
              <a:solidFill>
                <a:schemeClr val="tx2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/>
            <p:cNvCxnSpPr>
              <a:stCxn id="40" idx="3"/>
              <a:endCxn id="15" idx="0"/>
            </p:cNvCxnSpPr>
            <p:nvPr/>
          </p:nvCxnSpPr>
          <p:spPr>
            <a:xfrm>
              <a:off x="5436860" y="2254644"/>
              <a:ext cx="801086" cy="1054161"/>
            </a:xfrm>
            <a:prstGeom prst="bentConnector2">
              <a:avLst/>
            </a:prstGeom>
            <a:ln w="7620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21"/>
            <p:cNvCxnSpPr>
              <a:stCxn id="15" idx="2"/>
              <a:endCxn id="16" idx="0"/>
            </p:cNvCxnSpPr>
            <p:nvPr/>
          </p:nvCxnSpPr>
          <p:spPr>
            <a:xfrm rot="5400000">
              <a:off x="6085278" y="4276919"/>
              <a:ext cx="305334" cy="2"/>
            </a:xfrm>
            <a:prstGeom prst="bentConnector3">
              <a:avLst>
                <a:gd name="adj1" fmla="val 50000"/>
              </a:avLst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937382" y="4536338"/>
              <a:ext cx="255839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Decoding energy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92430" y="3452314"/>
              <a:ext cx="229102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Input decoding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25" name="Rectangle 13"/>
            <p:cNvSpPr>
              <a:spLocks/>
            </p:cNvSpPr>
            <p:nvPr/>
          </p:nvSpPr>
          <p:spPr bwMode="auto">
            <a:xfrm>
              <a:off x="457200" y="189094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27" name="Elbow Connector 26"/>
            <p:cNvCxnSpPr>
              <a:stCxn id="40" idx="1"/>
              <a:endCxn id="25" idx="3"/>
            </p:cNvCxnSpPr>
            <p:nvPr/>
          </p:nvCxnSpPr>
          <p:spPr>
            <a:xfrm rot="10800000" flipV="1">
              <a:off x="2863699" y="2254644"/>
              <a:ext cx="1040823" cy="2420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865113" y="1877943"/>
              <a:ext cx="1591990" cy="758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err="1" smtClean="0">
                  <a:solidFill>
                    <a:srgbClr val="008000"/>
                  </a:solidFill>
                  <a:latin typeface="+mj-lt"/>
                </a:rPr>
                <a:t>Sparsity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constraint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graphicFrame>
          <p:nvGraphicFramePr>
            <p:cNvPr id="29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96466820"/>
                </p:ext>
              </p:extLst>
            </p:nvPr>
          </p:nvGraphicFramePr>
          <p:xfrm>
            <a:off x="5524588" y="6336679"/>
            <a:ext cx="378593" cy="3498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25" name="Equation" r:id="rId3" imgW="165100" imgH="152400" progId="Equation.3">
                    <p:embed/>
                  </p:oleObj>
                </mc:Choice>
                <mc:Fallback>
                  <p:oleObj name="Equation" r:id="rId3" imgW="1651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24588" y="6336679"/>
                          <a:ext cx="378593" cy="3498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9157038"/>
                </p:ext>
              </p:extLst>
            </p:nvPr>
          </p:nvGraphicFramePr>
          <p:xfrm>
            <a:off x="5551488" y="2320105"/>
            <a:ext cx="349250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26" name="Equation" r:id="rId5" imgW="152400" imgH="152400" progId="Equation.3">
                    <p:embed/>
                  </p:oleObj>
                </mc:Choice>
                <mc:Fallback>
                  <p:oleObj name="Equation" r:id="rId5" imgW="1524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551488" y="2320105"/>
                          <a:ext cx="349250" cy="349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" name="Group 30"/>
            <p:cNvGrpSpPr/>
            <p:nvPr/>
          </p:nvGrpSpPr>
          <p:grpSpPr>
            <a:xfrm>
              <a:off x="3904521" y="5830355"/>
              <a:ext cx="1532339" cy="570771"/>
              <a:chOff x="3904521" y="5830355"/>
              <a:chExt cx="1532339" cy="570771"/>
            </a:xfrm>
          </p:grpSpPr>
          <p:sp>
            <p:nvSpPr>
              <p:cNvPr id="32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3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4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904521" y="1969258"/>
              <a:ext cx="1532339" cy="570771"/>
              <a:chOff x="3904521" y="5830355"/>
              <a:chExt cx="1532339" cy="570771"/>
            </a:xfrm>
          </p:grpSpPr>
          <p:sp>
            <p:nvSpPr>
              <p:cNvPr id="37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8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9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50847" y="1512461"/>
            <a:ext cx="3563799" cy="2700356"/>
            <a:chOff x="457200" y="1569148"/>
            <a:chExt cx="7161707" cy="5117388"/>
          </a:xfrm>
        </p:grpSpPr>
        <p:sp>
          <p:nvSpPr>
            <p:cNvPr id="44" name="AutoShape 2"/>
            <p:cNvSpPr>
              <a:spLocks/>
            </p:cNvSpPr>
            <p:nvPr/>
          </p:nvSpPr>
          <p:spPr bwMode="auto">
            <a:xfrm>
              <a:off x="1932130" y="4373990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45" name="Rectangle 13"/>
            <p:cNvSpPr>
              <a:spLocks/>
            </p:cNvSpPr>
            <p:nvPr/>
          </p:nvSpPr>
          <p:spPr bwMode="auto">
            <a:xfrm>
              <a:off x="1938480" y="330880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46" name="AutoShape 23"/>
            <p:cNvSpPr>
              <a:spLocks/>
            </p:cNvSpPr>
            <p:nvPr/>
          </p:nvSpPr>
          <p:spPr bwMode="auto">
            <a:xfrm>
              <a:off x="1735175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rgbClr val="008000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47" name="Elbow Connector 46"/>
            <p:cNvCxnSpPr>
              <a:stCxn id="44" idx="0"/>
              <a:endCxn id="45" idx="2"/>
            </p:cNvCxnSpPr>
            <p:nvPr/>
          </p:nvCxnSpPr>
          <p:spPr>
            <a:xfrm rot="5400000" flipH="1" flipV="1">
              <a:off x="2972081" y="4204342"/>
              <a:ext cx="332947" cy="6350"/>
            </a:xfrm>
            <a:prstGeom prst="bentConnector3">
              <a:avLst/>
            </a:prstGeom>
            <a:ln w="5715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lbow Connector 47"/>
            <p:cNvCxnSpPr>
              <a:stCxn id="76" idx="1"/>
              <a:endCxn id="44" idx="2"/>
            </p:cNvCxnSpPr>
            <p:nvPr/>
          </p:nvCxnSpPr>
          <p:spPr>
            <a:xfrm rot="10800000">
              <a:off x="3135379" y="5189439"/>
              <a:ext cx="769142" cy="926303"/>
            </a:xfrm>
            <a:prstGeom prst="bentConnector2">
              <a:avLst/>
            </a:prstGeom>
            <a:ln w="7620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lbow Connector 48"/>
            <p:cNvCxnSpPr>
              <a:stCxn id="72" idx="2"/>
              <a:endCxn id="45" idx="0"/>
            </p:cNvCxnSpPr>
            <p:nvPr/>
          </p:nvCxnSpPr>
          <p:spPr>
            <a:xfrm rot="5400000">
              <a:off x="3521823" y="2159935"/>
              <a:ext cx="768775" cy="1528962"/>
            </a:xfrm>
            <a:prstGeom prst="bentConnector3">
              <a:avLst>
                <a:gd name="adj1" fmla="val 21267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3027109" y="1569148"/>
              <a:ext cx="996969" cy="4958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 smtClean="0">
                  <a:solidFill>
                    <a:srgbClr val="008000"/>
                  </a:solidFill>
                  <a:latin typeface="+mj-lt"/>
                </a:rPr>
                <a:t>Code</a:t>
              </a:r>
              <a:endParaRPr lang="en-US" sz="11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094661" y="6080234"/>
              <a:ext cx="929415" cy="4958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/>
              <a:r>
                <a:rPr lang="en-US" sz="1100" b="1" dirty="0" smtClean="0">
                  <a:solidFill>
                    <a:srgbClr val="2F5897"/>
                  </a:solidFill>
                  <a:latin typeface="Century Gothic"/>
                </a:rPr>
                <a:t>Input</a:t>
              </a:r>
              <a:endParaRPr lang="en-US" sz="1100" b="1" dirty="0">
                <a:solidFill>
                  <a:srgbClr val="2F5897"/>
                </a:solidFill>
                <a:latin typeface="Century Gothic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927503" y="4536338"/>
              <a:ext cx="2413434" cy="4666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1000" b="1" dirty="0" smtClean="0">
                  <a:solidFill>
                    <a:srgbClr val="008000"/>
                  </a:solidFill>
                  <a:latin typeface="Century Gothic"/>
                </a:rPr>
                <a:t>Code prediction</a:t>
              </a:r>
              <a:endParaRPr lang="en-US" sz="1000" b="1" dirty="0">
                <a:solidFill>
                  <a:srgbClr val="008000"/>
                </a:solidFill>
                <a:latin typeface="Century Gothic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060273" y="3456976"/>
              <a:ext cx="2150213" cy="466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Code energy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54" name="AutoShape 2"/>
            <p:cNvSpPr>
              <a:spLocks/>
            </p:cNvSpPr>
            <p:nvPr/>
          </p:nvSpPr>
          <p:spPr bwMode="auto">
            <a:xfrm>
              <a:off x="5034697" y="3308805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55" name="Rectangle 13"/>
            <p:cNvSpPr>
              <a:spLocks/>
            </p:cNvSpPr>
            <p:nvPr/>
          </p:nvSpPr>
          <p:spPr bwMode="auto">
            <a:xfrm>
              <a:off x="5034695" y="4429587"/>
              <a:ext cx="2406498" cy="732239"/>
            </a:xfrm>
            <a:prstGeom prst="rect">
              <a:avLst/>
            </a:prstGeom>
            <a:noFill/>
            <a:ln w="38100" cap="flat">
              <a:solidFill>
                <a:schemeClr val="tx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56" name="AutoShape 23"/>
            <p:cNvSpPr>
              <a:spLocks/>
            </p:cNvSpPr>
            <p:nvPr/>
          </p:nvSpPr>
          <p:spPr bwMode="auto">
            <a:xfrm>
              <a:off x="4820811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chemeClr val="tx2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57" name="Elbow Connector 56"/>
            <p:cNvCxnSpPr>
              <a:stCxn id="76" idx="3"/>
              <a:endCxn id="55" idx="2"/>
            </p:cNvCxnSpPr>
            <p:nvPr/>
          </p:nvCxnSpPr>
          <p:spPr>
            <a:xfrm flipV="1">
              <a:off x="5436860" y="5161826"/>
              <a:ext cx="801084" cy="953915"/>
            </a:xfrm>
            <a:prstGeom prst="bentConnector2">
              <a:avLst/>
            </a:prstGeom>
            <a:ln w="28575" cmpd="sng">
              <a:solidFill>
                <a:schemeClr val="tx2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lbow Connector 57"/>
            <p:cNvCxnSpPr>
              <a:stCxn id="72" idx="3"/>
              <a:endCxn id="54" idx="0"/>
            </p:cNvCxnSpPr>
            <p:nvPr/>
          </p:nvCxnSpPr>
          <p:spPr>
            <a:xfrm>
              <a:off x="5436860" y="2254644"/>
              <a:ext cx="801086" cy="1054161"/>
            </a:xfrm>
            <a:prstGeom prst="bentConnector2">
              <a:avLst/>
            </a:prstGeom>
            <a:ln w="7620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/>
            <p:cNvCxnSpPr>
              <a:stCxn id="54" idx="2"/>
              <a:endCxn id="55" idx="0"/>
            </p:cNvCxnSpPr>
            <p:nvPr/>
          </p:nvCxnSpPr>
          <p:spPr>
            <a:xfrm rot="5400000">
              <a:off x="6085278" y="4276919"/>
              <a:ext cx="305334" cy="2"/>
            </a:xfrm>
            <a:prstGeom prst="bentConnector3">
              <a:avLst>
                <a:gd name="adj1" fmla="val 50000"/>
              </a:avLst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4937382" y="4536338"/>
              <a:ext cx="255839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Decoding energy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092430" y="3452314"/>
              <a:ext cx="229102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Input decoding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62" name="Rectangle 13"/>
            <p:cNvSpPr>
              <a:spLocks/>
            </p:cNvSpPr>
            <p:nvPr/>
          </p:nvSpPr>
          <p:spPr bwMode="auto">
            <a:xfrm>
              <a:off x="457200" y="189094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63" name="Elbow Connector 62"/>
            <p:cNvCxnSpPr>
              <a:stCxn id="72" idx="1"/>
              <a:endCxn id="62" idx="3"/>
            </p:cNvCxnSpPr>
            <p:nvPr/>
          </p:nvCxnSpPr>
          <p:spPr>
            <a:xfrm rot="10800000" flipV="1">
              <a:off x="2863699" y="2254644"/>
              <a:ext cx="1040823" cy="2420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865113" y="1877943"/>
              <a:ext cx="1591990" cy="758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err="1" smtClean="0">
                  <a:solidFill>
                    <a:srgbClr val="008000"/>
                  </a:solidFill>
                  <a:latin typeface="+mj-lt"/>
                </a:rPr>
                <a:t>Sparsity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constraint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graphicFrame>
          <p:nvGraphicFramePr>
            <p:cNvPr id="65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5301616"/>
                </p:ext>
              </p:extLst>
            </p:nvPr>
          </p:nvGraphicFramePr>
          <p:xfrm>
            <a:off x="5524588" y="6336679"/>
            <a:ext cx="378593" cy="3498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27" name="Equation" r:id="rId7" imgW="165100" imgH="152400" progId="Equation.3">
                    <p:embed/>
                  </p:oleObj>
                </mc:Choice>
                <mc:Fallback>
                  <p:oleObj name="Equation" r:id="rId7" imgW="1651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24588" y="6336679"/>
                          <a:ext cx="378593" cy="3498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45823703"/>
                </p:ext>
              </p:extLst>
            </p:nvPr>
          </p:nvGraphicFramePr>
          <p:xfrm>
            <a:off x="5551488" y="2320105"/>
            <a:ext cx="349250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28" name="Equation" r:id="rId8" imgW="152400" imgH="152400" progId="Equation.3">
                    <p:embed/>
                  </p:oleObj>
                </mc:Choice>
                <mc:Fallback>
                  <p:oleObj name="Equation" r:id="rId8" imgW="1524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551488" y="2320105"/>
                          <a:ext cx="349250" cy="349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7" name="Group 66"/>
            <p:cNvGrpSpPr/>
            <p:nvPr/>
          </p:nvGrpSpPr>
          <p:grpSpPr>
            <a:xfrm>
              <a:off x="3904521" y="5830355"/>
              <a:ext cx="1532339" cy="570771"/>
              <a:chOff x="3904521" y="5830355"/>
              <a:chExt cx="1532339" cy="570771"/>
            </a:xfrm>
          </p:grpSpPr>
          <p:sp>
            <p:nvSpPr>
              <p:cNvPr id="73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4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5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3904521" y="1969258"/>
              <a:ext cx="1532339" cy="570771"/>
              <a:chOff x="3904521" y="5830355"/>
              <a:chExt cx="1532339" cy="570771"/>
            </a:xfrm>
          </p:grpSpPr>
          <p:sp>
            <p:nvSpPr>
              <p:cNvPr id="69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0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1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</p:grpSp>
      <p:sp>
        <p:nvSpPr>
          <p:cNvPr id="78" name="TextBox 77"/>
          <p:cNvSpPr txBox="1"/>
          <p:nvPr/>
        </p:nvSpPr>
        <p:spPr>
          <a:xfrm rot="16200000">
            <a:off x="5787846" y="3403636"/>
            <a:ext cx="60676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63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MNIST handwritten digits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4199467" cy="4525963"/>
          </a:xfrm>
        </p:spPr>
        <p:txBody>
          <a:bodyPr/>
          <a:lstStyle/>
          <a:p>
            <a:r>
              <a:rPr lang="en-US" dirty="0" smtClean="0"/>
              <a:t>Database of 70k</a:t>
            </a:r>
            <a:br>
              <a:rPr lang="en-US" dirty="0" smtClean="0"/>
            </a:br>
            <a:r>
              <a:rPr lang="en-US" dirty="0" smtClean="0"/>
              <a:t>handwritten digits</a:t>
            </a:r>
          </a:p>
          <a:p>
            <a:pPr lvl="1"/>
            <a:r>
              <a:rPr lang="en-US" dirty="0" smtClean="0"/>
              <a:t>Training set: 60k</a:t>
            </a:r>
          </a:p>
          <a:p>
            <a:pPr lvl="1"/>
            <a:r>
              <a:rPr lang="en-US" dirty="0" smtClean="0"/>
              <a:t>Test set: 10k</a:t>
            </a:r>
          </a:p>
          <a:p>
            <a:r>
              <a:rPr lang="en-US" dirty="0" smtClean="0"/>
              <a:t>28 x 28 pixels</a:t>
            </a:r>
          </a:p>
          <a:p>
            <a:r>
              <a:rPr lang="en-US" dirty="0" smtClean="0"/>
              <a:t>Best performing classifiers:</a:t>
            </a:r>
          </a:p>
          <a:p>
            <a:pPr lvl="1"/>
            <a:r>
              <a:rPr lang="en-US" dirty="0" smtClean="0"/>
              <a:t>Linear classifier: 12% error</a:t>
            </a:r>
          </a:p>
          <a:p>
            <a:pPr lvl="1"/>
            <a:r>
              <a:rPr lang="en-US" dirty="0" smtClean="0"/>
              <a:t>Gaussian SVM 1.4% error</a:t>
            </a:r>
          </a:p>
          <a:p>
            <a:pPr lvl="1"/>
            <a:r>
              <a:rPr lang="en-US" dirty="0" err="1" smtClean="0"/>
              <a:t>ConvNets</a:t>
            </a:r>
            <a:r>
              <a:rPr lang="en-US" dirty="0" smtClean="0"/>
              <a:t> &lt;1% error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289" y="2089508"/>
            <a:ext cx="2774244" cy="9786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645" y="5035780"/>
            <a:ext cx="2774244" cy="9786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645" y="4050983"/>
            <a:ext cx="2774244" cy="9847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645" y="3068125"/>
            <a:ext cx="2774244" cy="9828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52677" y="6398900"/>
            <a:ext cx="24349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[http://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yann.lecun.com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exdb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mnist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/]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6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Stacked auto-encoders</a:t>
            </a:r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657803" y="4148787"/>
            <a:ext cx="3563799" cy="2712650"/>
            <a:chOff x="457200" y="1756335"/>
            <a:chExt cx="7161707" cy="5140687"/>
          </a:xfrm>
        </p:grpSpPr>
        <p:sp>
          <p:nvSpPr>
            <p:cNvPr id="3" name="AutoShape 2"/>
            <p:cNvSpPr>
              <a:spLocks/>
            </p:cNvSpPr>
            <p:nvPr/>
          </p:nvSpPr>
          <p:spPr bwMode="auto">
            <a:xfrm>
              <a:off x="1932130" y="4373990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4" name="Rectangle 13"/>
            <p:cNvSpPr>
              <a:spLocks/>
            </p:cNvSpPr>
            <p:nvPr/>
          </p:nvSpPr>
          <p:spPr bwMode="auto">
            <a:xfrm>
              <a:off x="1938480" y="330880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5" name="AutoShape 23"/>
            <p:cNvSpPr>
              <a:spLocks/>
            </p:cNvSpPr>
            <p:nvPr/>
          </p:nvSpPr>
          <p:spPr bwMode="auto">
            <a:xfrm>
              <a:off x="1735175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rgbClr val="008000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7" name="Elbow Connector 6"/>
            <p:cNvCxnSpPr>
              <a:stCxn id="3" idx="0"/>
              <a:endCxn id="4" idx="2"/>
            </p:cNvCxnSpPr>
            <p:nvPr/>
          </p:nvCxnSpPr>
          <p:spPr>
            <a:xfrm rot="5400000" flipH="1" flipV="1">
              <a:off x="2972081" y="4204342"/>
              <a:ext cx="332947" cy="6350"/>
            </a:xfrm>
            <a:prstGeom prst="bentConnector3">
              <a:avLst/>
            </a:prstGeom>
            <a:ln w="5715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lbow Connector 7"/>
            <p:cNvCxnSpPr>
              <a:stCxn id="35" idx="1"/>
              <a:endCxn id="3" idx="2"/>
            </p:cNvCxnSpPr>
            <p:nvPr/>
          </p:nvCxnSpPr>
          <p:spPr>
            <a:xfrm rot="10800000">
              <a:off x="3135379" y="5189439"/>
              <a:ext cx="769142" cy="926303"/>
            </a:xfrm>
            <a:prstGeom prst="bentConnector2">
              <a:avLst/>
            </a:prstGeom>
            <a:ln w="7620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lbow Connector 8"/>
            <p:cNvCxnSpPr>
              <a:stCxn id="40" idx="2"/>
              <a:endCxn id="4" idx="0"/>
            </p:cNvCxnSpPr>
            <p:nvPr/>
          </p:nvCxnSpPr>
          <p:spPr>
            <a:xfrm rot="5400000">
              <a:off x="3521823" y="2159935"/>
              <a:ext cx="768775" cy="1528962"/>
            </a:xfrm>
            <a:prstGeom prst="bentConnector3">
              <a:avLst>
                <a:gd name="adj1" fmla="val 21267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027110" y="1756335"/>
              <a:ext cx="996968" cy="4958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 smtClean="0">
                  <a:solidFill>
                    <a:srgbClr val="008000"/>
                  </a:solidFill>
                  <a:latin typeface="+mj-lt"/>
                </a:rPr>
                <a:t>Code</a:t>
              </a:r>
              <a:endParaRPr lang="en-US" sz="11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94662" y="6401127"/>
              <a:ext cx="929415" cy="4958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/>
              <a:r>
                <a:rPr lang="en-US" sz="1100" b="1" dirty="0" smtClean="0">
                  <a:solidFill>
                    <a:srgbClr val="2F5897"/>
                  </a:solidFill>
                  <a:latin typeface="Century Gothic"/>
                </a:rPr>
                <a:t>Input</a:t>
              </a:r>
              <a:endParaRPr lang="en-US" sz="1100" b="1" dirty="0">
                <a:solidFill>
                  <a:srgbClr val="2F5897"/>
                </a:solidFill>
                <a:latin typeface="Century Gothic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27503" y="4536338"/>
              <a:ext cx="2413434" cy="4666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1000" b="1" dirty="0" smtClean="0">
                  <a:solidFill>
                    <a:srgbClr val="008000"/>
                  </a:solidFill>
                  <a:latin typeface="Century Gothic"/>
                </a:rPr>
                <a:t>Code prediction</a:t>
              </a:r>
              <a:endParaRPr lang="en-US" sz="1000" b="1" dirty="0">
                <a:solidFill>
                  <a:srgbClr val="008000"/>
                </a:solidFill>
                <a:latin typeface="Century Gothic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0273" y="3456976"/>
              <a:ext cx="2150213" cy="466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Code energy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15" name="AutoShape 2"/>
            <p:cNvSpPr>
              <a:spLocks/>
            </p:cNvSpPr>
            <p:nvPr/>
          </p:nvSpPr>
          <p:spPr bwMode="auto">
            <a:xfrm>
              <a:off x="5034697" y="3308805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16" name="Rectangle 13"/>
            <p:cNvSpPr>
              <a:spLocks/>
            </p:cNvSpPr>
            <p:nvPr/>
          </p:nvSpPr>
          <p:spPr bwMode="auto">
            <a:xfrm>
              <a:off x="5034695" y="4429587"/>
              <a:ext cx="2406498" cy="732239"/>
            </a:xfrm>
            <a:prstGeom prst="rect">
              <a:avLst/>
            </a:prstGeom>
            <a:noFill/>
            <a:ln w="38100" cap="flat">
              <a:solidFill>
                <a:schemeClr val="tx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17" name="AutoShape 23"/>
            <p:cNvSpPr>
              <a:spLocks/>
            </p:cNvSpPr>
            <p:nvPr/>
          </p:nvSpPr>
          <p:spPr bwMode="auto">
            <a:xfrm>
              <a:off x="4820811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chemeClr val="tx2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19" name="Elbow Connector 18"/>
            <p:cNvCxnSpPr>
              <a:stCxn id="35" idx="3"/>
              <a:endCxn id="16" idx="2"/>
            </p:cNvCxnSpPr>
            <p:nvPr/>
          </p:nvCxnSpPr>
          <p:spPr>
            <a:xfrm flipV="1">
              <a:off x="5436860" y="5161826"/>
              <a:ext cx="801084" cy="953915"/>
            </a:xfrm>
            <a:prstGeom prst="bentConnector2">
              <a:avLst/>
            </a:prstGeom>
            <a:ln w="28575" cmpd="sng">
              <a:solidFill>
                <a:schemeClr val="tx2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/>
            <p:cNvCxnSpPr>
              <a:stCxn id="40" idx="3"/>
              <a:endCxn id="15" idx="0"/>
            </p:cNvCxnSpPr>
            <p:nvPr/>
          </p:nvCxnSpPr>
          <p:spPr>
            <a:xfrm>
              <a:off x="5436860" y="2254644"/>
              <a:ext cx="801086" cy="1054161"/>
            </a:xfrm>
            <a:prstGeom prst="bentConnector2">
              <a:avLst/>
            </a:prstGeom>
            <a:ln w="7620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lbow Connector 21"/>
            <p:cNvCxnSpPr>
              <a:stCxn id="15" idx="2"/>
              <a:endCxn id="16" idx="0"/>
            </p:cNvCxnSpPr>
            <p:nvPr/>
          </p:nvCxnSpPr>
          <p:spPr>
            <a:xfrm rot="5400000">
              <a:off x="6085278" y="4276919"/>
              <a:ext cx="305334" cy="2"/>
            </a:xfrm>
            <a:prstGeom prst="bentConnector3">
              <a:avLst>
                <a:gd name="adj1" fmla="val 50000"/>
              </a:avLst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937382" y="4536338"/>
              <a:ext cx="255839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Decoding energy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92430" y="3452314"/>
              <a:ext cx="229102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Input decoding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25" name="Rectangle 13"/>
            <p:cNvSpPr>
              <a:spLocks/>
            </p:cNvSpPr>
            <p:nvPr/>
          </p:nvSpPr>
          <p:spPr bwMode="auto">
            <a:xfrm>
              <a:off x="457200" y="189094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27" name="Elbow Connector 26"/>
            <p:cNvCxnSpPr>
              <a:stCxn id="40" idx="1"/>
              <a:endCxn id="25" idx="3"/>
            </p:cNvCxnSpPr>
            <p:nvPr/>
          </p:nvCxnSpPr>
          <p:spPr>
            <a:xfrm rot="10800000" flipV="1">
              <a:off x="2863699" y="2254644"/>
              <a:ext cx="1040823" cy="2420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865113" y="1877943"/>
              <a:ext cx="1591990" cy="758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err="1" smtClean="0">
                  <a:solidFill>
                    <a:srgbClr val="008000"/>
                  </a:solidFill>
                  <a:latin typeface="+mj-lt"/>
                </a:rPr>
                <a:t>Sparsity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constraint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graphicFrame>
          <p:nvGraphicFramePr>
            <p:cNvPr id="29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1991992"/>
                </p:ext>
              </p:extLst>
            </p:nvPr>
          </p:nvGraphicFramePr>
          <p:xfrm>
            <a:off x="5524588" y="6336679"/>
            <a:ext cx="378593" cy="3498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41" name="Equation" r:id="rId3" imgW="165100" imgH="152400" progId="Equation.3">
                    <p:embed/>
                  </p:oleObj>
                </mc:Choice>
                <mc:Fallback>
                  <p:oleObj name="Equation" r:id="rId3" imgW="1651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24588" y="6336679"/>
                          <a:ext cx="378593" cy="3498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5271748"/>
                </p:ext>
              </p:extLst>
            </p:nvPr>
          </p:nvGraphicFramePr>
          <p:xfrm>
            <a:off x="5551488" y="2320105"/>
            <a:ext cx="349250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42" name="Equation" r:id="rId5" imgW="152400" imgH="152400" progId="Equation.3">
                    <p:embed/>
                  </p:oleObj>
                </mc:Choice>
                <mc:Fallback>
                  <p:oleObj name="Equation" r:id="rId5" imgW="1524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551488" y="2320105"/>
                          <a:ext cx="349250" cy="349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" name="Group 30"/>
            <p:cNvGrpSpPr/>
            <p:nvPr/>
          </p:nvGrpSpPr>
          <p:grpSpPr>
            <a:xfrm>
              <a:off x="3904521" y="5830355"/>
              <a:ext cx="1532339" cy="570771"/>
              <a:chOff x="3904521" y="5830355"/>
              <a:chExt cx="1532339" cy="570771"/>
            </a:xfrm>
          </p:grpSpPr>
          <p:sp>
            <p:nvSpPr>
              <p:cNvPr id="32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3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4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904521" y="1969258"/>
              <a:ext cx="1532339" cy="570771"/>
              <a:chOff x="3904521" y="5830355"/>
              <a:chExt cx="1532339" cy="570771"/>
            </a:xfrm>
          </p:grpSpPr>
          <p:sp>
            <p:nvSpPr>
              <p:cNvPr id="37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8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39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50847" y="1512461"/>
            <a:ext cx="3563799" cy="2700356"/>
            <a:chOff x="457200" y="1569148"/>
            <a:chExt cx="7161707" cy="5117388"/>
          </a:xfrm>
        </p:grpSpPr>
        <p:sp>
          <p:nvSpPr>
            <p:cNvPr id="44" name="AutoShape 2"/>
            <p:cNvSpPr>
              <a:spLocks/>
            </p:cNvSpPr>
            <p:nvPr/>
          </p:nvSpPr>
          <p:spPr bwMode="auto">
            <a:xfrm>
              <a:off x="1932130" y="4373990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45" name="Rectangle 13"/>
            <p:cNvSpPr>
              <a:spLocks/>
            </p:cNvSpPr>
            <p:nvPr/>
          </p:nvSpPr>
          <p:spPr bwMode="auto">
            <a:xfrm>
              <a:off x="1938480" y="330880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46" name="AutoShape 23"/>
            <p:cNvSpPr>
              <a:spLocks/>
            </p:cNvSpPr>
            <p:nvPr/>
          </p:nvSpPr>
          <p:spPr bwMode="auto">
            <a:xfrm>
              <a:off x="1735175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rgbClr val="008000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47" name="Elbow Connector 46"/>
            <p:cNvCxnSpPr>
              <a:stCxn id="44" idx="0"/>
              <a:endCxn id="45" idx="2"/>
            </p:cNvCxnSpPr>
            <p:nvPr/>
          </p:nvCxnSpPr>
          <p:spPr>
            <a:xfrm rot="5400000" flipH="1" flipV="1">
              <a:off x="2972081" y="4204342"/>
              <a:ext cx="332947" cy="6350"/>
            </a:xfrm>
            <a:prstGeom prst="bentConnector3">
              <a:avLst/>
            </a:prstGeom>
            <a:ln w="5715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lbow Connector 47"/>
            <p:cNvCxnSpPr>
              <a:stCxn id="76" idx="1"/>
              <a:endCxn id="44" idx="2"/>
            </p:cNvCxnSpPr>
            <p:nvPr/>
          </p:nvCxnSpPr>
          <p:spPr>
            <a:xfrm rot="10800000">
              <a:off x="3135379" y="5189439"/>
              <a:ext cx="769142" cy="926303"/>
            </a:xfrm>
            <a:prstGeom prst="bentConnector2">
              <a:avLst/>
            </a:prstGeom>
            <a:ln w="7620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lbow Connector 48"/>
            <p:cNvCxnSpPr>
              <a:stCxn id="72" idx="2"/>
              <a:endCxn id="45" idx="0"/>
            </p:cNvCxnSpPr>
            <p:nvPr/>
          </p:nvCxnSpPr>
          <p:spPr>
            <a:xfrm rot="5400000">
              <a:off x="3521823" y="2159935"/>
              <a:ext cx="768775" cy="1528962"/>
            </a:xfrm>
            <a:prstGeom prst="bentConnector3">
              <a:avLst>
                <a:gd name="adj1" fmla="val 21267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3027109" y="1569148"/>
              <a:ext cx="996969" cy="4958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 smtClean="0">
                  <a:solidFill>
                    <a:srgbClr val="008000"/>
                  </a:solidFill>
                  <a:latin typeface="+mj-lt"/>
                </a:rPr>
                <a:t>Code</a:t>
              </a:r>
              <a:endParaRPr lang="en-US" sz="11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094661" y="6080234"/>
              <a:ext cx="929415" cy="4958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/>
              <a:r>
                <a:rPr lang="en-US" sz="1100" b="1" dirty="0" smtClean="0">
                  <a:solidFill>
                    <a:srgbClr val="2F5897"/>
                  </a:solidFill>
                  <a:latin typeface="Century Gothic"/>
                </a:rPr>
                <a:t>Input</a:t>
              </a:r>
              <a:endParaRPr lang="en-US" sz="1100" b="1" dirty="0">
                <a:solidFill>
                  <a:srgbClr val="2F5897"/>
                </a:solidFill>
                <a:latin typeface="Century Gothic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927503" y="4536338"/>
              <a:ext cx="2413434" cy="4666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1000" b="1" dirty="0" smtClean="0">
                  <a:solidFill>
                    <a:srgbClr val="008000"/>
                  </a:solidFill>
                  <a:latin typeface="Century Gothic"/>
                </a:rPr>
                <a:t>Code prediction</a:t>
              </a:r>
              <a:endParaRPr lang="en-US" sz="1000" b="1" dirty="0">
                <a:solidFill>
                  <a:srgbClr val="008000"/>
                </a:solidFill>
                <a:latin typeface="Century Gothic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060273" y="3456976"/>
              <a:ext cx="2150213" cy="466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Code energy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sp>
          <p:nvSpPr>
            <p:cNvPr id="54" name="AutoShape 2"/>
            <p:cNvSpPr>
              <a:spLocks/>
            </p:cNvSpPr>
            <p:nvPr/>
          </p:nvSpPr>
          <p:spPr bwMode="auto">
            <a:xfrm>
              <a:off x="5034697" y="3308805"/>
              <a:ext cx="2406498" cy="815448"/>
            </a:xfrm>
            <a:prstGeom prst="roundRect">
              <a:avLst>
                <a:gd name="adj" fmla="val 8287"/>
              </a:avLst>
            </a:prstGeom>
            <a:noFill/>
            <a:ln w="38100" cap="flat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55" name="Rectangle 13"/>
            <p:cNvSpPr>
              <a:spLocks/>
            </p:cNvSpPr>
            <p:nvPr/>
          </p:nvSpPr>
          <p:spPr bwMode="auto">
            <a:xfrm>
              <a:off x="5034695" y="4429587"/>
              <a:ext cx="2406498" cy="732239"/>
            </a:xfrm>
            <a:prstGeom prst="rect">
              <a:avLst/>
            </a:prstGeom>
            <a:noFill/>
            <a:ln w="38100" cap="flat">
              <a:solidFill>
                <a:schemeClr val="tx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56" name="AutoShape 23"/>
            <p:cNvSpPr>
              <a:spLocks/>
            </p:cNvSpPr>
            <p:nvPr/>
          </p:nvSpPr>
          <p:spPr bwMode="auto">
            <a:xfrm>
              <a:off x="4820811" y="2857788"/>
              <a:ext cx="2798096" cy="2678313"/>
            </a:xfrm>
            <a:prstGeom prst="roundRect">
              <a:avLst>
                <a:gd name="adj" fmla="val 10875"/>
              </a:avLst>
            </a:prstGeom>
            <a:noFill/>
            <a:ln w="38100" cap="flat">
              <a:solidFill>
                <a:schemeClr val="tx2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57" name="Elbow Connector 56"/>
            <p:cNvCxnSpPr>
              <a:stCxn id="76" idx="3"/>
              <a:endCxn id="55" idx="2"/>
            </p:cNvCxnSpPr>
            <p:nvPr/>
          </p:nvCxnSpPr>
          <p:spPr>
            <a:xfrm flipV="1">
              <a:off x="5436860" y="5161826"/>
              <a:ext cx="801084" cy="953915"/>
            </a:xfrm>
            <a:prstGeom prst="bentConnector2">
              <a:avLst/>
            </a:prstGeom>
            <a:ln w="28575" cmpd="sng">
              <a:solidFill>
                <a:schemeClr val="tx2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lbow Connector 57"/>
            <p:cNvCxnSpPr>
              <a:stCxn id="72" idx="3"/>
              <a:endCxn id="54" idx="0"/>
            </p:cNvCxnSpPr>
            <p:nvPr/>
          </p:nvCxnSpPr>
          <p:spPr>
            <a:xfrm>
              <a:off x="5436860" y="2254644"/>
              <a:ext cx="801086" cy="1054161"/>
            </a:xfrm>
            <a:prstGeom prst="bentConnector2">
              <a:avLst/>
            </a:prstGeom>
            <a:ln w="76200" cmpd="sng"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/>
            <p:cNvCxnSpPr>
              <a:stCxn id="54" idx="2"/>
              <a:endCxn id="55" idx="0"/>
            </p:cNvCxnSpPr>
            <p:nvPr/>
          </p:nvCxnSpPr>
          <p:spPr>
            <a:xfrm rot="5400000">
              <a:off x="6085278" y="4276919"/>
              <a:ext cx="305334" cy="2"/>
            </a:xfrm>
            <a:prstGeom prst="bentConnector3">
              <a:avLst>
                <a:gd name="adj1" fmla="val 50000"/>
              </a:avLst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4937382" y="4536338"/>
              <a:ext cx="255839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Decoding energy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092430" y="3452314"/>
              <a:ext cx="2291023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/>
                  </a:solidFill>
                  <a:latin typeface="+mj-lt"/>
                </a:rPr>
                <a:t>Input decoding</a:t>
              </a:r>
              <a:endParaRPr lang="en-US" sz="1000" b="1" dirty="0">
                <a:solidFill>
                  <a:schemeClr val="tx2"/>
                </a:solidFill>
                <a:latin typeface="+mj-lt"/>
              </a:endParaRPr>
            </a:p>
          </p:txBody>
        </p:sp>
        <p:sp>
          <p:nvSpPr>
            <p:cNvPr id="62" name="Rectangle 13"/>
            <p:cNvSpPr>
              <a:spLocks/>
            </p:cNvSpPr>
            <p:nvPr/>
          </p:nvSpPr>
          <p:spPr bwMode="auto">
            <a:xfrm>
              <a:off x="457200" y="1890944"/>
              <a:ext cx="2406498" cy="732239"/>
            </a:xfrm>
            <a:prstGeom prst="rect">
              <a:avLst/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50"/>
            </a:p>
          </p:txBody>
        </p:sp>
        <p:cxnSp>
          <p:nvCxnSpPr>
            <p:cNvPr id="63" name="Elbow Connector 62"/>
            <p:cNvCxnSpPr>
              <a:stCxn id="72" idx="1"/>
              <a:endCxn id="62" idx="3"/>
            </p:cNvCxnSpPr>
            <p:nvPr/>
          </p:nvCxnSpPr>
          <p:spPr>
            <a:xfrm rot="10800000" flipV="1">
              <a:off x="2863699" y="2254644"/>
              <a:ext cx="1040823" cy="2420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8000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865113" y="1877943"/>
              <a:ext cx="1591990" cy="758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err="1" smtClean="0">
                  <a:solidFill>
                    <a:srgbClr val="008000"/>
                  </a:solidFill>
                  <a:latin typeface="+mj-lt"/>
                </a:rPr>
                <a:t>Sparsity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  <a:p>
              <a:pPr algn="ctr"/>
              <a:r>
                <a:rPr lang="en-US" sz="1000" b="1" dirty="0" smtClean="0">
                  <a:solidFill>
                    <a:srgbClr val="008000"/>
                  </a:solidFill>
                  <a:latin typeface="+mj-lt"/>
                </a:rPr>
                <a:t>constraint</a:t>
              </a:r>
              <a:endParaRPr lang="en-US" sz="1000" b="1" dirty="0">
                <a:solidFill>
                  <a:srgbClr val="008000"/>
                </a:solidFill>
                <a:latin typeface="+mj-lt"/>
              </a:endParaRPr>
            </a:p>
          </p:txBody>
        </p:sp>
        <p:graphicFrame>
          <p:nvGraphicFramePr>
            <p:cNvPr id="65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1796456"/>
                </p:ext>
              </p:extLst>
            </p:nvPr>
          </p:nvGraphicFramePr>
          <p:xfrm>
            <a:off x="5524588" y="6336679"/>
            <a:ext cx="378593" cy="3498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43" name="Equation" r:id="rId7" imgW="165100" imgH="152400" progId="Equation.3">
                    <p:embed/>
                  </p:oleObj>
                </mc:Choice>
                <mc:Fallback>
                  <p:oleObj name="Equation" r:id="rId7" imgW="1651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24588" y="6336679"/>
                          <a:ext cx="378593" cy="3498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" name="Content Placeholder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2971743"/>
                </p:ext>
              </p:extLst>
            </p:nvPr>
          </p:nvGraphicFramePr>
          <p:xfrm>
            <a:off x="5551488" y="2320105"/>
            <a:ext cx="349250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044" name="Equation" r:id="rId8" imgW="152400" imgH="152400" progId="Equation.3">
                    <p:embed/>
                  </p:oleObj>
                </mc:Choice>
                <mc:Fallback>
                  <p:oleObj name="Equation" r:id="rId8" imgW="152400" imgH="15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551488" y="2320105"/>
                          <a:ext cx="349250" cy="349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7" name="Group 66"/>
            <p:cNvGrpSpPr/>
            <p:nvPr/>
          </p:nvGrpSpPr>
          <p:grpSpPr>
            <a:xfrm>
              <a:off x="3904521" y="5830355"/>
              <a:ext cx="1532339" cy="570771"/>
              <a:chOff x="3904521" y="5830355"/>
              <a:chExt cx="1532339" cy="570771"/>
            </a:xfrm>
          </p:grpSpPr>
          <p:sp>
            <p:nvSpPr>
              <p:cNvPr id="73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4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5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2F589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3904521" y="1969258"/>
              <a:ext cx="1532339" cy="570771"/>
              <a:chOff x="3904521" y="5830355"/>
              <a:chExt cx="1532339" cy="570771"/>
            </a:xfrm>
          </p:grpSpPr>
          <p:sp>
            <p:nvSpPr>
              <p:cNvPr id="69" name="Oval 16"/>
              <p:cNvSpPr>
                <a:spLocks/>
              </p:cNvSpPr>
              <p:nvPr/>
            </p:nvSpPr>
            <p:spPr bwMode="auto">
              <a:xfrm>
                <a:off x="4520571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0" name="Oval 16"/>
              <p:cNvSpPr>
                <a:spLocks/>
              </p:cNvSpPr>
              <p:nvPr/>
            </p:nvSpPr>
            <p:spPr bwMode="auto">
              <a:xfrm>
                <a:off x="4081531" y="5969580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1" name="Oval 16"/>
              <p:cNvSpPr>
                <a:spLocks/>
              </p:cNvSpPr>
              <p:nvPr/>
            </p:nvSpPr>
            <p:spPr bwMode="auto">
              <a:xfrm>
                <a:off x="4963482" y="5958636"/>
                <a:ext cx="300240" cy="282911"/>
              </a:xfrm>
              <a:prstGeom prst="ellipse">
                <a:avLst/>
              </a:prstGeom>
              <a:noFill/>
              <a:ln w="76200" cap="flat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0" dist="76199" dir="2700000" algn="ctr" rotWithShape="0">
                  <a:schemeClr val="bg2">
                    <a:alpha val="25000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sz="1050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3904521" y="5830355"/>
                <a:ext cx="1532339" cy="570771"/>
              </a:xfrm>
              <a:prstGeom prst="rect">
                <a:avLst/>
              </a:prstGeom>
              <a:noFill/>
              <a:ln w="28575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1334" y="2408574"/>
            <a:ext cx="3123934" cy="34309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1334" y="3918582"/>
            <a:ext cx="2871611" cy="287161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41334" y="3182386"/>
            <a:ext cx="3949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Layer 1: Matrix </a:t>
            </a:r>
            <a:r>
              <a:rPr lang="en-US" b="1" dirty="0" smtClean="0">
                <a:latin typeface="+mj-lt"/>
              </a:rPr>
              <a:t>W</a:t>
            </a:r>
            <a:r>
              <a:rPr lang="en-US" b="1" baseline="-25000" dirty="0" smtClean="0">
                <a:latin typeface="+mj-lt"/>
              </a:rPr>
              <a:t>1</a:t>
            </a:r>
            <a:r>
              <a:rPr lang="en-US" dirty="0" smtClean="0">
                <a:latin typeface="+mj-lt"/>
              </a:rPr>
              <a:t> of size 192 x 784</a:t>
            </a:r>
            <a:br>
              <a:rPr lang="en-US" dirty="0" smtClean="0">
                <a:latin typeface="+mj-lt"/>
              </a:rPr>
            </a:br>
            <a:r>
              <a:rPr lang="en-US" b="1" dirty="0" smtClean="0">
                <a:latin typeface="+mj-lt"/>
              </a:rPr>
              <a:t>192</a:t>
            </a:r>
            <a:r>
              <a:rPr lang="en-US" dirty="0" smtClean="0">
                <a:latin typeface="+mj-lt"/>
              </a:rPr>
              <a:t> sparse bases of 28 x 28 pixels</a:t>
            </a:r>
            <a:endParaRPr lang="en-US" dirty="0">
              <a:latin typeface="+mj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737281" y="1745491"/>
            <a:ext cx="3824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Layer 2: Matrix </a:t>
            </a:r>
            <a:r>
              <a:rPr lang="en-US" b="1" dirty="0" smtClean="0">
                <a:latin typeface="+mj-lt"/>
              </a:rPr>
              <a:t>W</a:t>
            </a:r>
            <a:r>
              <a:rPr lang="en-US" b="1" baseline="-25000" dirty="0" smtClean="0">
                <a:latin typeface="+mj-lt"/>
              </a:rPr>
              <a:t>2</a:t>
            </a:r>
            <a:r>
              <a:rPr lang="en-US" dirty="0" smtClean="0">
                <a:latin typeface="+mj-lt"/>
              </a:rPr>
              <a:t> of size 10 x 192</a:t>
            </a:r>
            <a:br>
              <a:rPr lang="en-US" dirty="0" smtClean="0">
                <a:latin typeface="+mj-lt"/>
              </a:rPr>
            </a:br>
            <a:r>
              <a:rPr lang="en-US" b="1" dirty="0" smtClean="0">
                <a:latin typeface="+mj-lt"/>
              </a:rPr>
              <a:t>10</a:t>
            </a:r>
            <a:r>
              <a:rPr lang="en-US" dirty="0" smtClean="0">
                <a:latin typeface="+mj-lt"/>
              </a:rPr>
              <a:t> sparse bases of 192 units</a:t>
            </a:r>
            <a:endParaRPr lang="en-US" dirty="0"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 rot="16200000">
            <a:off x="5787846" y="3403636"/>
            <a:ext cx="60676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Boureau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“Sparse Feature Learning for Deep Belief Networks 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results:</a:t>
            </a:r>
            <a:br>
              <a:rPr lang="en-US" dirty="0" smtClean="0"/>
            </a:br>
            <a:r>
              <a:rPr lang="en-US" dirty="0" smtClean="0"/>
              <a:t>bases learned on layer 1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779" y="1600200"/>
            <a:ext cx="6409827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693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results:</a:t>
            </a:r>
            <a:br>
              <a:rPr lang="en-US" dirty="0" smtClean="0"/>
            </a:br>
            <a:r>
              <a:rPr lang="en-US" dirty="0" smtClean="0"/>
              <a:t>back-projecting layer 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1627"/>
            <a:ext cx="2300111" cy="17250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55" y="1571627"/>
            <a:ext cx="2300111" cy="17250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555" y="1571627"/>
            <a:ext cx="2300111" cy="17250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6689" y="1571627"/>
            <a:ext cx="2300111" cy="17250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96710"/>
            <a:ext cx="2300111" cy="17250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6055" y="3296710"/>
            <a:ext cx="2300111" cy="17250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555" y="3296710"/>
            <a:ext cx="2300111" cy="17250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6055" y="5132917"/>
            <a:ext cx="2300111" cy="17250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6689" y="3296710"/>
            <a:ext cx="2300111" cy="17250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1555" y="5132917"/>
            <a:ext cx="2300111" cy="172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112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 representations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500"/>
            <a:ext cx="9144000" cy="34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6822"/>
            <a:ext cx="9144000" cy="7993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112" y="4769168"/>
            <a:ext cx="984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+mj-lt"/>
              </a:rPr>
              <a:t>Layer 1</a:t>
            </a:r>
            <a:endParaRPr lang="en-US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112" y="5766791"/>
            <a:ext cx="984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+mj-lt"/>
              </a:rPr>
              <a:t>Layer 2</a:t>
            </a:r>
            <a:endParaRPr lang="en-US" dirty="0">
              <a:solidFill>
                <a:srgbClr val="008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8208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“converges” in one pass over data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30778"/>
            <a:ext cx="4145627" cy="34995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827" y="2130778"/>
            <a:ext cx="4147015" cy="34995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2001" y="5800329"/>
            <a:ext cx="984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Layer 1</a:t>
            </a:r>
            <a:endParaRPr lang="en-US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4845" y="5800329"/>
            <a:ext cx="984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Layer 2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49289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Deep learning concepts covered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Hierarchical</a:t>
            </a:r>
            <a:r>
              <a:rPr lang="en-US" dirty="0" smtClean="0">
                <a:solidFill>
                  <a:srgbClr val="D9D9D9"/>
                </a:solidFill>
              </a:rPr>
              <a:t> representations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Sparse</a:t>
            </a:r>
            <a:r>
              <a:rPr lang="en-US" dirty="0" smtClean="0">
                <a:solidFill>
                  <a:srgbClr val="D9D9D9"/>
                </a:solidFill>
              </a:rPr>
              <a:t> and/or </a:t>
            </a:r>
            <a:r>
              <a:rPr lang="en-US" b="1" dirty="0" smtClean="0">
                <a:solidFill>
                  <a:srgbClr val="D9D9D9"/>
                </a:solidFill>
              </a:rPr>
              <a:t>distributed</a:t>
            </a:r>
            <a:r>
              <a:rPr lang="en-US" dirty="0" smtClean="0">
                <a:solidFill>
                  <a:srgbClr val="D9D9D9"/>
                </a:solidFill>
              </a:rPr>
              <a:t> representations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Supervised vs. </a:t>
            </a:r>
            <a:r>
              <a:rPr lang="en-US" b="1" dirty="0" smtClean="0">
                <a:solidFill>
                  <a:srgbClr val="D9D9D9"/>
                </a:solidFill>
              </a:rPr>
              <a:t>unsupervised</a:t>
            </a:r>
            <a:r>
              <a:rPr lang="en-US" dirty="0" smtClean="0">
                <a:solidFill>
                  <a:srgbClr val="D9D9D9"/>
                </a:solidFill>
              </a:rPr>
              <a:t> learning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Auto-encoder</a:t>
            </a:r>
          </a:p>
          <a:p>
            <a:pPr lvl="1"/>
            <a:r>
              <a:rPr lang="en-US" dirty="0">
                <a:solidFill>
                  <a:srgbClr val="D9D9D9"/>
                </a:solidFill>
              </a:rPr>
              <a:t>A</a:t>
            </a:r>
            <a:r>
              <a:rPr lang="en-US" dirty="0" smtClean="0">
                <a:solidFill>
                  <a:srgbClr val="D9D9D9"/>
                </a:solidFill>
              </a:rPr>
              <a:t>rchitecture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Inference</a:t>
            </a:r>
            <a:r>
              <a:rPr lang="en-US" dirty="0" smtClean="0">
                <a:solidFill>
                  <a:srgbClr val="D9D9D9"/>
                </a:solidFill>
              </a:rPr>
              <a:t> and </a:t>
            </a:r>
            <a:r>
              <a:rPr lang="en-US" b="1" dirty="0" smtClean="0">
                <a:solidFill>
                  <a:srgbClr val="D9D9D9"/>
                </a:solidFill>
              </a:rPr>
              <a:t>learning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Sparse coding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Sparse auto-encoders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Illustration: handwritten digits</a:t>
            </a:r>
          </a:p>
          <a:p>
            <a:pPr lvl="1"/>
            <a:r>
              <a:rPr lang="en-US" b="1" dirty="0">
                <a:solidFill>
                  <a:srgbClr val="D9D9D9"/>
                </a:solidFill>
              </a:rPr>
              <a:t>Stacking</a:t>
            </a:r>
            <a:r>
              <a:rPr lang="en-US" dirty="0">
                <a:solidFill>
                  <a:srgbClr val="D9D9D9"/>
                </a:solidFill>
              </a:rPr>
              <a:t> auto-</a:t>
            </a:r>
            <a:r>
              <a:rPr lang="en-US" dirty="0" smtClean="0">
                <a:solidFill>
                  <a:srgbClr val="D9D9D9"/>
                </a:solidFill>
              </a:rPr>
              <a:t>encoders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Learning representations of digits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Impact on </a:t>
            </a:r>
            <a:r>
              <a:rPr lang="en-US" b="1" dirty="0" smtClean="0">
                <a:solidFill>
                  <a:srgbClr val="D9D9D9"/>
                </a:solidFill>
              </a:rPr>
              <a:t>classification</a:t>
            </a:r>
          </a:p>
          <a:p>
            <a:r>
              <a:rPr lang="en-US" dirty="0" smtClean="0"/>
              <a:t>Applications to text</a:t>
            </a:r>
          </a:p>
          <a:p>
            <a:pPr lvl="1"/>
            <a:r>
              <a:rPr lang="en-US" dirty="0" smtClean="0"/>
              <a:t>Semantic hashing</a:t>
            </a:r>
          </a:p>
          <a:p>
            <a:pPr lvl="1"/>
            <a:r>
              <a:rPr lang="en-US" dirty="0" smtClean="0"/>
              <a:t>Semi-supervised learning</a:t>
            </a:r>
          </a:p>
          <a:p>
            <a:pPr lvl="1"/>
            <a:r>
              <a:rPr lang="en-US" dirty="0" smtClean="0"/>
              <a:t>Moving away from auto-encoders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Topics not covered in this talk</a:t>
            </a:r>
          </a:p>
        </p:txBody>
      </p:sp>
    </p:spTree>
    <p:extLst>
      <p:ext uri="{BB962C8B-B14F-4D97-AF65-F5344CB8AC3E}">
        <p14:creationId xmlns:p14="http://schemas.microsoft.com/office/powerpoint/2010/main" val="252988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Hashing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40538" y="6398900"/>
            <a:ext cx="64592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[Hinton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Salakhutdinov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“Reducing the dimensionality of data with neural networks,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Science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2006;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Salakhutdinov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Hinton, “Semantic Hashing”, </a:t>
            </a:r>
            <a:r>
              <a:rPr lang="en-US" sz="1100" i="1" dirty="0" err="1" smtClean="0">
                <a:solidFill>
                  <a:schemeClr val="bg1">
                    <a:lumMod val="50000"/>
                  </a:schemeClr>
                </a:solidFill>
              </a:rPr>
              <a:t>Int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 J </a:t>
            </a:r>
            <a:r>
              <a:rPr lang="en-US" sz="1100" i="1" dirty="0" err="1" smtClean="0">
                <a:solidFill>
                  <a:schemeClr val="bg1">
                    <a:lumMod val="50000"/>
                  </a:schemeClr>
                </a:solidFill>
              </a:rPr>
              <a:t>Approx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 Reason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2007]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90" y="2082799"/>
            <a:ext cx="4614394" cy="3646581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Rectangle 7"/>
          <p:cNvSpPr/>
          <p:nvPr/>
        </p:nvSpPr>
        <p:spPr>
          <a:xfrm>
            <a:off x="6462157" y="5646547"/>
            <a:ext cx="1477121" cy="303726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2000</a:t>
            </a:r>
            <a:endParaRPr lang="en-US" sz="1400" dirty="0"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27815" y="5177689"/>
            <a:ext cx="1145805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500</a:t>
            </a:r>
            <a:endParaRPr lang="en-US" sz="1400" dirty="0"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65864" y="4708294"/>
            <a:ext cx="869706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250</a:t>
            </a:r>
            <a:endParaRPr lang="en-US" sz="1400" dirty="0"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03912" y="4239436"/>
            <a:ext cx="579806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125</a:t>
            </a:r>
            <a:endParaRPr lang="en-US" sz="1400" dirty="0"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014351" y="3777424"/>
            <a:ext cx="372732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</a:t>
            </a:r>
            <a:endParaRPr lang="en-US" sz="1400" dirty="0">
              <a:latin typeface="+mj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03912" y="3308566"/>
            <a:ext cx="579805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125</a:t>
            </a:r>
            <a:endParaRPr lang="en-US" sz="1400" dirty="0">
              <a:latin typeface="+mj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65864" y="2864378"/>
            <a:ext cx="869706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250</a:t>
            </a:r>
            <a:endParaRPr lang="en-US" sz="1400" dirty="0"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627814" y="2395520"/>
            <a:ext cx="1145805" cy="303726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500</a:t>
            </a:r>
            <a:endParaRPr lang="en-US" sz="1400" dirty="0">
              <a:latin typeface="+mj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62157" y="1954339"/>
            <a:ext cx="1477121" cy="303726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2000</a:t>
            </a:r>
            <a:endParaRPr lang="en-US" sz="1400" dirty="0">
              <a:latin typeface="+mj-lt"/>
            </a:endParaRPr>
          </a:p>
        </p:txBody>
      </p:sp>
      <p:cxnSp>
        <p:nvCxnSpPr>
          <p:cNvPr id="32" name="Straight Arrow Connector 31"/>
          <p:cNvCxnSpPr>
            <a:stCxn id="8" idx="0"/>
            <a:endCxn id="16" idx="2"/>
          </p:cNvCxnSpPr>
          <p:nvPr/>
        </p:nvCxnSpPr>
        <p:spPr>
          <a:xfrm flipV="1">
            <a:off x="7200718" y="5481415"/>
            <a:ext cx="0" cy="165132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6" idx="0"/>
            <a:endCxn id="23" idx="2"/>
          </p:cNvCxnSpPr>
          <p:nvPr/>
        </p:nvCxnSpPr>
        <p:spPr>
          <a:xfrm flipH="1" flipV="1">
            <a:off x="7200717" y="5012020"/>
            <a:ext cx="1" cy="165669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3" idx="0"/>
            <a:endCxn id="24" idx="2"/>
          </p:cNvCxnSpPr>
          <p:nvPr/>
        </p:nvCxnSpPr>
        <p:spPr>
          <a:xfrm flipH="1" flipV="1">
            <a:off x="7193815" y="4543162"/>
            <a:ext cx="6902" cy="165132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24" idx="0"/>
            <a:endCxn id="25" idx="2"/>
          </p:cNvCxnSpPr>
          <p:nvPr/>
        </p:nvCxnSpPr>
        <p:spPr>
          <a:xfrm flipV="1">
            <a:off x="7193815" y="4081150"/>
            <a:ext cx="6902" cy="158286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 flipV="1">
            <a:off x="7193815" y="3584578"/>
            <a:ext cx="6902" cy="16513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7193815" y="3140390"/>
            <a:ext cx="6902" cy="14046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7200717" y="2671532"/>
            <a:ext cx="0" cy="16513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28" idx="0"/>
            <a:endCxn id="29" idx="2"/>
          </p:cNvCxnSpPr>
          <p:nvPr/>
        </p:nvCxnSpPr>
        <p:spPr>
          <a:xfrm flipV="1">
            <a:off x="7200717" y="2258065"/>
            <a:ext cx="1" cy="13745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ight Arrow 9"/>
          <p:cNvSpPr/>
          <p:nvPr/>
        </p:nvSpPr>
        <p:spPr>
          <a:xfrm rot="10800000">
            <a:off x="5570048" y="3615715"/>
            <a:ext cx="971280" cy="627144"/>
          </a:xfrm>
          <a:prstGeom prst="rightArrow">
            <a:avLst>
              <a:gd name="adj1" fmla="val 50000"/>
              <a:gd name="adj2" fmla="val 60172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45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17"/>
          <p:cNvSpPr>
            <a:spLocks/>
          </p:cNvSpPr>
          <p:nvPr/>
        </p:nvSpPr>
        <p:spPr bwMode="auto">
          <a:xfrm>
            <a:off x="6226726" y="6152010"/>
            <a:ext cx="172203" cy="170350"/>
          </a:xfrm>
          <a:prstGeom prst="ellips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2" name="Oval 18"/>
          <p:cNvSpPr>
            <a:spLocks/>
          </p:cNvSpPr>
          <p:nvPr/>
        </p:nvSpPr>
        <p:spPr bwMode="auto">
          <a:xfrm>
            <a:off x="7289892" y="6152010"/>
            <a:ext cx="172203" cy="170350"/>
          </a:xfrm>
          <a:prstGeom prst="ellips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 rot="10800000" flipH="1">
            <a:off x="7374122" y="5604080"/>
            <a:ext cx="2808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rot="10800000" flipH="1">
            <a:off x="6309084" y="5604080"/>
            <a:ext cx="4680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7" name="Line 43"/>
          <p:cNvSpPr>
            <a:spLocks noChangeShapeType="1"/>
          </p:cNvSpPr>
          <p:nvPr/>
        </p:nvSpPr>
        <p:spPr bwMode="auto">
          <a:xfrm rot="10800000" flipH="1">
            <a:off x="7372250" y="4880532"/>
            <a:ext cx="1872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8" name="Line 44"/>
          <p:cNvSpPr>
            <a:spLocks noChangeShapeType="1"/>
          </p:cNvSpPr>
          <p:nvPr/>
        </p:nvSpPr>
        <p:spPr bwMode="auto">
          <a:xfrm rot="10800000" flipH="1">
            <a:off x="6309084" y="4880532"/>
            <a:ext cx="4680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7" name="Line 63"/>
          <p:cNvSpPr>
            <a:spLocks noChangeShapeType="1"/>
          </p:cNvSpPr>
          <p:nvPr/>
        </p:nvSpPr>
        <p:spPr bwMode="auto">
          <a:xfrm rot="10800000" flipH="1">
            <a:off x="7372250" y="4156984"/>
            <a:ext cx="1872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8" name="Line 64"/>
          <p:cNvSpPr>
            <a:spLocks noChangeShapeType="1"/>
          </p:cNvSpPr>
          <p:nvPr/>
        </p:nvSpPr>
        <p:spPr bwMode="auto">
          <a:xfrm rot="10800000" flipH="1">
            <a:off x="6309084" y="4156984"/>
            <a:ext cx="4680" cy="535636"/>
          </a:xfrm>
          <a:prstGeom prst="line">
            <a:avLst/>
          </a:prstGeom>
          <a:noFill/>
          <a:ln w="38100" cap="flat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rot="10800000">
            <a:off x="6935192" y="5186986"/>
            <a:ext cx="393072" cy="262549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 rot="10800000">
            <a:off x="5874833" y="5188742"/>
            <a:ext cx="393072" cy="263428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 rot="10800000">
            <a:off x="6937999" y="4466072"/>
            <a:ext cx="393072" cy="262550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6" name="Line 42"/>
          <p:cNvSpPr>
            <a:spLocks noChangeShapeType="1"/>
          </p:cNvSpPr>
          <p:nvPr/>
        </p:nvSpPr>
        <p:spPr bwMode="auto">
          <a:xfrm rot="10800000">
            <a:off x="5862440" y="4466072"/>
            <a:ext cx="393072" cy="262550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55" name="Line 51"/>
          <p:cNvSpPr>
            <a:spLocks noChangeShapeType="1"/>
          </p:cNvSpPr>
          <p:nvPr/>
        </p:nvSpPr>
        <p:spPr bwMode="auto">
          <a:xfrm rot="10800000">
            <a:off x="6937999" y="3742524"/>
            <a:ext cx="393072" cy="262550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6" name="Line 62"/>
          <p:cNvSpPr>
            <a:spLocks noChangeShapeType="1"/>
          </p:cNvSpPr>
          <p:nvPr/>
        </p:nvSpPr>
        <p:spPr bwMode="auto">
          <a:xfrm rot="10800000">
            <a:off x="5862440" y="3742524"/>
            <a:ext cx="393072" cy="262550"/>
          </a:xfrm>
          <a:prstGeom prst="line">
            <a:avLst/>
          </a:prstGeom>
          <a:noFill/>
          <a:ln w="381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H="1">
            <a:off x="6402673" y="5512758"/>
            <a:ext cx="887219" cy="878"/>
          </a:xfrm>
          <a:prstGeom prst="line">
            <a:avLst/>
          </a:prstGeom>
          <a:noFill/>
          <a:ln w="381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5" name="Oval 21"/>
          <p:cNvSpPr>
            <a:spLocks/>
          </p:cNvSpPr>
          <p:nvPr/>
        </p:nvSpPr>
        <p:spPr bwMode="auto">
          <a:xfrm>
            <a:off x="6225791" y="5428461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6" name="Oval 22"/>
          <p:cNvSpPr>
            <a:spLocks/>
          </p:cNvSpPr>
          <p:nvPr/>
        </p:nvSpPr>
        <p:spPr bwMode="auto">
          <a:xfrm>
            <a:off x="7291764" y="5428461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 flipH="1">
            <a:off x="6406416" y="4789210"/>
            <a:ext cx="875989" cy="0"/>
          </a:xfrm>
          <a:prstGeom prst="line">
            <a:avLst/>
          </a:prstGeom>
          <a:noFill/>
          <a:ln w="381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4" name="Oval 40"/>
          <p:cNvSpPr>
            <a:spLocks/>
          </p:cNvSpPr>
          <p:nvPr/>
        </p:nvSpPr>
        <p:spPr bwMode="auto">
          <a:xfrm>
            <a:off x="6226726" y="4704913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5" name="Oval 41"/>
          <p:cNvSpPr>
            <a:spLocks/>
          </p:cNvSpPr>
          <p:nvPr/>
        </p:nvSpPr>
        <p:spPr bwMode="auto">
          <a:xfrm>
            <a:off x="7289892" y="4704913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58" name="Line 54"/>
          <p:cNvSpPr>
            <a:spLocks noChangeShapeType="1"/>
          </p:cNvSpPr>
          <p:nvPr/>
        </p:nvSpPr>
        <p:spPr bwMode="auto">
          <a:xfrm flipH="1">
            <a:off x="6406416" y="4065662"/>
            <a:ext cx="883476" cy="0"/>
          </a:xfrm>
          <a:prstGeom prst="line">
            <a:avLst/>
          </a:prstGeom>
          <a:noFill/>
          <a:ln w="381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4" name="Oval 60"/>
          <p:cNvSpPr>
            <a:spLocks/>
          </p:cNvSpPr>
          <p:nvPr/>
        </p:nvSpPr>
        <p:spPr bwMode="auto">
          <a:xfrm>
            <a:off x="6226726" y="3981365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5" name="Oval 61"/>
          <p:cNvSpPr>
            <a:spLocks/>
          </p:cNvSpPr>
          <p:nvPr/>
        </p:nvSpPr>
        <p:spPr bwMode="auto">
          <a:xfrm>
            <a:off x="7289892" y="3981365"/>
            <a:ext cx="172203" cy="170350"/>
          </a:xfrm>
          <a:prstGeom prst="ellipse">
            <a:avLst/>
          </a:prstGeom>
          <a:noFill/>
          <a:ln w="5080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Semi-supervised learning</a:t>
            </a:r>
            <a:br>
              <a:rPr lang="en-US" dirty="0" smtClean="0"/>
            </a:br>
            <a:r>
              <a:rPr lang="en-US" dirty="0" smtClean="0"/>
              <a:t>of auto-encoders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8872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Add classifier module to the codes</a:t>
            </a:r>
          </a:p>
          <a:p>
            <a:r>
              <a:rPr lang="en-US" dirty="0" smtClean="0"/>
              <a:t>When a </a:t>
            </a:r>
            <a:r>
              <a:rPr lang="en-US" b="1" dirty="0" smtClean="0">
                <a:solidFill>
                  <a:schemeClr val="tx2"/>
                </a:solidFill>
              </a:rPr>
              <a:t>input </a:t>
            </a:r>
            <a:r>
              <a:rPr lang="en-US" i="1" dirty="0" smtClean="0">
                <a:solidFill>
                  <a:schemeClr val="tx2"/>
                </a:solidFill>
              </a:rPr>
              <a:t>X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i="1" dirty="0" smtClean="0">
                <a:solidFill>
                  <a:schemeClr val="tx2"/>
                </a:solidFill>
              </a:rPr>
              <a:t>t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r>
              <a:rPr lang="en-US" dirty="0" smtClean="0"/>
              <a:t> has a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label 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</a:rPr>
              <a:t>Y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</a:rPr>
              <a:t>t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back-propagate the prediction error on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Y(t)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b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/>
              <a:t>to the </a:t>
            </a:r>
            <a:r>
              <a:rPr lang="en-US" b="1" dirty="0" smtClean="0">
                <a:solidFill>
                  <a:schemeClr val="accent5"/>
                </a:solidFill>
              </a:rPr>
              <a:t>code </a:t>
            </a:r>
            <a:r>
              <a:rPr lang="en-US" i="1" dirty="0" smtClean="0">
                <a:solidFill>
                  <a:schemeClr val="accent5"/>
                </a:solidFill>
              </a:rPr>
              <a:t>Z</a:t>
            </a:r>
            <a:r>
              <a:rPr lang="en-US" dirty="0" smtClean="0">
                <a:solidFill>
                  <a:schemeClr val="accent5"/>
                </a:solidFill>
              </a:rPr>
              <a:t>(</a:t>
            </a:r>
            <a:r>
              <a:rPr lang="en-US" i="1" dirty="0" smtClean="0">
                <a:solidFill>
                  <a:schemeClr val="accent5"/>
                </a:solidFill>
              </a:rPr>
              <a:t>t</a:t>
            </a:r>
            <a:r>
              <a:rPr lang="en-US" dirty="0" smtClean="0">
                <a:solidFill>
                  <a:schemeClr val="accent5"/>
                </a:solidFill>
              </a:rPr>
              <a:t>)</a:t>
            </a:r>
          </a:p>
          <a:p>
            <a:r>
              <a:rPr lang="en-US" dirty="0" smtClean="0"/>
              <a:t>Stack the encoders</a:t>
            </a:r>
          </a:p>
          <a:p>
            <a:r>
              <a:rPr lang="en-US" dirty="0" smtClean="0"/>
              <a:t>Train layer-wise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7410" y="6358833"/>
            <a:ext cx="78054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Szummer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“Semi-supervised learning of compact document representations with deep networks”,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ICML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2008;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Mirowski,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“Dynamic auto-encoders for semantic indexing”,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 Deep Learning Workshop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2010]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983" y="1578166"/>
            <a:ext cx="4233576" cy="1760922"/>
          </a:xfrm>
          <a:prstGeom prst="rect">
            <a:avLst/>
          </a:prstGeom>
        </p:spPr>
      </p:pic>
      <p:sp>
        <p:nvSpPr>
          <p:cNvPr id="7" name="Rectangle 3"/>
          <p:cNvSpPr>
            <a:spLocks/>
          </p:cNvSpPr>
          <p:nvPr/>
        </p:nvSpPr>
        <p:spPr bwMode="auto">
          <a:xfrm>
            <a:off x="5410634" y="4863848"/>
            <a:ext cx="33470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6294110" y="4863848"/>
            <a:ext cx="48683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6358687" y="5258990"/>
            <a:ext cx="4222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(1)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7444313" y="5258990"/>
            <a:ext cx="56972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 dirty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(1)</a:t>
            </a:r>
            <a:r>
              <a:rPr lang="en-US" sz="1000" dirty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 dirty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5306286" y="5306172"/>
            <a:ext cx="7749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document</a:t>
            </a:r>
          </a:p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classifier </a:t>
            </a:r>
            <a:r>
              <a:rPr lang="en-US" sz="1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f</a:t>
            </a:r>
            <a:r>
              <a:rPr lang="en-US" sz="1000" baseline="-6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1</a:t>
            </a:r>
            <a:endParaRPr lang="en-US" sz="1000" baseline="-6000" dirty="0">
              <a:solidFill>
                <a:srgbClr val="956900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12" name="Rectangle 8"/>
          <p:cNvSpPr>
            <a:spLocks/>
          </p:cNvSpPr>
          <p:nvPr/>
        </p:nvSpPr>
        <p:spPr bwMode="auto">
          <a:xfrm>
            <a:off x="6376468" y="6053508"/>
            <a:ext cx="31644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x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13" name="Rectangle 9"/>
          <p:cNvSpPr>
            <a:spLocks/>
          </p:cNvSpPr>
          <p:nvPr/>
        </p:nvSpPr>
        <p:spPr bwMode="auto">
          <a:xfrm>
            <a:off x="7485492" y="6039458"/>
            <a:ext cx="4639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x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15" name="Rectangle 11"/>
          <p:cNvSpPr>
            <a:spLocks/>
          </p:cNvSpPr>
          <p:nvPr/>
        </p:nvSpPr>
        <p:spPr bwMode="auto">
          <a:xfrm>
            <a:off x="6024575" y="5290601"/>
            <a:ext cx="102012" cy="10273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6" name="Rectangle 12"/>
          <p:cNvSpPr>
            <a:spLocks/>
          </p:cNvSpPr>
          <p:nvPr/>
        </p:nvSpPr>
        <p:spPr bwMode="auto">
          <a:xfrm>
            <a:off x="6801360" y="5460073"/>
            <a:ext cx="102012" cy="1036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8" name="Rectangle 14"/>
          <p:cNvSpPr>
            <a:spLocks/>
          </p:cNvSpPr>
          <p:nvPr/>
        </p:nvSpPr>
        <p:spPr bwMode="auto">
          <a:xfrm>
            <a:off x="7094292" y="5290601"/>
            <a:ext cx="101076" cy="10273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19" name="Oval 15"/>
          <p:cNvSpPr>
            <a:spLocks/>
          </p:cNvSpPr>
          <p:nvPr/>
        </p:nvSpPr>
        <p:spPr bwMode="auto">
          <a:xfrm>
            <a:off x="5724156" y="5050882"/>
            <a:ext cx="172203" cy="171228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0" name="Oval 16"/>
          <p:cNvSpPr>
            <a:spLocks/>
          </p:cNvSpPr>
          <p:nvPr/>
        </p:nvSpPr>
        <p:spPr bwMode="auto">
          <a:xfrm>
            <a:off x="6790129" y="5050882"/>
            <a:ext cx="172203" cy="171228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3" name="Rectangle 19"/>
          <p:cNvSpPr>
            <a:spLocks/>
          </p:cNvSpPr>
          <p:nvPr/>
        </p:nvSpPr>
        <p:spPr bwMode="auto">
          <a:xfrm>
            <a:off x="6256675" y="5842921"/>
            <a:ext cx="102012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24" name="Rectangle 20"/>
          <p:cNvSpPr>
            <a:spLocks/>
          </p:cNvSpPr>
          <p:nvPr/>
        </p:nvSpPr>
        <p:spPr bwMode="auto">
          <a:xfrm>
            <a:off x="7319841" y="5842921"/>
            <a:ext cx="101076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5410634" y="4142934"/>
            <a:ext cx="33470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6294110" y="4142934"/>
            <a:ext cx="48683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6361494" y="4536320"/>
            <a:ext cx="4222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(2)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7447121" y="4536320"/>
            <a:ext cx="56972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(2)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5307690" y="4584380"/>
            <a:ext cx="7749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document</a:t>
            </a:r>
          </a:p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classifier </a:t>
            </a:r>
            <a:r>
              <a:rPr lang="en-US" sz="1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f</a:t>
            </a:r>
            <a:r>
              <a:rPr lang="en-US" sz="1000" baseline="-6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2</a:t>
            </a:r>
            <a:endParaRPr lang="en-US" sz="1000" baseline="-6000" dirty="0">
              <a:solidFill>
                <a:srgbClr val="956900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6024575" y="4564419"/>
            <a:ext cx="102012" cy="10185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6803232" y="4740037"/>
            <a:ext cx="102012" cy="1036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095228" y="4564419"/>
            <a:ext cx="101076" cy="10185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0" name="Oval 36"/>
          <p:cNvSpPr>
            <a:spLocks/>
          </p:cNvSpPr>
          <p:nvPr/>
        </p:nvSpPr>
        <p:spPr bwMode="auto">
          <a:xfrm>
            <a:off x="5725092" y="4325577"/>
            <a:ext cx="172203" cy="170350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1" name="Oval 37"/>
          <p:cNvSpPr>
            <a:spLocks/>
          </p:cNvSpPr>
          <p:nvPr/>
        </p:nvSpPr>
        <p:spPr bwMode="auto">
          <a:xfrm>
            <a:off x="6788258" y="4325577"/>
            <a:ext cx="172203" cy="170350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2" name="Rectangle 38"/>
          <p:cNvSpPr>
            <a:spLocks/>
          </p:cNvSpPr>
          <p:nvPr/>
        </p:nvSpPr>
        <p:spPr bwMode="auto">
          <a:xfrm>
            <a:off x="6256675" y="5119373"/>
            <a:ext cx="102012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3" name="Rectangle 39"/>
          <p:cNvSpPr>
            <a:spLocks/>
          </p:cNvSpPr>
          <p:nvPr/>
        </p:nvSpPr>
        <p:spPr bwMode="auto">
          <a:xfrm>
            <a:off x="7319841" y="5119373"/>
            <a:ext cx="101076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49" name="Rectangle 45"/>
          <p:cNvSpPr>
            <a:spLocks/>
          </p:cNvSpPr>
          <p:nvPr/>
        </p:nvSpPr>
        <p:spPr bwMode="auto">
          <a:xfrm>
            <a:off x="5410634" y="3419386"/>
            <a:ext cx="33470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50" name="Rectangle 46"/>
          <p:cNvSpPr>
            <a:spLocks/>
          </p:cNvSpPr>
          <p:nvPr/>
        </p:nvSpPr>
        <p:spPr bwMode="auto">
          <a:xfrm>
            <a:off x="6294110" y="3419386"/>
            <a:ext cx="486832" cy="14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rgbClr val="956900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y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51" name="Rectangle 47"/>
          <p:cNvSpPr>
            <a:spLocks/>
          </p:cNvSpPr>
          <p:nvPr/>
        </p:nvSpPr>
        <p:spPr bwMode="auto">
          <a:xfrm>
            <a:off x="6361494" y="3812771"/>
            <a:ext cx="4222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(3)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</a:p>
        </p:txBody>
      </p:sp>
      <p:sp>
        <p:nvSpPr>
          <p:cNvPr id="52" name="Rectangle 48"/>
          <p:cNvSpPr>
            <a:spLocks/>
          </p:cNvSpPr>
          <p:nvPr/>
        </p:nvSpPr>
        <p:spPr bwMode="auto">
          <a:xfrm>
            <a:off x="7447121" y="3812771"/>
            <a:ext cx="56972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>
                <a:solidFill>
                  <a:schemeClr val="accent5"/>
                </a:solidFill>
                <a:latin typeface="+mj-lt"/>
                <a:cs typeface="Times New Roman Bold" panose="02020803070505020304" pitchFamily="18" charset="0"/>
                <a:sym typeface="Times New Roman Bold" panose="02020803070505020304" pitchFamily="18" charset="0"/>
              </a:rPr>
              <a:t>z</a:t>
            </a:r>
            <a:r>
              <a:rPr lang="en-US" sz="1000" baseline="32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(3)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t</a:t>
            </a:r>
            <a:r>
              <a:rPr lang="en-US" sz="1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+1)</a:t>
            </a:r>
          </a:p>
        </p:txBody>
      </p:sp>
      <p:sp>
        <p:nvSpPr>
          <p:cNvPr id="53" name="Rectangle 49"/>
          <p:cNvSpPr>
            <a:spLocks/>
          </p:cNvSpPr>
          <p:nvPr/>
        </p:nvSpPr>
        <p:spPr bwMode="auto">
          <a:xfrm>
            <a:off x="5307690" y="3860832"/>
            <a:ext cx="7749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7799" bIns="0">
            <a:spAutoFit/>
          </a:bodyPr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document</a:t>
            </a:r>
          </a:p>
          <a:p>
            <a:pPr algn="ctr"/>
            <a:r>
              <a:rPr lang="en-US" sz="1000" dirty="0">
                <a:solidFill>
                  <a:srgbClr val="956900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classifier </a:t>
            </a:r>
            <a:r>
              <a:rPr lang="en-US" sz="1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f</a:t>
            </a:r>
            <a:r>
              <a:rPr lang="en-US" sz="1000" baseline="-6000" dirty="0" smtClean="0">
                <a:solidFill>
                  <a:srgbClr val="956900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3</a:t>
            </a:r>
            <a:endParaRPr lang="en-US" sz="1000" baseline="-6000" dirty="0">
              <a:solidFill>
                <a:srgbClr val="956900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54" name="Rectangle 50"/>
          <p:cNvSpPr>
            <a:spLocks/>
          </p:cNvSpPr>
          <p:nvPr/>
        </p:nvSpPr>
        <p:spPr bwMode="auto">
          <a:xfrm>
            <a:off x="7454608" y="4346652"/>
            <a:ext cx="1491087" cy="23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auto-encoder </a:t>
            </a:r>
            <a:r>
              <a:rPr lang="en-US" sz="1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g</a:t>
            </a:r>
            <a:r>
              <a:rPr lang="en-US" sz="1000" baseline="-6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3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h</a:t>
            </a:r>
            <a:r>
              <a:rPr lang="en-US" sz="1000" baseline="-6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3</a:t>
            </a:r>
            <a:endParaRPr lang="en-US" sz="1000" baseline="-6000" dirty="0">
              <a:solidFill>
                <a:schemeClr val="tx2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56" name="Rectangle 52"/>
          <p:cNvSpPr>
            <a:spLocks/>
          </p:cNvSpPr>
          <p:nvPr/>
        </p:nvSpPr>
        <p:spPr bwMode="auto">
          <a:xfrm>
            <a:off x="6024575" y="3840870"/>
            <a:ext cx="102012" cy="10185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57" name="Rectangle 53"/>
          <p:cNvSpPr>
            <a:spLocks/>
          </p:cNvSpPr>
          <p:nvPr/>
        </p:nvSpPr>
        <p:spPr bwMode="auto">
          <a:xfrm>
            <a:off x="6803232" y="4016489"/>
            <a:ext cx="102012" cy="1036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59" name="Rectangle 55"/>
          <p:cNvSpPr>
            <a:spLocks/>
          </p:cNvSpPr>
          <p:nvPr/>
        </p:nvSpPr>
        <p:spPr bwMode="auto">
          <a:xfrm>
            <a:off x="7095228" y="3840870"/>
            <a:ext cx="101076" cy="10185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0" name="Oval 56"/>
          <p:cNvSpPr>
            <a:spLocks/>
          </p:cNvSpPr>
          <p:nvPr/>
        </p:nvSpPr>
        <p:spPr bwMode="auto">
          <a:xfrm>
            <a:off x="5725092" y="3602029"/>
            <a:ext cx="172203" cy="170350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1" name="Oval 57"/>
          <p:cNvSpPr>
            <a:spLocks/>
          </p:cNvSpPr>
          <p:nvPr/>
        </p:nvSpPr>
        <p:spPr bwMode="auto">
          <a:xfrm>
            <a:off x="6788258" y="3602029"/>
            <a:ext cx="172203" cy="170350"/>
          </a:xfrm>
          <a:prstGeom prst="ellipse">
            <a:avLst/>
          </a:prstGeom>
          <a:noFill/>
          <a:ln w="50800" cap="flat">
            <a:solidFill>
              <a:srgbClr val="956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2" name="Rectangle 58"/>
          <p:cNvSpPr>
            <a:spLocks/>
          </p:cNvSpPr>
          <p:nvPr/>
        </p:nvSpPr>
        <p:spPr bwMode="auto">
          <a:xfrm>
            <a:off x="6256675" y="4395825"/>
            <a:ext cx="102012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3" name="Rectangle 59"/>
          <p:cNvSpPr>
            <a:spLocks/>
          </p:cNvSpPr>
          <p:nvPr/>
        </p:nvSpPr>
        <p:spPr bwMode="auto">
          <a:xfrm>
            <a:off x="7319841" y="4395825"/>
            <a:ext cx="101076" cy="1018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/>
          <a:lstStyle/>
          <a:p>
            <a:endParaRPr lang="en-GB" sz="1000">
              <a:latin typeface="+mj-lt"/>
            </a:endParaRPr>
          </a:p>
        </p:txBody>
      </p:sp>
      <p:sp>
        <p:nvSpPr>
          <p:cNvPr id="69" name="Rectangle 65"/>
          <p:cNvSpPr>
            <a:spLocks/>
          </p:cNvSpPr>
          <p:nvPr/>
        </p:nvSpPr>
        <p:spPr bwMode="auto">
          <a:xfrm>
            <a:off x="7454608" y="5070199"/>
            <a:ext cx="1491087" cy="19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auto-encoder </a:t>
            </a:r>
            <a:r>
              <a:rPr lang="en-US" sz="1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g</a:t>
            </a:r>
            <a:r>
              <a:rPr lang="en-US" sz="1000" baseline="-6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2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h</a:t>
            </a:r>
            <a:r>
              <a:rPr lang="en-US" sz="1000" baseline="-6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2</a:t>
            </a:r>
            <a:endParaRPr lang="en-US" sz="1000" baseline="-6000" dirty="0">
              <a:solidFill>
                <a:schemeClr val="tx2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70" name="Rectangle 66"/>
          <p:cNvSpPr>
            <a:spLocks/>
          </p:cNvSpPr>
          <p:nvPr/>
        </p:nvSpPr>
        <p:spPr bwMode="auto">
          <a:xfrm>
            <a:off x="7454608" y="5793748"/>
            <a:ext cx="1491087" cy="24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auto-encoder </a:t>
            </a:r>
            <a:r>
              <a:rPr lang="en-US" sz="1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g</a:t>
            </a:r>
            <a:r>
              <a:rPr lang="en-US" sz="1000" baseline="-6000" dirty="0" smtClean="0">
                <a:solidFill>
                  <a:schemeClr val="tx2"/>
                </a:solidFill>
                <a:latin typeface="Century Gothic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1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h</a:t>
            </a:r>
            <a:r>
              <a:rPr lang="en-US" sz="1000" baseline="-6000" dirty="0" smtClean="0">
                <a:solidFill>
                  <a:schemeClr val="tx2"/>
                </a:solidFill>
                <a:latin typeface="+mj-lt"/>
                <a:cs typeface="Times New Roman Italic" panose="02020503050405090304" pitchFamily="18" charset="0"/>
                <a:sym typeface="Times New Roman Italic" panose="02020503050405090304" pitchFamily="18" charset="0"/>
              </a:rPr>
              <a:t>1</a:t>
            </a:r>
            <a:endParaRPr lang="en-US" sz="1000" baseline="-6000" dirty="0">
              <a:solidFill>
                <a:schemeClr val="tx2"/>
              </a:solidFill>
              <a:latin typeface="+mj-lt"/>
              <a:cs typeface="Times New Roman Italic" panose="02020503050405090304" pitchFamily="18" charset="0"/>
              <a:sym typeface="Times New Roman Italic" panose="02020503050405090304" pitchFamily="18" charset="0"/>
            </a:endParaRPr>
          </a:p>
        </p:txBody>
      </p:sp>
      <p:sp>
        <p:nvSpPr>
          <p:cNvPr id="71" name="Rectangle 67"/>
          <p:cNvSpPr>
            <a:spLocks/>
          </p:cNvSpPr>
          <p:nvPr/>
        </p:nvSpPr>
        <p:spPr bwMode="auto">
          <a:xfrm>
            <a:off x="6346520" y="5561931"/>
            <a:ext cx="1018243" cy="49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 smtClean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Random</a:t>
            </a:r>
            <a:endParaRPr lang="en-US" sz="1000" dirty="0">
              <a:solidFill>
                <a:schemeClr val="accent5"/>
              </a:solidFill>
              <a:latin typeface="+mj-lt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walk</a:t>
            </a:r>
          </a:p>
        </p:txBody>
      </p:sp>
      <p:sp>
        <p:nvSpPr>
          <p:cNvPr id="72" name="Rectangle 68"/>
          <p:cNvSpPr>
            <a:spLocks/>
          </p:cNvSpPr>
          <p:nvPr/>
        </p:nvSpPr>
        <p:spPr bwMode="auto">
          <a:xfrm>
            <a:off x="5298328" y="6039614"/>
            <a:ext cx="1018243" cy="34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>
            <a:lvl1pPr marL="57150"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sz="10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sym typeface="Times New Roman" panose="02020603050405020304" pitchFamily="18" charset="0"/>
              </a:rPr>
              <a:t>word histograms</a:t>
            </a:r>
          </a:p>
        </p:txBody>
      </p:sp>
    </p:spTree>
    <p:extLst>
      <p:ext uri="{BB962C8B-B14F-4D97-AF65-F5344CB8AC3E}">
        <p14:creationId xmlns:p14="http://schemas.microsoft.com/office/powerpoint/2010/main" val="190774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Semi-supervised learning of auto-encoders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7410" y="6358833"/>
            <a:ext cx="78054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Szummer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“Semi-supervised learning of compact document representations with deep networks”,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ICML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2008;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Mirowski,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“Dynamic auto-encoders for semantic indexing”,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NIPS Deep Learning Workshop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2010]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155" y="1462204"/>
            <a:ext cx="5494867" cy="19921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3691845"/>
            <a:ext cx="3423356" cy="24698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20162" y="3824114"/>
            <a:ext cx="49734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Performance on document retrieval task:</a:t>
            </a:r>
            <a:br>
              <a:rPr lang="en-US" dirty="0" smtClean="0">
                <a:latin typeface="+mj-lt"/>
              </a:rPr>
            </a:br>
            <a:r>
              <a:rPr lang="en-US" b="1" dirty="0" smtClean="0">
                <a:latin typeface="+mj-lt"/>
              </a:rPr>
              <a:t>Reuters-21k</a:t>
            </a:r>
            <a:r>
              <a:rPr lang="en-US" dirty="0" smtClean="0">
                <a:latin typeface="+mj-lt"/>
              </a:rPr>
              <a:t> dataset (9.6k training, </a:t>
            </a:r>
            <a:r>
              <a:rPr lang="en-US" dirty="0">
                <a:latin typeface="+mj-lt"/>
              </a:rPr>
              <a:t>4</a:t>
            </a:r>
            <a:r>
              <a:rPr lang="en-US" dirty="0" smtClean="0">
                <a:latin typeface="+mj-lt"/>
              </a:rPr>
              <a:t>k test),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vocabulary 2k words, 10-class classification</a:t>
            </a:r>
            <a:br>
              <a:rPr lang="en-US" dirty="0" smtClean="0">
                <a:latin typeface="+mj-lt"/>
              </a:rPr>
            </a:b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Comparison with: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+mj-lt"/>
              </a:rPr>
              <a:t>unsupervised techniques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(DBN: Semantic Hashing, LSA) + SVM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+mj-lt"/>
              </a:rPr>
              <a:t>t</a:t>
            </a:r>
            <a:r>
              <a:rPr lang="en-US" dirty="0" smtClean="0">
                <a:latin typeface="+mj-lt"/>
              </a:rPr>
              <a:t>raditional technique: word TF-IDF + SVM 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24931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auto-encoders</a:t>
            </a:r>
            <a:br>
              <a:rPr lang="en-US" dirty="0" smtClean="0"/>
            </a:br>
            <a:r>
              <a:rPr lang="en-US" dirty="0" smtClean="0"/>
              <a:t>for web search (MSR)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6625" y="6562469"/>
            <a:ext cx="8320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[Huang, He,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Gao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Deng et al, “Learning Deep Structured Semantic Models for Web Search using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Clickthrough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Data”,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CIKM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2013]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90011" y="1814379"/>
            <a:ext cx="8756886" cy="4315876"/>
            <a:chOff x="167687" y="1761925"/>
            <a:chExt cx="9584488" cy="4850137"/>
          </a:xfrm>
        </p:grpSpPr>
        <p:sp>
          <p:nvSpPr>
            <p:cNvPr id="6" name="TextBox 5"/>
            <p:cNvSpPr txBox="1"/>
            <p:nvPr/>
          </p:nvSpPr>
          <p:spPr>
            <a:xfrm>
              <a:off x="2520950" y="6215604"/>
              <a:ext cx="1828541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70C0"/>
                  </a:solidFill>
                  <a:latin typeface="+mj-lt"/>
                </a:rPr>
                <a:t>s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: “</a:t>
              </a:r>
              <a:r>
                <a:rPr lang="en-US" sz="1600" b="1" dirty="0">
                  <a:solidFill>
                    <a:srgbClr val="0070C0"/>
                  </a:solidFill>
                  <a:latin typeface="+mj-lt"/>
                </a:rPr>
                <a:t>racing  car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”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7687" y="6247446"/>
              <a:ext cx="2049793" cy="345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Input word/phrase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268855" y="5926285"/>
              <a:ext cx="2184823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5M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8064" y="5926286"/>
              <a:ext cx="2133825" cy="345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Bag-of-words vector</a:t>
              </a:r>
            </a:p>
          </p:txBody>
        </p:sp>
        <p:sp>
          <p:nvSpPr>
            <p:cNvPr id="10" name="Up Arrow 9"/>
            <p:cNvSpPr/>
            <p:nvPr/>
          </p:nvSpPr>
          <p:spPr>
            <a:xfrm>
              <a:off x="3264553" y="5610951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658794" y="5275260"/>
              <a:ext cx="1458758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50K</a:t>
              </a:r>
            </a:p>
          </p:txBody>
        </p:sp>
        <p:sp>
          <p:nvSpPr>
            <p:cNvPr id="12" name="Up Arrow 11"/>
            <p:cNvSpPr/>
            <p:nvPr/>
          </p:nvSpPr>
          <p:spPr>
            <a:xfrm>
              <a:off x="3270894" y="4939136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857078" y="4603007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8064" y="4603006"/>
              <a:ext cx="2108154" cy="58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+mj-lt"/>
                </a:rPr>
                <a:t>Letter-tri-gram embedding matrix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8064" y="5291255"/>
              <a:ext cx="2161897" cy="587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+mj-lt"/>
                </a:rPr>
                <a:t>Letter-tri-gram </a:t>
              </a:r>
              <a:r>
                <a:rPr lang="en-US" sz="1400" b="1" dirty="0" err="1">
                  <a:latin typeface="+mj-lt"/>
                </a:rPr>
                <a:t>coeff</a:t>
              </a:r>
              <a:r>
                <a:rPr lang="en-US" sz="1400" b="1" dirty="0">
                  <a:latin typeface="+mj-lt"/>
                </a:rPr>
                <a:t>.</a:t>
              </a:r>
            </a:p>
            <a:p>
              <a:r>
                <a:rPr lang="en-US" sz="1400" b="1" dirty="0">
                  <a:latin typeface="+mj-lt"/>
                </a:rPr>
                <a:t>matrix </a:t>
              </a:r>
              <a:r>
                <a:rPr lang="en-US" sz="1400" dirty="0">
                  <a:latin typeface="+mj-lt"/>
                </a:rPr>
                <a:t>(fixed)</a:t>
              </a:r>
            </a:p>
          </p:txBody>
        </p:sp>
        <p:cxnSp>
          <p:nvCxnSpPr>
            <p:cNvPr id="16" name="Straight Arrow Connector 15"/>
            <p:cNvCxnSpPr>
              <a:stCxn id="15" idx="3"/>
              <a:endCxn id="65" idx="1"/>
            </p:cNvCxnSpPr>
            <p:nvPr/>
          </p:nvCxnSpPr>
          <p:spPr>
            <a:xfrm>
              <a:off x="2329960" y="5585249"/>
              <a:ext cx="355825" cy="132113"/>
            </a:xfrm>
            <a:prstGeom prst="straightConnector1">
              <a:avLst/>
            </a:prstGeom>
            <a:ln w="63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endCxn id="66" idx="1"/>
            </p:cNvCxnSpPr>
            <p:nvPr/>
          </p:nvCxnSpPr>
          <p:spPr>
            <a:xfrm>
              <a:off x="2206003" y="5009479"/>
              <a:ext cx="483011" cy="42154"/>
            </a:xfrm>
            <a:prstGeom prst="straightConnector1">
              <a:avLst/>
            </a:prstGeom>
            <a:ln w="63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Up Arrow 17"/>
            <p:cNvSpPr/>
            <p:nvPr/>
          </p:nvSpPr>
          <p:spPr>
            <a:xfrm>
              <a:off x="3270893" y="4253193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57076" y="3930753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1720" y="2770305"/>
              <a:ext cx="1723103" cy="587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+mj-lt"/>
                </a:rPr>
                <a:t>Semantic vector</a:t>
              </a:r>
            </a:p>
          </p:txBody>
        </p:sp>
        <p:cxnSp>
          <p:nvCxnSpPr>
            <p:cNvPr id="21" name="Straight Arrow Connector 20"/>
            <p:cNvCxnSpPr>
              <a:stCxn id="20" idx="3"/>
            </p:cNvCxnSpPr>
            <p:nvPr/>
          </p:nvCxnSpPr>
          <p:spPr>
            <a:xfrm flipV="1">
              <a:off x="2184822" y="3015808"/>
              <a:ext cx="818467" cy="48492"/>
            </a:xfrm>
            <a:prstGeom prst="straightConnector1">
              <a:avLst/>
            </a:prstGeom>
            <a:ln w="63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Up Arrow 21"/>
            <p:cNvSpPr/>
            <p:nvPr/>
          </p:nvSpPr>
          <p:spPr>
            <a:xfrm>
              <a:off x="3270892" y="3580939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06719" y="3243293"/>
              <a:ext cx="774706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+mj-lt"/>
                </a:rPr>
                <a:t>d=300</a:t>
              </a:r>
              <a:endParaRPr lang="en-US" sz="1400" dirty="0">
                <a:latin typeface="+mj-lt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146870" y="2779428"/>
              <a:ext cx="472763" cy="472763"/>
              <a:chOff x="838200" y="1571920"/>
              <a:chExt cx="428702" cy="428702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Up Arrow 24"/>
            <p:cNvSpPr/>
            <p:nvPr/>
          </p:nvSpPr>
          <p:spPr>
            <a:xfrm rot="1949610">
              <a:off x="3393668" y="2729835"/>
              <a:ext cx="121371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873837" y="6224603"/>
              <a:ext cx="2060136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70C0"/>
                  </a:solidFill>
                  <a:latin typeface="+mj-lt"/>
                </a:rPr>
                <a:t>t1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: “</a:t>
              </a:r>
              <a:r>
                <a:rPr lang="en-US" sz="1600" b="1" dirty="0">
                  <a:solidFill>
                    <a:srgbClr val="0070C0"/>
                  </a:solidFill>
                  <a:latin typeface="+mj-lt"/>
                </a:rPr>
                <a:t>formula one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”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705774" y="5935283"/>
              <a:ext cx="2184823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5M</a:t>
              </a:r>
            </a:p>
          </p:txBody>
        </p:sp>
        <p:sp>
          <p:nvSpPr>
            <p:cNvPr id="28" name="Up Arrow 27"/>
            <p:cNvSpPr/>
            <p:nvPr/>
          </p:nvSpPr>
          <p:spPr>
            <a:xfrm>
              <a:off x="5701471" y="5619949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095713" y="5284258"/>
              <a:ext cx="1458758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50K</a:t>
              </a:r>
            </a:p>
          </p:txBody>
        </p:sp>
        <p:sp>
          <p:nvSpPr>
            <p:cNvPr id="30" name="Up Arrow 29"/>
            <p:cNvSpPr/>
            <p:nvPr/>
          </p:nvSpPr>
          <p:spPr>
            <a:xfrm>
              <a:off x="5707812" y="4948133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293996" y="4612004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32" name="Up Arrow 31"/>
            <p:cNvSpPr/>
            <p:nvPr/>
          </p:nvSpPr>
          <p:spPr>
            <a:xfrm>
              <a:off x="5707811" y="4262190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293995" y="3939751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34" name="Up Arrow 33"/>
            <p:cNvSpPr/>
            <p:nvPr/>
          </p:nvSpPr>
          <p:spPr>
            <a:xfrm>
              <a:off x="5707810" y="3589937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443637" y="3252290"/>
              <a:ext cx="774706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+mj-lt"/>
                </a:rPr>
                <a:t>d=300</a:t>
              </a: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5583788" y="2788425"/>
              <a:ext cx="472763" cy="472763"/>
              <a:chOff x="838200" y="1571920"/>
              <a:chExt cx="428702" cy="428702"/>
            </a:xfrm>
          </p:grpSpPr>
          <p:cxnSp>
            <p:nvCxnSpPr>
              <p:cNvPr id="75" name="Straight Connector 74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Up Arrow 36"/>
            <p:cNvSpPr/>
            <p:nvPr/>
          </p:nvSpPr>
          <p:spPr>
            <a:xfrm rot="17199589">
              <a:off x="5615674" y="2804564"/>
              <a:ext cx="166633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310755" y="6231599"/>
              <a:ext cx="2068907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70C0"/>
                  </a:solidFill>
                  <a:latin typeface="+mj-lt"/>
                </a:rPr>
                <a:t>t2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: “</a:t>
              </a:r>
              <a:r>
                <a:rPr lang="en-US" sz="1600" b="1" dirty="0">
                  <a:solidFill>
                    <a:srgbClr val="0070C0"/>
                  </a:solidFill>
                  <a:latin typeface="+mj-lt"/>
                </a:rPr>
                <a:t>ford model t</a:t>
              </a:r>
              <a:r>
                <a:rPr lang="en-US" sz="1600" dirty="0">
                  <a:solidFill>
                    <a:srgbClr val="0070C0"/>
                  </a:solidFill>
                  <a:latin typeface="+mj-lt"/>
                </a:rPr>
                <a:t>”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226724" y="5942280"/>
              <a:ext cx="2184823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5M</a:t>
              </a:r>
            </a:p>
          </p:txBody>
        </p:sp>
        <p:sp>
          <p:nvSpPr>
            <p:cNvPr id="40" name="Up Arrow 39"/>
            <p:cNvSpPr/>
            <p:nvPr/>
          </p:nvSpPr>
          <p:spPr>
            <a:xfrm>
              <a:off x="8222421" y="5626946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616663" y="5291255"/>
              <a:ext cx="1458758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dim = 50K</a:t>
              </a:r>
            </a:p>
          </p:txBody>
        </p:sp>
        <p:sp>
          <p:nvSpPr>
            <p:cNvPr id="42" name="Up Arrow 41"/>
            <p:cNvSpPr/>
            <p:nvPr/>
          </p:nvSpPr>
          <p:spPr>
            <a:xfrm>
              <a:off x="8228762" y="4955130"/>
              <a:ext cx="180746" cy="25209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814946" y="4619002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44" name="Up Arrow 43"/>
            <p:cNvSpPr/>
            <p:nvPr/>
          </p:nvSpPr>
          <p:spPr>
            <a:xfrm>
              <a:off x="8228761" y="4269187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814945" y="3946748"/>
              <a:ext cx="1063967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d=500</a:t>
              </a:r>
            </a:p>
          </p:txBody>
        </p:sp>
        <p:sp>
          <p:nvSpPr>
            <p:cNvPr id="46" name="Up Arrow 45"/>
            <p:cNvSpPr/>
            <p:nvPr/>
          </p:nvSpPr>
          <p:spPr>
            <a:xfrm>
              <a:off x="8228760" y="3596934"/>
              <a:ext cx="174407" cy="26578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964587" y="3259288"/>
              <a:ext cx="774706" cy="252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+mj-lt"/>
                </a:rPr>
                <a:t>d=300</a:t>
              </a: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8104738" y="2795422"/>
              <a:ext cx="472763" cy="472763"/>
              <a:chOff x="838200" y="1571920"/>
              <a:chExt cx="428702" cy="428702"/>
            </a:xfrm>
          </p:grpSpPr>
          <p:cxnSp>
            <p:nvCxnSpPr>
              <p:cNvPr id="73" name="Straight Connector 72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Up Arrow 48"/>
            <p:cNvSpPr/>
            <p:nvPr/>
          </p:nvSpPr>
          <p:spPr>
            <a:xfrm rot="7733117">
              <a:off x="8376195" y="2958225"/>
              <a:ext cx="144810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464191" y="1835158"/>
              <a:ext cx="670121" cy="6350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j-lt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3803411" y="2450175"/>
              <a:ext cx="1780903" cy="39311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V="1">
              <a:off x="5816999" y="2450175"/>
              <a:ext cx="4237" cy="27980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5562870" y="1916290"/>
              <a:ext cx="472763" cy="472763"/>
              <a:chOff x="838200" y="1571920"/>
              <a:chExt cx="428702" cy="428702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Up Arrow 53"/>
            <p:cNvSpPr/>
            <p:nvPr/>
          </p:nvSpPr>
          <p:spPr>
            <a:xfrm rot="1949610">
              <a:off x="5809667" y="1866697"/>
              <a:ext cx="121371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757505" y="1761925"/>
              <a:ext cx="2744391" cy="587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Compute Cosine similarity </a:t>
              </a:r>
            </a:p>
            <a:p>
              <a:r>
                <a:rPr lang="en-US" sz="1400" dirty="0">
                  <a:latin typeface="+mj-lt"/>
                </a:rPr>
                <a:t>between semantic vectors</a:t>
              </a:r>
            </a:p>
          </p:txBody>
        </p:sp>
        <p:sp>
          <p:nvSpPr>
            <p:cNvPr id="56" name="Up Arrow 55"/>
            <p:cNvSpPr/>
            <p:nvPr/>
          </p:nvSpPr>
          <p:spPr>
            <a:xfrm rot="17199589">
              <a:off x="5561846" y="1966008"/>
              <a:ext cx="166633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7985141" y="1819162"/>
              <a:ext cx="670121" cy="6350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j-lt"/>
              </a:endParaRP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 flipV="1">
              <a:off x="8337949" y="2434179"/>
              <a:ext cx="4237" cy="27980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/>
            <p:cNvGrpSpPr/>
            <p:nvPr/>
          </p:nvGrpSpPr>
          <p:grpSpPr>
            <a:xfrm>
              <a:off x="8083820" y="1900294"/>
              <a:ext cx="472763" cy="472763"/>
              <a:chOff x="838200" y="1571920"/>
              <a:chExt cx="428702" cy="428702"/>
            </a:xfrm>
          </p:grpSpPr>
          <p:cxnSp>
            <p:nvCxnSpPr>
              <p:cNvPr id="69" name="Straight Connector 68"/>
              <p:cNvCxnSpPr/>
              <p:nvPr/>
            </p:nvCxnSpPr>
            <p:spPr>
              <a:xfrm>
                <a:off x="838200" y="1786354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rot="16200000">
                <a:off x="833595" y="1786271"/>
                <a:ext cx="428702" cy="0"/>
              </a:xfrm>
              <a:prstGeom prst="line">
                <a:avLst/>
              </a:prstGeom>
              <a:ln w="3175">
                <a:solidFill>
                  <a:schemeClr val="accent6">
                    <a:lumMod val="50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Up Arrow 59"/>
            <p:cNvSpPr/>
            <p:nvPr/>
          </p:nvSpPr>
          <p:spPr>
            <a:xfrm rot="1949610">
              <a:off x="8330617" y="1850701"/>
              <a:ext cx="121371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cxnSp>
          <p:nvCxnSpPr>
            <p:cNvPr id="61" name="Straight Arrow Connector 60"/>
            <p:cNvCxnSpPr/>
            <p:nvPr/>
          </p:nvCxnSpPr>
          <p:spPr>
            <a:xfrm flipV="1">
              <a:off x="3803411" y="2434179"/>
              <a:ext cx="4301853" cy="40911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Up Arrow 61"/>
            <p:cNvSpPr/>
            <p:nvPr/>
          </p:nvSpPr>
          <p:spPr>
            <a:xfrm rot="7733117">
              <a:off x="8358746" y="2071322"/>
              <a:ext cx="144810" cy="332386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060950" y="1900295"/>
              <a:ext cx="109691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latin typeface="+mj-lt"/>
                </a:rPr>
                <a:t>cos</a:t>
              </a:r>
              <a:r>
                <a:rPr lang="en-US" sz="1600" dirty="0">
                  <a:latin typeface="+mj-lt"/>
                </a:rPr>
                <a:t>(s,t1)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655262" y="1900399"/>
              <a:ext cx="109691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latin typeface="+mj-lt"/>
                </a:rPr>
                <a:t>cos</a:t>
              </a:r>
              <a:r>
                <a:rPr lang="en-US" sz="1600" dirty="0">
                  <a:latin typeface="+mj-lt"/>
                </a:rPr>
                <a:t>(s,t2)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685785" y="5527130"/>
              <a:ext cx="50038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+mj-lt"/>
                </a:rPr>
                <a:t>W</a:t>
              </a:r>
              <a:r>
                <a:rPr lang="en-US" sz="1600" i="1" baseline="-25000" dirty="0">
                  <a:latin typeface="+mj-lt"/>
                </a:rPr>
                <a:t>1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689014" y="4861402"/>
              <a:ext cx="50038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+mj-lt"/>
                </a:rPr>
                <a:t>W</a:t>
              </a:r>
              <a:r>
                <a:rPr lang="en-US" sz="1600" i="1" baseline="-25000" dirty="0">
                  <a:latin typeface="+mj-lt"/>
                </a:rPr>
                <a:t>2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680144" y="4192320"/>
              <a:ext cx="50038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+mj-lt"/>
                </a:rPr>
                <a:t>W</a:t>
              </a:r>
              <a:r>
                <a:rPr lang="en-US" sz="1600" i="1" baseline="-25000" dirty="0">
                  <a:latin typeface="+mj-lt"/>
                </a:rPr>
                <a:t>3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704912" y="3523778"/>
              <a:ext cx="500383" cy="380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+mj-lt"/>
                </a:rPr>
                <a:t>W</a:t>
              </a:r>
              <a:r>
                <a:rPr lang="en-US" sz="1600" i="1" baseline="-25000" dirty="0">
                  <a:latin typeface="+mj-lt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372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auto-encoders</a:t>
            </a:r>
            <a:br>
              <a:rPr lang="en-US" dirty="0"/>
            </a:br>
            <a:r>
              <a:rPr lang="en-US" dirty="0"/>
              <a:t>for web search (MSR)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863" y="2477389"/>
            <a:ext cx="5755770" cy="3458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020501"/>
            <a:ext cx="28216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b="1" dirty="0" smtClean="0">
                <a:solidFill>
                  <a:schemeClr val="accent2"/>
                </a:solidFill>
                <a:latin typeface="+mj-lt"/>
              </a:rPr>
              <a:t>Semantic hashing</a:t>
            </a:r>
            <a:r>
              <a:rPr lang="en-GB" dirty="0" smtClean="0">
                <a:latin typeface="+mj-lt"/>
              </a:rPr>
              <a:t/>
            </a:r>
            <a:br>
              <a:rPr lang="en-GB" dirty="0" smtClean="0">
                <a:latin typeface="+mj-lt"/>
              </a:rPr>
            </a:b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[</a:t>
            </a:r>
            <a:r>
              <a:rPr lang="en-GB" sz="1400" dirty="0" err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Salakhutdinov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&amp; Hinton, 2007]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625" y="6562469"/>
            <a:ext cx="8320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[Huang, He,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Gao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Deng et al, “Learning Deep Structured Semantic Models for Web Search using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Clickthrough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Data”,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CIKM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2013]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6863" y="4129189"/>
            <a:ext cx="5755770" cy="176997"/>
          </a:xfrm>
          <a:prstGeom prst="rect">
            <a:avLst/>
          </a:prstGeom>
          <a:solidFill>
            <a:srgbClr val="FFF41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50003" y="5470076"/>
            <a:ext cx="26645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b="1" dirty="0" smtClean="0">
                <a:solidFill>
                  <a:schemeClr val="tx2"/>
                </a:solidFill>
                <a:latin typeface="+mj-lt"/>
              </a:rPr>
              <a:t>Deep Structured</a:t>
            </a:r>
            <a:br>
              <a:rPr lang="en-GB" b="1" dirty="0" smtClean="0">
                <a:solidFill>
                  <a:schemeClr val="tx2"/>
                </a:solidFill>
                <a:latin typeface="+mj-lt"/>
              </a:rPr>
            </a:br>
            <a:r>
              <a:rPr lang="en-GB" b="1" dirty="0" smtClean="0">
                <a:solidFill>
                  <a:schemeClr val="tx2"/>
                </a:solidFill>
                <a:latin typeface="+mj-lt"/>
              </a:rPr>
              <a:t>Semantic Model</a:t>
            </a:r>
            <a:r>
              <a:rPr lang="en-GB" dirty="0" smtClean="0">
                <a:latin typeface="+mj-lt"/>
              </a:rPr>
              <a:t/>
            </a:r>
            <a:br>
              <a:rPr lang="en-GB" dirty="0" smtClean="0">
                <a:latin typeface="+mj-lt"/>
              </a:rPr>
            </a:b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[Huang, He, Gao et al, 2013]</a:t>
            </a:r>
            <a:endParaRPr lang="en-GB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31037" y="5674464"/>
            <a:ext cx="5755770" cy="176997"/>
          </a:xfrm>
          <a:prstGeom prst="rect">
            <a:avLst/>
          </a:prstGeom>
          <a:solidFill>
            <a:schemeClr val="accent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818354" y="1811954"/>
            <a:ext cx="493122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dirty="0" smtClean="0">
                <a:latin typeface="Century Gothic"/>
              </a:rPr>
              <a:t>Results on a web ranking task (16k queries)</a:t>
            </a:r>
            <a:br>
              <a:rPr lang="en-GB" dirty="0" smtClean="0">
                <a:latin typeface="Century Gothic"/>
              </a:rPr>
            </a:br>
            <a:r>
              <a:rPr lang="en-GB" dirty="0" smtClean="0">
                <a:latin typeface="Century Gothic"/>
              </a:rPr>
              <a:t>Normalized discounted </a:t>
            </a:r>
            <a:r>
              <a:rPr lang="en-GB" dirty="0">
                <a:latin typeface="Century Gothic"/>
              </a:rPr>
              <a:t>cumulative </a:t>
            </a:r>
            <a:r>
              <a:rPr lang="en-GB" dirty="0" smtClean="0">
                <a:latin typeface="Century Gothic"/>
              </a:rPr>
              <a:t>gains</a:t>
            </a:r>
          </a:p>
          <a:p>
            <a:pPr algn="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3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Deep learning concepts covered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Hierarchical</a:t>
            </a:r>
            <a:r>
              <a:rPr lang="en-US" dirty="0" smtClean="0">
                <a:solidFill>
                  <a:srgbClr val="D9D9D9"/>
                </a:solidFill>
              </a:rPr>
              <a:t> representations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Sparse</a:t>
            </a:r>
            <a:r>
              <a:rPr lang="en-US" dirty="0" smtClean="0">
                <a:solidFill>
                  <a:srgbClr val="D9D9D9"/>
                </a:solidFill>
              </a:rPr>
              <a:t> and/or </a:t>
            </a:r>
            <a:r>
              <a:rPr lang="en-US" b="1" dirty="0" smtClean="0">
                <a:solidFill>
                  <a:srgbClr val="D9D9D9"/>
                </a:solidFill>
              </a:rPr>
              <a:t>distributed</a:t>
            </a:r>
            <a:r>
              <a:rPr lang="en-US" dirty="0" smtClean="0">
                <a:solidFill>
                  <a:srgbClr val="D9D9D9"/>
                </a:solidFill>
              </a:rPr>
              <a:t> representations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Supervised vs. </a:t>
            </a:r>
            <a:r>
              <a:rPr lang="en-US" b="1" dirty="0" smtClean="0">
                <a:solidFill>
                  <a:srgbClr val="D9D9D9"/>
                </a:solidFill>
              </a:rPr>
              <a:t>unsupervised</a:t>
            </a:r>
            <a:r>
              <a:rPr lang="en-US" dirty="0" smtClean="0">
                <a:solidFill>
                  <a:srgbClr val="D9D9D9"/>
                </a:solidFill>
              </a:rPr>
              <a:t> learning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Auto-encoder</a:t>
            </a:r>
          </a:p>
          <a:p>
            <a:pPr lvl="1"/>
            <a:r>
              <a:rPr lang="en-US" dirty="0">
                <a:solidFill>
                  <a:srgbClr val="D9D9D9"/>
                </a:solidFill>
              </a:rPr>
              <a:t>A</a:t>
            </a:r>
            <a:r>
              <a:rPr lang="en-US" dirty="0" smtClean="0">
                <a:solidFill>
                  <a:srgbClr val="D9D9D9"/>
                </a:solidFill>
              </a:rPr>
              <a:t>rchitecture</a:t>
            </a:r>
          </a:p>
          <a:p>
            <a:pPr lvl="1"/>
            <a:r>
              <a:rPr lang="en-US" b="1" dirty="0" smtClean="0">
                <a:solidFill>
                  <a:srgbClr val="D9D9D9"/>
                </a:solidFill>
              </a:rPr>
              <a:t>Inference</a:t>
            </a:r>
            <a:r>
              <a:rPr lang="en-US" dirty="0" smtClean="0">
                <a:solidFill>
                  <a:srgbClr val="D9D9D9"/>
                </a:solidFill>
              </a:rPr>
              <a:t> and </a:t>
            </a:r>
            <a:r>
              <a:rPr lang="en-US" b="1" dirty="0" smtClean="0">
                <a:solidFill>
                  <a:srgbClr val="D9D9D9"/>
                </a:solidFill>
              </a:rPr>
              <a:t>learning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Sparse coding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Sparse auto-encoders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Illustration: handwritten digits</a:t>
            </a:r>
          </a:p>
          <a:p>
            <a:pPr lvl="1"/>
            <a:r>
              <a:rPr lang="en-US" b="1" dirty="0">
                <a:solidFill>
                  <a:srgbClr val="D9D9D9"/>
                </a:solidFill>
              </a:rPr>
              <a:t>Stacking</a:t>
            </a:r>
            <a:r>
              <a:rPr lang="en-US" dirty="0">
                <a:solidFill>
                  <a:srgbClr val="D9D9D9"/>
                </a:solidFill>
              </a:rPr>
              <a:t> auto-</a:t>
            </a:r>
            <a:r>
              <a:rPr lang="en-US" dirty="0" smtClean="0">
                <a:solidFill>
                  <a:srgbClr val="D9D9D9"/>
                </a:solidFill>
              </a:rPr>
              <a:t>encoders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Learning representations of digits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Impact on </a:t>
            </a:r>
            <a:r>
              <a:rPr lang="en-US" b="1" dirty="0" smtClean="0">
                <a:solidFill>
                  <a:srgbClr val="D9D9D9"/>
                </a:solidFill>
              </a:rPr>
              <a:t>classification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Applications to text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Semantic hashing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Semi-supervised learning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Moving away from auto-encoders</a:t>
            </a:r>
          </a:p>
          <a:p>
            <a:r>
              <a:rPr lang="en-US" dirty="0" smtClean="0"/>
              <a:t>Topics not covered in this talk</a:t>
            </a:r>
          </a:p>
        </p:txBody>
      </p:sp>
    </p:spTree>
    <p:extLst>
      <p:ext uri="{BB962C8B-B14F-4D97-AF65-F5344CB8AC3E}">
        <p14:creationId xmlns:p14="http://schemas.microsoft.com/office/powerpoint/2010/main" val="252988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not covered</a:t>
            </a:r>
            <a:br>
              <a:rPr lang="en-US" dirty="0" smtClean="0"/>
            </a:br>
            <a:r>
              <a:rPr lang="en-US" dirty="0" smtClean="0"/>
              <a:t>in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Other variations of auto-encoders</a:t>
            </a:r>
          </a:p>
          <a:p>
            <a:pPr lvl="1"/>
            <a:r>
              <a:rPr lang="en-US" b="1" dirty="0" smtClean="0"/>
              <a:t>Restricted Boltzmann Machines</a:t>
            </a:r>
            <a:r>
              <a:rPr lang="en-US" dirty="0" smtClean="0"/>
              <a:t> (work in Geoff Hinton’s lab)</a:t>
            </a:r>
          </a:p>
          <a:p>
            <a:pPr lvl="1"/>
            <a:r>
              <a:rPr lang="en-US" b="1" dirty="0" err="1" smtClean="0"/>
              <a:t>Denoising</a:t>
            </a:r>
            <a:r>
              <a:rPr lang="en-US" b="1" dirty="0" smtClean="0"/>
              <a:t> Auto-Encoders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(work in </a:t>
            </a:r>
            <a:r>
              <a:rPr lang="en-US" dirty="0" err="1" smtClean="0"/>
              <a:t>Yoshua</a:t>
            </a:r>
            <a:r>
              <a:rPr lang="en-US" dirty="0"/>
              <a:t> </a:t>
            </a:r>
            <a:r>
              <a:rPr lang="en-US" dirty="0" err="1" smtClean="0"/>
              <a:t>Bengio’s</a:t>
            </a:r>
            <a:r>
              <a:rPr lang="en-US" dirty="0" smtClean="0"/>
              <a:t> lab)</a:t>
            </a:r>
          </a:p>
          <a:p>
            <a:r>
              <a:rPr lang="en-US" dirty="0" smtClean="0"/>
              <a:t>Invariance to shifts in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input and feature space</a:t>
            </a:r>
          </a:p>
          <a:p>
            <a:pPr lvl="1"/>
            <a:r>
              <a:rPr lang="en-US" b="1" dirty="0" smtClean="0"/>
              <a:t>Convolutional</a:t>
            </a:r>
            <a:r>
              <a:rPr lang="en-US" dirty="0" smtClean="0"/>
              <a:t> kernels</a:t>
            </a:r>
          </a:p>
          <a:p>
            <a:pPr lvl="1"/>
            <a:r>
              <a:rPr lang="en-US" dirty="0" smtClean="0"/>
              <a:t>Sliding </a:t>
            </a:r>
            <a:r>
              <a:rPr lang="en-US" b="1" dirty="0" smtClean="0"/>
              <a:t>windows</a:t>
            </a:r>
            <a:r>
              <a:rPr lang="en-US" dirty="0" smtClean="0"/>
              <a:t> over input</a:t>
            </a:r>
          </a:p>
          <a:p>
            <a:pPr lvl="1"/>
            <a:r>
              <a:rPr lang="en-US" b="1" dirty="0" smtClean="0"/>
              <a:t>Max-pooling</a:t>
            </a:r>
            <a:r>
              <a:rPr lang="en-US" dirty="0" smtClean="0"/>
              <a:t> over codes</a:t>
            </a:r>
          </a:p>
          <a:p>
            <a:endParaRPr lang="en-US" dirty="0"/>
          </a:p>
        </p:txBody>
      </p:sp>
      <p:sp>
        <p:nvSpPr>
          <p:cNvPr id="5" name="object 72"/>
          <p:cNvSpPr/>
          <p:nvPr/>
        </p:nvSpPr>
        <p:spPr>
          <a:xfrm>
            <a:off x="346533" y="1600200"/>
            <a:ext cx="4301667" cy="1876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3"/>
          <p:cNvSpPr/>
          <p:nvPr/>
        </p:nvSpPr>
        <p:spPr>
          <a:xfrm>
            <a:off x="374851" y="3750288"/>
            <a:ext cx="2100743" cy="17224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4493" y="6202415"/>
            <a:ext cx="779889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Bottou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Bengio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Haffner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“Gradient-based learning applied to document recognition”, Proceedings of IEEE,1998;</a:t>
            </a:r>
          </a:p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Le,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Ranzato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et al. "Building high-level features using large-scale unsupervised learning"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ICML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2012;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Sermanet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et al, “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OverFeat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: Integrated Recognition, Localization and Detection using Convolutional Networks”,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ICLR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2014]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934" y="3637399"/>
            <a:ext cx="1985894" cy="19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Tutorial code: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https://github.com/piotrmirowski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piotrmirowski.wordpress.com</a:t>
            </a:r>
            <a:endParaRPr lang="en-US" dirty="0"/>
          </a:p>
          <a:p>
            <a:r>
              <a:rPr lang="en-US" dirty="0" smtClean="0"/>
              <a:t>Contact:</a:t>
            </a:r>
            <a:br>
              <a:rPr lang="en-US" dirty="0" smtClean="0"/>
            </a:br>
            <a:r>
              <a:rPr lang="en-US" dirty="0" smtClean="0">
                <a:hlinkClick r:id="rId4"/>
              </a:rPr>
              <a:t>piotr.mirowski@computer.org</a:t>
            </a:r>
            <a:endParaRPr lang="en-US" dirty="0"/>
          </a:p>
          <a:p>
            <a:r>
              <a:rPr lang="en-US" dirty="0" smtClean="0"/>
              <a:t>Acknowledgements:</a:t>
            </a:r>
            <a:br>
              <a:rPr lang="en-US" dirty="0" smtClean="0"/>
            </a:br>
            <a:r>
              <a:rPr lang="en-US" dirty="0" err="1" smtClean="0"/>
              <a:t>Marc’Aurelio</a:t>
            </a:r>
            <a:r>
              <a:rPr lang="en-US" dirty="0" smtClean="0"/>
              <a:t> </a:t>
            </a:r>
            <a:r>
              <a:rPr lang="en-US" dirty="0" err="1" smtClean="0"/>
              <a:t>Ranzato</a:t>
            </a:r>
            <a:r>
              <a:rPr lang="en-US" dirty="0" smtClean="0"/>
              <a:t> (FB)</a:t>
            </a:r>
            <a:br>
              <a:rPr lang="en-US" dirty="0" smtClean="0"/>
            </a:br>
            <a:r>
              <a:rPr lang="en-US" dirty="0" err="1" smtClean="0"/>
              <a:t>Yann</a:t>
            </a:r>
            <a:r>
              <a:rPr lang="en-US" dirty="0" smtClean="0"/>
              <a:t> </a:t>
            </a:r>
            <a:r>
              <a:rPr lang="en-US" dirty="0" err="1" smtClean="0"/>
              <a:t>LeCun</a:t>
            </a:r>
            <a:r>
              <a:rPr lang="en-US" dirty="0" smtClean="0"/>
              <a:t> (FB/NYU)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3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Auto-encoders and Expectation-Maximization</a:t>
            </a:r>
            <a:endParaRPr lang="en-US" dirty="0"/>
          </a:p>
        </p:txBody>
      </p:sp>
      <p:graphicFrame>
        <p:nvGraphicFramePr>
          <p:cNvPr id="3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61043"/>
              </p:ext>
            </p:extLst>
          </p:nvPr>
        </p:nvGraphicFramePr>
        <p:xfrm>
          <a:off x="1376472" y="1918405"/>
          <a:ext cx="7502525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0" name="Equation" r:id="rId3" imgW="3695700" imgH="457200" progId="Equation.3">
                  <p:embed/>
                </p:oleObj>
              </mc:Choice>
              <mc:Fallback>
                <p:oleObj name="Equation" r:id="rId3" imgW="3695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6472" y="1918405"/>
                        <a:ext cx="7502525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638054"/>
              </p:ext>
            </p:extLst>
          </p:nvPr>
        </p:nvGraphicFramePr>
        <p:xfrm>
          <a:off x="703263" y="2814638"/>
          <a:ext cx="4951412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1" name="Equation" r:id="rId5" imgW="2438400" imgH="736600" progId="Equation.3">
                  <p:embed/>
                </p:oleObj>
              </mc:Choice>
              <mc:Fallback>
                <p:oleObj name="Equation" r:id="rId5" imgW="2438400" imgH="736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3263" y="2814638"/>
                        <a:ext cx="4951412" cy="150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233114"/>
              </p:ext>
            </p:extLst>
          </p:nvPr>
        </p:nvGraphicFramePr>
        <p:xfrm>
          <a:off x="661107" y="4344018"/>
          <a:ext cx="6858000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2" name="Equation" r:id="rId7" imgW="3378200" imgH="444500" progId="Equation.3">
                  <p:embed/>
                </p:oleObj>
              </mc:Choice>
              <mc:Fallback>
                <p:oleObj name="Equation" r:id="rId7" imgW="33782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1107" y="4344018"/>
                        <a:ext cx="6858000" cy="90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1687312"/>
            <a:ext cx="322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Energy of inputs and codes</a:t>
            </a:r>
            <a:endParaRPr lang="en-US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857979"/>
            <a:ext cx="322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Input data likelihood</a:t>
            </a: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199" y="5255193"/>
            <a:ext cx="596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Maximum A Posteriori</a:t>
            </a:r>
            <a:r>
              <a:rPr lang="en-US" dirty="0" smtClean="0">
                <a:latin typeface="+mj-lt"/>
              </a:rPr>
              <a:t>: take minimal energy code </a:t>
            </a:r>
            <a:r>
              <a:rPr lang="en-US" b="1" dirty="0" smtClean="0">
                <a:latin typeface="+mj-lt"/>
              </a:rPr>
              <a:t>Z</a:t>
            </a:r>
            <a:endParaRPr lang="en-US" dirty="0">
              <a:latin typeface="+mj-lt"/>
            </a:endParaRPr>
          </a:p>
        </p:txBody>
      </p:sp>
      <p:graphicFrame>
        <p:nvGraphicFramePr>
          <p:cNvPr id="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502758"/>
              </p:ext>
            </p:extLst>
          </p:nvPr>
        </p:nvGraphicFramePr>
        <p:xfrm>
          <a:off x="562330" y="5675313"/>
          <a:ext cx="6084887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3" name="Equation" r:id="rId9" imgW="2997200" imgH="431800" progId="Equation.3">
                  <p:embed/>
                </p:oleObj>
              </mc:Choice>
              <mc:Fallback>
                <p:oleObj name="Equation" r:id="rId9" imgW="29972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2330" y="5675313"/>
                        <a:ext cx="6084887" cy="881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6033720" y="3125636"/>
            <a:ext cx="29707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entury Gothic"/>
              </a:rPr>
              <a:t>Do not marginalize over:</a:t>
            </a:r>
            <a:br>
              <a:rPr lang="en-US" dirty="0" smtClean="0">
                <a:solidFill>
                  <a:srgbClr val="008000"/>
                </a:solidFill>
                <a:latin typeface="Century Gothic"/>
              </a:rPr>
            </a:br>
            <a:r>
              <a:rPr lang="en-US" dirty="0" smtClean="0">
                <a:solidFill>
                  <a:srgbClr val="008000"/>
                </a:solidFill>
                <a:latin typeface="Century Gothic"/>
              </a:rPr>
              <a:t>take maximum likelihood </a:t>
            </a:r>
            <a:br>
              <a:rPr lang="en-US" dirty="0" smtClean="0">
                <a:solidFill>
                  <a:srgbClr val="008000"/>
                </a:solidFill>
                <a:latin typeface="Century Gothic"/>
              </a:rPr>
            </a:br>
            <a:r>
              <a:rPr lang="en-US" dirty="0" smtClean="0">
                <a:solidFill>
                  <a:srgbClr val="008000"/>
                </a:solidFill>
                <a:latin typeface="Century Gothic"/>
              </a:rPr>
              <a:t>latent code instead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58053" y="5356046"/>
            <a:ext cx="244644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Century Gothic"/>
              </a:rPr>
              <a:t>Enforce </a:t>
            </a:r>
            <a:r>
              <a:rPr lang="en-US" dirty="0" err="1" smtClean="0">
                <a:solidFill>
                  <a:srgbClr val="008000"/>
                </a:solidFill>
                <a:latin typeface="Century Gothic"/>
              </a:rPr>
              <a:t>sparsity</a:t>
            </a:r>
            <a:r>
              <a:rPr lang="en-US" dirty="0" smtClean="0">
                <a:solidFill>
                  <a:srgbClr val="008000"/>
                </a:solidFill>
                <a:latin typeface="Century Gothic"/>
              </a:rPr>
              <a:t> on </a:t>
            </a:r>
            <a:r>
              <a:rPr lang="en-US" b="1" dirty="0" smtClean="0">
                <a:solidFill>
                  <a:srgbClr val="008000"/>
                </a:solidFill>
                <a:latin typeface="Century Gothic"/>
              </a:rPr>
              <a:t>Z</a:t>
            </a:r>
            <a:r>
              <a:rPr lang="en-US" dirty="0" smtClean="0">
                <a:solidFill>
                  <a:srgbClr val="008000"/>
                </a:solidFill>
                <a:latin typeface="Century Gothic"/>
              </a:rPr>
              <a:t/>
            </a:r>
            <a:br>
              <a:rPr lang="en-US" dirty="0" smtClean="0">
                <a:solidFill>
                  <a:srgbClr val="008000"/>
                </a:solidFill>
                <a:latin typeface="Century Gothic"/>
              </a:rPr>
            </a:br>
            <a:r>
              <a:rPr lang="en-US" dirty="0" smtClean="0">
                <a:solidFill>
                  <a:srgbClr val="008000"/>
                </a:solidFill>
                <a:latin typeface="Century Gothic"/>
              </a:rPr>
              <a:t>to constrain </a:t>
            </a:r>
            <a:r>
              <a:rPr lang="en-US" b="1" dirty="0" smtClean="0">
                <a:solidFill>
                  <a:srgbClr val="008000"/>
                </a:solidFill>
                <a:latin typeface="Century Gothic"/>
              </a:rPr>
              <a:t>Z</a:t>
            </a:r>
            <a:r>
              <a:rPr lang="en-US" dirty="0" smtClean="0">
                <a:solidFill>
                  <a:srgbClr val="008000"/>
                </a:solidFill>
                <a:latin typeface="Century Gothic"/>
              </a:rPr>
              <a:t> and </a:t>
            </a:r>
            <a:br>
              <a:rPr lang="en-US" dirty="0" smtClean="0">
                <a:solidFill>
                  <a:srgbClr val="008000"/>
                </a:solidFill>
                <a:latin typeface="Century Gothic"/>
              </a:rPr>
            </a:br>
            <a:r>
              <a:rPr lang="en-US" dirty="0" smtClean="0">
                <a:solidFill>
                  <a:srgbClr val="008000"/>
                </a:solidFill>
                <a:latin typeface="Century Gothic"/>
              </a:rPr>
              <a:t>avoid computing</a:t>
            </a:r>
            <a:br>
              <a:rPr lang="en-US" dirty="0" smtClean="0">
                <a:solidFill>
                  <a:srgbClr val="008000"/>
                </a:solidFill>
                <a:latin typeface="Century Gothic"/>
              </a:rPr>
            </a:br>
            <a:r>
              <a:rPr lang="en-US" dirty="0" smtClean="0">
                <a:solidFill>
                  <a:srgbClr val="008000"/>
                </a:solidFill>
                <a:latin typeface="Century Gothic"/>
              </a:rPr>
              <a:t>partition function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332111" y="5624525"/>
            <a:ext cx="2225942" cy="931850"/>
          </a:xfrm>
          <a:prstGeom prst="roundRect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50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Stochastic </a:t>
            </a:r>
            <a:br>
              <a:rPr lang="en-GB" dirty="0" smtClean="0"/>
            </a:br>
            <a:r>
              <a:rPr lang="en-GB" dirty="0" smtClean="0"/>
              <a:t>gradient descent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69" y="1652632"/>
            <a:ext cx="7216566" cy="47075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0583" y="6360168"/>
            <a:ext cx="48238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et al, "Efficient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</a:rPr>
              <a:t>BackProp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", </a:t>
            </a:r>
            <a:r>
              <a:rPr lang="en-US" sz="1100" i="1" dirty="0">
                <a:solidFill>
                  <a:schemeClr val="bg1">
                    <a:lumMod val="50000"/>
                  </a:schemeClr>
                </a:solidFill>
              </a:rPr>
              <a:t>Neural Networks: Tricks of the Trade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1998;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Bottou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, "Stochastic Learning", </a:t>
            </a:r>
            <a:r>
              <a:rPr lang="en-US" sz="1100" i="1" dirty="0">
                <a:solidFill>
                  <a:schemeClr val="bg1">
                    <a:lumMod val="50000"/>
                  </a:schemeClr>
                </a:solidFill>
              </a:rPr>
              <a:t>Slides from a talk in Tubingen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, 2003]</a:t>
            </a:r>
          </a:p>
        </p:txBody>
      </p:sp>
    </p:spTree>
    <p:extLst>
      <p:ext uri="{BB962C8B-B14F-4D97-AF65-F5344CB8AC3E}">
        <p14:creationId xmlns:p14="http://schemas.microsoft.com/office/powerpoint/2010/main" val="353312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Stochastic </a:t>
            </a:r>
            <a:br>
              <a:rPr lang="en-GB" dirty="0" smtClean="0"/>
            </a:br>
            <a:r>
              <a:rPr lang="en-GB" dirty="0" smtClean="0"/>
              <a:t>gradient descent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150583" y="6360168"/>
            <a:ext cx="48238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et al, "Efficient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</a:rPr>
              <a:t>BackProp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", </a:t>
            </a:r>
            <a:r>
              <a:rPr lang="en-US" sz="1100" i="1" dirty="0">
                <a:solidFill>
                  <a:schemeClr val="bg1">
                    <a:lumMod val="50000"/>
                  </a:schemeClr>
                </a:solidFill>
              </a:rPr>
              <a:t>Neural Networks: Tricks of the Trade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1998;</a:t>
            </a:r>
            <a:b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Bottou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, "Stochastic Learning", </a:t>
            </a:r>
            <a:r>
              <a:rPr lang="en-US" sz="1100" i="1" dirty="0">
                <a:solidFill>
                  <a:schemeClr val="bg1">
                    <a:lumMod val="50000"/>
                  </a:schemeClr>
                </a:solidFill>
              </a:rPr>
              <a:t>Slides from a talk in Tubingen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, 2003]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89" y="1600200"/>
            <a:ext cx="7428820" cy="478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4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Dimensionality reduction and invariant mapping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55" y="2765448"/>
            <a:ext cx="3103555" cy="36135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9778" y="3420384"/>
            <a:ext cx="2844800" cy="29585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6574" y="6562469"/>
            <a:ext cx="67402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Hadsell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Chopra &amp;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</a:rPr>
              <a:t>LeCun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“Dimensionality Reduction by Learning an Invariant Mapping”, </a:t>
            </a:r>
            <a:r>
              <a:rPr lang="en-US" sz="1100" i="1" dirty="0" smtClean="0">
                <a:solidFill>
                  <a:schemeClr val="bg1">
                    <a:lumMod val="50000"/>
                  </a:schemeClr>
                </a:solidFill>
              </a:rPr>
              <a:t>CVPR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, 2006]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AutoShape 2"/>
          <p:cNvSpPr>
            <a:spLocks/>
          </p:cNvSpPr>
          <p:nvPr/>
        </p:nvSpPr>
        <p:spPr bwMode="auto">
          <a:xfrm>
            <a:off x="3636442" y="2686873"/>
            <a:ext cx="924779" cy="329873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sp>
        <p:nvSpPr>
          <p:cNvPr id="8" name="Rectangle 13"/>
          <p:cNvSpPr>
            <a:spLocks/>
          </p:cNvSpPr>
          <p:nvPr/>
        </p:nvSpPr>
        <p:spPr bwMode="auto">
          <a:xfrm>
            <a:off x="4671057" y="2027581"/>
            <a:ext cx="719207" cy="302722"/>
          </a:xfrm>
          <a:prstGeom prst="rect">
            <a:avLst/>
          </a:prstGeom>
          <a:noFill/>
          <a:ln w="38100" cap="flat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sp>
        <p:nvSpPr>
          <p:cNvPr id="9" name="AutoShape 23"/>
          <p:cNvSpPr>
            <a:spLocks/>
          </p:cNvSpPr>
          <p:nvPr/>
        </p:nvSpPr>
        <p:spPr bwMode="auto">
          <a:xfrm>
            <a:off x="3560755" y="2540061"/>
            <a:ext cx="1075264" cy="616920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graphicFrame>
        <p:nvGraphicFramePr>
          <p:cNvPr id="1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477005"/>
              </p:ext>
            </p:extLst>
          </p:nvPr>
        </p:nvGraphicFramePr>
        <p:xfrm>
          <a:off x="4363152" y="1843081"/>
          <a:ext cx="157162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8" name="Equation" r:id="rId5" imgW="177800" imgH="203200" progId="Equation.3">
                  <p:embed/>
                </p:oleObj>
              </mc:Choice>
              <mc:Fallback>
                <p:oleObj name="Equation" r:id="rId5" imgW="177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63152" y="1843081"/>
                        <a:ext cx="157162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865486"/>
              </p:ext>
            </p:extLst>
          </p:nvPr>
        </p:nvGraphicFramePr>
        <p:xfrm>
          <a:off x="4717164" y="2055806"/>
          <a:ext cx="593725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9" name="Equation" r:id="rId7" imgW="673100" imgH="241300" progId="Equation.3">
                  <p:embed/>
                </p:oleObj>
              </mc:Choice>
              <mc:Fallback>
                <p:oleObj name="Equation" r:id="rId7" imgW="673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17164" y="2055806"/>
                        <a:ext cx="593725" cy="223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Elbow Connector 11"/>
          <p:cNvCxnSpPr>
            <a:stCxn id="7" idx="0"/>
            <a:endCxn id="29" idx="2"/>
          </p:cNvCxnSpPr>
          <p:nvPr/>
        </p:nvCxnSpPr>
        <p:spPr>
          <a:xfrm rot="16200000" flipV="1">
            <a:off x="3903055" y="2491095"/>
            <a:ext cx="389115" cy="2441"/>
          </a:xfrm>
          <a:prstGeom prst="bentConnector3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24" idx="0"/>
            <a:endCxn id="7" idx="2"/>
          </p:cNvCxnSpPr>
          <p:nvPr/>
        </p:nvCxnSpPr>
        <p:spPr>
          <a:xfrm rot="5400000" flipH="1" flipV="1">
            <a:off x="3967977" y="3145161"/>
            <a:ext cx="259270" cy="2440"/>
          </a:xfrm>
          <a:prstGeom prst="bentConnector3">
            <a:avLst/>
          </a:prstGeom>
          <a:ln w="28575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29" idx="3"/>
            <a:endCxn id="8" idx="1"/>
          </p:cNvCxnSpPr>
          <p:nvPr/>
        </p:nvCxnSpPr>
        <p:spPr>
          <a:xfrm flipV="1">
            <a:off x="4390817" y="2178942"/>
            <a:ext cx="280240" cy="3369"/>
          </a:xfrm>
          <a:prstGeom prst="bentConnector3">
            <a:avLst>
              <a:gd name="adj1" fmla="val 50000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194166"/>
              </p:ext>
            </p:extLst>
          </p:nvPr>
        </p:nvGraphicFramePr>
        <p:xfrm>
          <a:off x="3709102" y="2744781"/>
          <a:ext cx="790575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0" name="Equation" r:id="rId9" imgW="1016000" imgH="241300" progId="Equation.3">
                  <p:embed/>
                </p:oleObj>
              </mc:Choice>
              <mc:Fallback>
                <p:oleObj name="Equation" r:id="rId9" imgW="10160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09102" y="2744781"/>
                        <a:ext cx="790575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3801964" y="3276016"/>
            <a:ext cx="588853" cy="230894"/>
            <a:chOff x="3904521" y="5830355"/>
            <a:chExt cx="1532339" cy="570771"/>
          </a:xfrm>
        </p:grpSpPr>
        <p:sp>
          <p:nvSpPr>
            <p:cNvPr id="21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2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3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801964" y="2066864"/>
            <a:ext cx="588853" cy="230894"/>
            <a:chOff x="3904521" y="5830356"/>
            <a:chExt cx="1532339" cy="570772"/>
          </a:xfrm>
        </p:grpSpPr>
        <p:sp>
          <p:nvSpPr>
            <p:cNvPr id="26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7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8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904521" y="5830356"/>
              <a:ext cx="1532339" cy="570772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39" name="AutoShape 2"/>
          <p:cNvSpPr>
            <a:spLocks/>
          </p:cNvSpPr>
          <p:nvPr/>
        </p:nvSpPr>
        <p:spPr bwMode="auto">
          <a:xfrm>
            <a:off x="5477623" y="2713971"/>
            <a:ext cx="924779" cy="329873"/>
          </a:xfrm>
          <a:prstGeom prst="roundRect">
            <a:avLst>
              <a:gd name="adj" fmla="val 8287"/>
            </a:avLst>
          </a:prstGeom>
          <a:noFill/>
          <a:ln w="381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sp>
        <p:nvSpPr>
          <p:cNvPr id="40" name="AutoShape 23"/>
          <p:cNvSpPr>
            <a:spLocks/>
          </p:cNvSpPr>
          <p:nvPr/>
        </p:nvSpPr>
        <p:spPr bwMode="auto">
          <a:xfrm>
            <a:off x="5401936" y="2567159"/>
            <a:ext cx="1075264" cy="616920"/>
          </a:xfrm>
          <a:prstGeom prst="roundRect">
            <a:avLst>
              <a:gd name="adj" fmla="val 10875"/>
            </a:avLst>
          </a:prstGeom>
          <a:noFill/>
          <a:ln w="38100" cap="flat">
            <a:solidFill>
              <a:srgbClr val="008000"/>
            </a:solidFill>
            <a:prstDash val="sysDot"/>
            <a:round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00"/>
          </a:p>
        </p:txBody>
      </p:sp>
      <p:cxnSp>
        <p:nvCxnSpPr>
          <p:cNvPr id="42" name="Elbow Connector 41"/>
          <p:cNvCxnSpPr>
            <a:stCxn id="39" idx="0"/>
            <a:endCxn id="55" idx="2"/>
          </p:cNvCxnSpPr>
          <p:nvPr/>
        </p:nvCxnSpPr>
        <p:spPr>
          <a:xfrm rot="16200000" flipV="1">
            <a:off x="5744236" y="2518193"/>
            <a:ext cx="389115" cy="2441"/>
          </a:xfrm>
          <a:prstGeom prst="bentConnector3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50" idx="0"/>
            <a:endCxn id="39" idx="2"/>
          </p:cNvCxnSpPr>
          <p:nvPr/>
        </p:nvCxnSpPr>
        <p:spPr>
          <a:xfrm rot="5400000" flipH="1" flipV="1">
            <a:off x="5809158" y="3172259"/>
            <a:ext cx="259270" cy="2440"/>
          </a:xfrm>
          <a:prstGeom prst="bentConnector3">
            <a:avLst/>
          </a:prstGeom>
          <a:ln w="28575" cmpd="sng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614934"/>
              </p:ext>
            </p:extLst>
          </p:nvPr>
        </p:nvGraphicFramePr>
        <p:xfrm>
          <a:off x="5533139" y="2771769"/>
          <a:ext cx="823913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1" name="Equation" r:id="rId11" imgW="1054100" imgH="241300" progId="Equation.3">
                  <p:embed/>
                </p:oleObj>
              </mc:Choice>
              <mc:Fallback>
                <p:oleObj name="Equation" r:id="rId11" imgW="1054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33139" y="2771769"/>
                        <a:ext cx="823913" cy="198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" name="Group 45"/>
          <p:cNvGrpSpPr/>
          <p:nvPr/>
        </p:nvGrpSpPr>
        <p:grpSpPr>
          <a:xfrm>
            <a:off x="5643145" y="3303114"/>
            <a:ext cx="588853" cy="230894"/>
            <a:chOff x="3904521" y="5830355"/>
            <a:chExt cx="1532339" cy="570771"/>
          </a:xfrm>
        </p:grpSpPr>
        <p:sp>
          <p:nvSpPr>
            <p:cNvPr id="47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48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49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76200" cap="flat">
              <a:solidFill>
                <a:srgbClr val="2F5897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904521" y="5830355"/>
              <a:ext cx="1532339" cy="570771"/>
            </a:xfrm>
            <a:prstGeom prst="rect">
              <a:avLst/>
            </a:pr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643145" y="2093962"/>
            <a:ext cx="588853" cy="230894"/>
            <a:chOff x="3904521" y="5830356"/>
            <a:chExt cx="1532339" cy="570772"/>
          </a:xfrm>
        </p:grpSpPr>
        <p:sp>
          <p:nvSpPr>
            <p:cNvPr id="52" name="Oval 16"/>
            <p:cNvSpPr>
              <a:spLocks/>
            </p:cNvSpPr>
            <p:nvPr/>
          </p:nvSpPr>
          <p:spPr bwMode="auto">
            <a:xfrm>
              <a:off x="4520571" y="5958636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53" name="Oval 16"/>
            <p:cNvSpPr>
              <a:spLocks/>
            </p:cNvSpPr>
            <p:nvPr/>
          </p:nvSpPr>
          <p:spPr bwMode="auto">
            <a:xfrm>
              <a:off x="4081531" y="5969580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54" name="Oval 16"/>
            <p:cNvSpPr>
              <a:spLocks/>
            </p:cNvSpPr>
            <p:nvPr/>
          </p:nvSpPr>
          <p:spPr bwMode="auto">
            <a:xfrm>
              <a:off x="4963482" y="5958636"/>
              <a:ext cx="300240" cy="282911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76199" dir="2700000" algn="ctr" rotWithShape="0">
                <a:schemeClr val="bg2">
                  <a:alpha val="2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100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904521" y="5830356"/>
              <a:ext cx="1532339" cy="570772"/>
            </a:xfrm>
            <a:prstGeom prst="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cxnSp>
        <p:nvCxnSpPr>
          <p:cNvPr id="56" name="Elbow Connector 55"/>
          <p:cNvCxnSpPr>
            <a:stCxn id="53" idx="2"/>
            <a:endCxn id="8" idx="3"/>
          </p:cNvCxnSpPr>
          <p:nvPr/>
        </p:nvCxnSpPr>
        <p:spPr>
          <a:xfrm rot="10800000">
            <a:off x="5390265" y="2178943"/>
            <a:ext cx="320903" cy="28563"/>
          </a:xfrm>
          <a:prstGeom prst="bentConnector3">
            <a:avLst>
              <a:gd name="adj1" fmla="val 50000"/>
            </a:avLst>
          </a:prstGeom>
          <a:ln w="28575" cmpd="sng">
            <a:solidFill>
              <a:srgbClr val="008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177615"/>
              </p:ext>
            </p:extLst>
          </p:nvPr>
        </p:nvGraphicFramePr>
        <p:xfrm>
          <a:off x="5552189" y="1843081"/>
          <a:ext cx="1682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2" name="Equation" r:id="rId13" imgW="190500" imgH="203200" progId="Equation.3">
                  <p:embed/>
                </p:oleObj>
              </mc:Choice>
              <mc:Fallback>
                <p:oleObj name="Equation" r:id="rId13" imgW="19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52189" y="1843081"/>
                        <a:ext cx="168275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80282"/>
              </p:ext>
            </p:extLst>
          </p:nvPr>
        </p:nvGraphicFramePr>
        <p:xfrm>
          <a:off x="4440939" y="3294056"/>
          <a:ext cx="1682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3" name="Equation" r:id="rId15" imgW="190500" imgH="203200" progId="Equation.3">
                  <p:embed/>
                </p:oleObj>
              </mc:Choice>
              <mc:Fallback>
                <p:oleObj name="Equation" r:id="rId15" imgW="19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40939" y="3294056"/>
                        <a:ext cx="168275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Content Placeholder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012184"/>
              </p:ext>
            </p:extLst>
          </p:nvPr>
        </p:nvGraphicFramePr>
        <p:xfrm>
          <a:off x="5445827" y="3294056"/>
          <a:ext cx="179387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4" name="Equation" r:id="rId17" imgW="203200" imgH="203200" progId="Equation.3">
                  <p:embed/>
                </p:oleObj>
              </mc:Choice>
              <mc:Fallback>
                <p:oleObj name="Equation" r:id="rId17" imgW="203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45827" y="3294056"/>
                        <a:ext cx="179387" cy="18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1831223" y="2970206"/>
            <a:ext cx="8939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8000"/>
                </a:solidFill>
                <a:latin typeface="+mj-lt"/>
              </a:rPr>
              <a:t>Similarly</a:t>
            </a:r>
            <a:br>
              <a:rPr lang="en-US" sz="1400" dirty="0" smtClean="0">
                <a:solidFill>
                  <a:srgbClr val="008000"/>
                </a:solidFill>
                <a:latin typeface="+mj-lt"/>
              </a:rPr>
            </a:br>
            <a:r>
              <a:rPr lang="en-US" sz="1400" dirty="0" err="1" smtClean="0">
                <a:solidFill>
                  <a:srgbClr val="008000"/>
                </a:solidFill>
                <a:latin typeface="+mj-lt"/>
              </a:rPr>
              <a:t>labelled</a:t>
            </a:r>
            <a:r>
              <a:rPr lang="en-US" sz="1400" dirty="0" smtClean="0">
                <a:solidFill>
                  <a:srgbClr val="008000"/>
                </a:solidFill>
                <a:latin typeface="+mj-lt"/>
              </a:rPr>
              <a:t/>
            </a:r>
            <a:br>
              <a:rPr lang="en-US" sz="1400" dirty="0" smtClean="0">
                <a:solidFill>
                  <a:srgbClr val="008000"/>
                </a:solidFill>
                <a:latin typeface="+mj-lt"/>
              </a:rPr>
            </a:br>
            <a:r>
              <a:rPr lang="en-US" sz="1400" dirty="0" smtClean="0">
                <a:solidFill>
                  <a:srgbClr val="008000"/>
                </a:solidFill>
                <a:latin typeface="+mj-lt"/>
              </a:rPr>
              <a:t>samples</a:t>
            </a:r>
            <a:endParaRPr lang="en-US" sz="14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26702" y="4364384"/>
            <a:ext cx="9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8000"/>
                </a:solidFill>
                <a:latin typeface="+mj-lt"/>
              </a:rPr>
              <a:t>Dissimilar</a:t>
            </a:r>
            <a:br>
              <a:rPr lang="en-US" sz="1400" dirty="0" smtClean="0">
                <a:solidFill>
                  <a:srgbClr val="008000"/>
                </a:solidFill>
                <a:latin typeface="+mj-lt"/>
              </a:rPr>
            </a:br>
            <a:r>
              <a:rPr lang="en-US" sz="1400" dirty="0" smtClean="0">
                <a:solidFill>
                  <a:srgbClr val="008000"/>
                </a:solidFill>
                <a:latin typeface="+mj-lt"/>
              </a:rPr>
              <a:t>codes</a:t>
            </a:r>
            <a:endParaRPr lang="en-US" sz="1400" dirty="0">
              <a:solidFill>
                <a:srgbClr val="008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214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4560</TotalTime>
  <Words>2052</Words>
  <Application>Microsoft Office PowerPoint</Application>
  <PresentationFormat>On-screen Show (4:3)</PresentationFormat>
  <Paragraphs>555</Paragraphs>
  <Slides>56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7" baseType="lpstr">
      <vt:lpstr>Arial</vt:lpstr>
      <vt:lpstr>Century Gothic</vt:lpstr>
      <vt:lpstr>courier</vt:lpstr>
      <vt:lpstr>courier</vt:lpstr>
      <vt:lpstr>Courier New</vt:lpstr>
      <vt:lpstr>Palatino Linotype</vt:lpstr>
      <vt:lpstr>Times New Roman</vt:lpstr>
      <vt:lpstr>Times New Roman Bold</vt:lpstr>
      <vt:lpstr>Times New Roman Italic</vt:lpstr>
      <vt:lpstr>Executive</vt:lpstr>
      <vt:lpstr>Equation</vt:lpstr>
      <vt:lpstr>Review of  auto-encoders</vt:lpstr>
      <vt:lpstr>Outline</vt:lpstr>
      <vt:lpstr>Outline</vt:lpstr>
      <vt:lpstr>Hierarchical representations</vt:lpstr>
      <vt:lpstr>Sparse and/or distributed representations</vt:lpstr>
      <vt:lpstr>Sparse and/or distributed representations</vt:lpstr>
      <vt:lpstr>Supervised learning</vt:lpstr>
      <vt:lpstr>Supervised learning</vt:lpstr>
      <vt:lpstr>Why not exploit unlabeled data?</vt:lpstr>
      <vt:lpstr>Unsupervised learning</vt:lpstr>
      <vt:lpstr>Unsupervised learning</vt:lpstr>
      <vt:lpstr>Unsupervised learning</vt:lpstr>
      <vt:lpstr>Examples of  unsupervised learning</vt:lpstr>
      <vt:lpstr>Objective of this tutorial</vt:lpstr>
      <vt:lpstr>Outline</vt:lpstr>
      <vt:lpstr>Auto-encoder</vt:lpstr>
      <vt:lpstr>Auto-encoder</vt:lpstr>
      <vt:lpstr>Auto-encoder</vt:lpstr>
      <vt:lpstr>Auto-encoder loss function</vt:lpstr>
      <vt:lpstr>Learning and inference in auto-encoders</vt:lpstr>
      <vt:lpstr>Learning and inference: stochastic gradient descent</vt:lpstr>
      <vt:lpstr>Auto-encoder</vt:lpstr>
      <vt:lpstr>Auto-encoder: fprop</vt:lpstr>
      <vt:lpstr>Auto-encoder backprop w.r.t. codes</vt:lpstr>
      <vt:lpstr>Auto-encoder: backprop w.r.t. codes</vt:lpstr>
      <vt:lpstr>Code inference in the auto-encoder</vt:lpstr>
      <vt:lpstr>Auto-encoder backprop w.r.t. codes</vt:lpstr>
      <vt:lpstr>Auto-encoder: backprop w.r.t. weights</vt:lpstr>
      <vt:lpstr>Usual tricks about classical SGD</vt:lpstr>
      <vt:lpstr>Sparse coding</vt:lpstr>
      <vt:lpstr>Sparse coding</vt:lpstr>
      <vt:lpstr>Limitations of  sparse coding</vt:lpstr>
      <vt:lpstr>Sparse auto-encoder</vt:lpstr>
      <vt:lpstr>Symmetric sparse auto-encoder</vt:lpstr>
      <vt:lpstr>Predictive Sparse Decomposition</vt:lpstr>
      <vt:lpstr>Outline</vt:lpstr>
      <vt:lpstr>Stacking auto-encoders</vt:lpstr>
      <vt:lpstr>MNIST handwritten digits</vt:lpstr>
      <vt:lpstr>Stacked auto-encoders</vt:lpstr>
      <vt:lpstr>Our results: bases learned on layer 1</vt:lpstr>
      <vt:lpstr>Our results: back-projecting layer 2</vt:lpstr>
      <vt:lpstr>Sparse representations</vt:lpstr>
      <vt:lpstr>Training “converges” in one pass over data</vt:lpstr>
      <vt:lpstr>Outline</vt:lpstr>
      <vt:lpstr>Semantic Hashing</vt:lpstr>
      <vt:lpstr>Semi-supervised learning of auto-encoders</vt:lpstr>
      <vt:lpstr>Semi-supervised learning of auto-encoders</vt:lpstr>
      <vt:lpstr>Beyond auto-encoders for web search (MSR)</vt:lpstr>
      <vt:lpstr>Beyond auto-encoders for web search (MSR)</vt:lpstr>
      <vt:lpstr>Outline</vt:lpstr>
      <vt:lpstr>Topics not covered in this talk</vt:lpstr>
      <vt:lpstr>Thank you!</vt:lpstr>
      <vt:lpstr>Auto-encoders and Expectation-Maximization</vt:lpstr>
      <vt:lpstr>Stochastic  gradient descent</vt:lpstr>
      <vt:lpstr>Stochastic  gradient descent</vt:lpstr>
      <vt:lpstr>Dimensionality reduction and invariant mapping </vt:lpstr>
    </vt:vector>
  </TitlesOfParts>
  <Company>Bell Labs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Piotr Mirowski</dc:creator>
  <cp:lastModifiedBy>Piotr Mirowski</cp:lastModifiedBy>
  <cp:revision>123</cp:revision>
  <dcterms:created xsi:type="dcterms:W3CDTF">2014-03-22T18:18:35Z</dcterms:created>
  <dcterms:modified xsi:type="dcterms:W3CDTF">2014-07-26T12:27:25Z</dcterms:modified>
</cp:coreProperties>
</file>