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2" r:id="rId4"/>
  </p:sldMasterIdLst>
  <p:notesMasterIdLst>
    <p:notesMasterId r:id="rId103"/>
  </p:notesMasterIdLst>
  <p:sldIdLst>
    <p:sldId id="256" r:id="rId5"/>
    <p:sldId id="377" r:id="rId6"/>
    <p:sldId id="379" r:id="rId7"/>
    <p:sldId id="408" r:id="rId8"/>
    <p:sldId id="325" r:id="rId9"/>
    <p:sldId id="414" r:id="rId10"/>
    <p:sldId id="326" r:id="rId11"/>
    <p:sldId id="382" r:id="rId12"/>
    <p:sldId id="383" r:id="rId13"/>
    <p:sldId id="331" r:id="rId14"/>
    <p:sldId id="332" r:id="rId15"/>
    <p:sldId id="415" r:id="rId16"/>
    <p:sldId id="385" r:id="rId17"/>
    <p:sldId id="335" r:id="rId18"/>
    <p:sldId id="402" r:id="rId19"/>
    <p:sldId id="401" r:id="rId20"/>
    <p:sldId id="336" r:id="rId21"/>
    <p:sldId id="337" r:id="rId22"/>
    <p:sldId id="338" r:id="rId23"/>
    <p:sldId id="422" r:id="rId24"/>
    <p:sldId id="423" r:id="rId25"/>
    <p:sldId id="424" r:id="rId26"/>
    <p:sldId id="425" r:id="rId27"/>
    <p:sldId id="426" r:id="rId28"/>
    <p:sldId id="427" r:id="rId29"/>
    <p:sldId id="428" r:id="rId30"/>
    <p:sldId id="429" r:id="rId31"/>
    <p:sldId id="453" r:id="rId32"/>
    <p:sldId id="403" r:id="rId33"/>
    <p:sldId id="455" r:id="rId34"/>
    <p:sldId id="434" r:id="rId35"/>
    <p:sldId id="431" r:id="rId36"/>
    <p:sldId id="432" r:id="rId37"/>
    <p:sldId id="433" r:id="rId38"/>
    <p:sldId id="417" r:id="rId39"/>
    <p:sldId id="416" r:id="rId40"/>
    <p:sldId id="347" r:id="rId41"/>
    <p:sldId id="348" r:id="rId42"/>
    <p:sldId id="349" r:id="rId43"/>
    <p:sldId id="351" r:id="rId44"/>
    <p:sldId id="352" r:id="rId45"/>
    <p:sldId id="353" r:id="rId46"/>
    <p:sldId id="354" r:id="rId47"/>
    <p:sldId id="355" r:id="rId48"/>
    <p:sldId id="362" r:id="rId49"/>
    <p:sldId id="440" r:id="rId50"/>
    <p:sldId id="441" r:id="rId51"/>
    <p:sldId id="418" r:id="rId52"/>
    <p:sldId id="452" r:id="rId53"/>
    <p:sldId id="454" r:id="rId54"/>
    <p:sldId id="363" r:id="rId55"/>
    <p:sldId id="447" r:id="rId56"/>
    <p:sldId id="448" r:id="rId57"/>
    <p:sldId id="451" r:id="rId58"/>
    <p:sldId id="419" r:id="rId59"/>
    <p:sldId id="395" r:id="rId60"/>
    <p:sldId id="396" r:id="rId61"/>
    <p:sldId id="397" r:id="rId62"/>
    <p:sldId id="398" r:id="rId63"/>
    <p:sldId id="399" r:id="rId64"/>
    <p:sldId id="445" r:id="rId65"/>
    <p:sldId id="446" r:id="rId66"/>
    <p:sldId id="449" r:id="rId67"/>
    <p:sldId id="444" r:id="rId68"/>
    <p:sldId id="443" r:id="rId69"/>
    <p:sldId id="420" r:id="rId70"/>
    <p:sldId id="387" r:id="rId71"/>
    <p:sldId id="386" r:id="rId72"/>
    <p:sldId id="392" r:id="rId73"/>
    <p:sldId id="393" r:id="rId74"/>
    <p:sldId id="389" r:id="rId75"/>
    <p:sldId id="388" r:id="rId76"/>
    <p:sldId id="394" r:id="rId77"/>
    <p:sldId id="406" r:id="rId78"/>
    <p:sldId id="407" r:id="rId79"/>
    <p:sldId id="405" r:id="rId80"/>
    <p:sldId id="450" r:id="rId81"/>
    <p:sldId id="413" r:id="rId82"/>
    <p:sldId id="378" r:id="rId83"/>
    <p:sldId id="373" r:id="rId84"/>
    <p:sldId id="372" r:id="rId85"/>
    <p:sldId id="374" r:id="rId86"/>
    <p:sldId id="375" r:id="rId87"/>
    <p:sldId id="390" r:id="rId88"/>
    <p:sldId id="376" r:id="rId89"/>
    <p:sldId id="438" r:id="rId90"/>
    <p:sldId id="435" r:id="rId91"/>
    <p:sldId id="436" r:id="rId92"/>
    <p:sldId id="437" r:id="rId93"/>
    <p:sldId id="409" r:id="rId94"/>
    <p:sldId id="410" r:id="rId95"/>
    <p:sldId id="411" r:id="rId96"/>
    <p:sldId id="279" r:id="rId97"/>
    <p:sldId id="275" r:id="rId98"/>
    <p:sldId id="284" r:id="rId99"/>
    <p:sldId id="285" r:id="rId100"/>
    <p:sldId id="301" r:id="rId101"/>
    <p:sldId id="303" r:id="rId10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FF0000"/>
    <a:srgbClr val="63891F"/>
    <a:srgbClr val="336600"/>
    <a:srgbClr val="E68422"/>
    <a:srgbClr val="A95F16"/>
    <a:srgbClr val="FFF4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90" autoAdjust="0"/>
    <p:restoredTop sz="96695" autoAdjust="0"/>
  </p:normalViewPr>
  <p:slideViewPr>
    <p:cSldViewPr snapToGrid="0" snapToObjects="1">
      <p:cViewPr varScale="1">
        <p:scale>
          <a:sx n="126" d="100"/>
          <a:sy n="126" d="100"/>
        </p:scale>
        <p:origin x="20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07" Type="http://schemas.openxmlformats.org/officeDocument/2006/relationships/tableStyles" Target="tableStyles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slide" Target="slides/slide83.xml"/><Relationship Id="rId102" Type="http://schemas.openxmlformats.org/officeDocument/2006/relationships/slide" Target="slides/slide98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4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8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4" Type="http://schemas.openxmlformats.org/officeDocument/2006/relationships/image" Target="../media/image48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48.wmf"/><Relationship Id="rId1" Type="http://schemas.openxmlformats.org/officeDocument/2006/relationships/image" Target="../media/image46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4" Type="http://schemas.openxmlformats.org/officeDocument/2006/relationships/image" Target="../media/image60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57.wmf"/><Relationship Id="rId4" Type="http://schemas.openxmlformats.org/officeDocument/2006/relationships/image" Target="../media/image60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5" Type="http://schemas.openxmlformats.org/officeDocument/2006/relationships/image" Target="../media/image86.wmf"/><Relationship Id="rId4" Type="http://schemas.openxmlformats.org/officeDocument/2006/relationships/image" Target="../media/image85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7" Type="http://schemas.openxmlformats.org/officeDocument/2006/relationships/image" Target="../media/image91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Relationship Id="rId6" Type="http://schemas.openxmlformats.org/officeDocument/2006/relationships/image" Target="../media/image90.wmf"/><Relationship Id="rId5" Type="http://schemas.openxmlformats.org/officeDocument/2006/relationships/image" Target="../media/image89.wmf"/><Relationship Id="rId4" Type="http://schemas.openxmlformats.org/officeDocument/2006/relationships/image" Target="../media/image88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7" Type="http://schemas.openxmlformats.org/officeDocument/2006/relationships/image" Target="../media/image91.wmf"/><Relationship Id="rId2" Type="http://schemas.openxmlformats.org/officeDocument/2006/relationships/image" Target="../media/image83.wmf"/><Relationship Id="rId1" Type="http://schemas.openxmlformats.org/officeDocument/2006/relationships/image" Target="../media/image89.wmf"/><Relationship Id="rId6" Type="http://schemas.openxmlformats.org/officeDocument/2006/relationships/image" Target="../media/image88.wmf"/><Relationship Id="rId5" Type="http://schemas.openxmlformats.org/officeDocument/2006/relationships/image" Target="../media/image87.wmf"/><Relationship Id="rId4" Type="http://schemas.openxmlformats.org/officeDocument/2006/relationships/image" Target="../media/image84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wmf"/><Relationship Id="rId13" Type="http://schemas.openxmlformats.org/officeDocument/2006/relationships/image" Target="../media/image105.wmf"/><Relationship Id="rId3" Type="http://schemas.openxmlformats.org/officeDocument/2006/relationships/image" Target="../media/image84.wmf"/><Relationship Id="rId7" Type="http://schemas.openxmlformats.org/officeDocument/2006/relationships/image" Target="../media/image99.wmf"/><Relationship Id="rId12" Type="http://schemas.openxmlformats.org/officeDocument/2006/relationships/image" Target="../media/image104.wmf"/><Relationship Id="rId2" Type="http://schemas.openxmlformats.org/officeDocument/2006/relationships/image" Target="../media/image83.wmf"/><Relationship Id="rId1" Type="http://schemas.openxmlformats.org/officeDocument/2006/relationships/image" Target="../media/image96.wmf"/><Relationship Id="rId6" Type="http://schemas.openxmlformats.org/officeDocument/2006/relationships/image" Target="../media/image98.wmf"/><Relationship Id="rId11" Type="http://schemas.openxmlformats.org/officeDocument/2006/relationships/image" Target="../media/image103.wmf"/><Relationship Id="rId5" Type="http://schemas.openxmlformats.org/officeDocument/2006/relationships/image" Target="../media/image97.wmf"/><Relationship Id="rId15" Type="http://schemas.openxmlformats.org/officeDocument/2006/relationships/image" Target="../media/image107.wmf"/><Relationship Id="rId10" Type="http://schemas.openxmlformats.org/officeDocument/2006/relationships/image" Target="../media/image102.wmf"/><Relationship Id="rId4" Type="http://schemas.openxmlformats.org/officeDocument/2006/relationships/image" Target="../media/image60.wmf"/><Relationship Id="rId9" Type="http://schemas.openxmlformats.org/officeDocument/2006/relationships/image" Target="../media/image101.wmf"/><Relationship Id="rId14" Type="http://schemas.openxmlformats.org/officeDocument/2006/relationships/image" Target="../media/image106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image" Target="../media/image108.wmf"/><Relationship Id="rId1" Type="http://schemas.openxmlformats.org/officeDocument/2006/relationships/image" Target="../media/image46.wmf"/><Relationship Id="rId4" Type="http://schemas.openxmlformats.org/officeDocument/2006/relationships/image" Target="../media/image110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wmf"/><Relationship Id="rId2" Type="http://schemas.openxmlformats.org/officeDocument/2006/relationships/image" Target="../media/image111.wmf"/><Relationship Id="rId1" Type="http://schemas.openxmlformats.org/officeDocument/2006/relationships/image" Target="../media/image109.wmf"/><Relationship Id="rId4" Type="http://schemas.openxmlformats.org/officeDocument/2006/relationships/image" Target="../media/image60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wmf"/><Relationship Id="rId2" Type="http://schemas.openxmlformats.org/officeDocument/2006/relationships/image" Target="../media/image114.wmf"/><Relationship Id="rId1" Type="http://schemas.openxmlformats.org/officeDocument/2006/relationships/image" Target="../media/image113.wmf"/><Relationship Id="rId5" Type="http://schemas.openxmlformats.org/officeDocument/2006/relationships/image" Target="../media/image115.wmf"/><Relationship Id="rId4" Type="http://schemas.openxmlformats.org/officeDocument/2006/relationships/image" Target="../media/image109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wmf"/><Relationship Id="rId2" Type="http://schemas.openxmlformats.org/officeDocument/2006/relationships/image" Target="../media/image116.wmf"/><Relationship Id="rId1" Type="http://schemas.openxmlformats.org/officeDocument/2006/relationships/image" Target="../media/image109.wmf"/><Relationship Id="rId5" Type="http://schemas.openxmlformats.org/officeDocument/2006/relationships/image" Target="../media/image119.wmf"/><Relationship Id="rId4" Type="http://schemas.openxmlformats.org/officeDocument/2006/relationships/image" Target="../media/image118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2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emf"/><Relationship Id="rId7" Type="http://schemas.openxmlformats.org/officeDocument/2006/relationships/image" Target="../media/image131.emf"/><Relationship Id="rId2" Type="http://schemas.openxmlformats.org/officeDocument/2006/relationships/image" Target="../media/image126.emf"/><Relationship Id="rId1" Type="http://schemas.openxmlformats.org/officeDocument/2006/relationships/image" Target="../media/image125.emf"/><Relationship Id="rId6" Type="http://schemas.openxmlformats.org/officeDocument/2006/relationships/image" Target="../media/image130.emf"/><Relationship Id="rId5" Type="http://schemas.openxmlformats.org/officeDocument/2006/relationships/image" Target="../media/image129.emf"/><Relationship Id="rId4" Type="http://schemas.openxmlformats.org/officeDocument/2006/relationships/image" Target="../media/image128.e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emf"/><Relationship Id="rId2" Type="http://schemas.openxmlformats.org/officeDocument/2006/relationships/image" Target="../media/image135.emf"/><Relationship Id="rId1" Type="http://schemas.openxmlformats.org/officeDocument/2006/relationships/image" Target="../media/image134.e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emf"/><Relationship Id="rId2" Type="http://schemas.openxmlformats.org/officeDocument/2006/relationships/image" Target="../media/image138.emf"/><Relationship Id="rId1" Type="http://schemas.openxmlformats.org/officeDocument/2006/relationships/image" Target="../media/image137.emf"/><Relationship Id="rId6" Type="http://schemas.openxmlformats.org/officeDocument/2006/relationships/image" Target="../media/image135.emf"/><Relationship Id="rId5" Type="http://schemas.openxmlformats.org/officeDocument/2006/relationships/image" Target="../media/image134.emf"/><Relationship Id="rId4" Type="http://schemas.openxmlformats.org/officeDocument/2006/relationships/image" Target="../media/image140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emf"/><Relationship Id="rId2" Type="http://schemas.openxmlformats.org/officeDocument/2006/relationships/image" Target="../media/image142.emf"/><Relationship Id="rId1" Type="http://schemas.openxmlformats.org/officeDocument/2006/relationships/image" Target="../media/image141.emf"/><Relationship Id="rId6" Type="http://schemas.openxmlformats.org/officeDocument/2006/relationships/image" Target="../media/image144.emf"/><Relationship Id="rId5" Type="http://schemas.openxmlformats.org/officeDocument/2006/relationships/image" Target="../media/image143.emf"/><Relationship Id="rId4" Type="http://schemas.openxmlformats.org/officeDocument/2006/relationships/image" Target="../media/image135.e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emf"/><Relationship Id="rId1" Type="http://schemas.openxmlformats.org/officeDocument/2006/relationships/image" Target="../media/image145.e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emf"/><Relationship Id="rId2" Type="http://schemas.openxmlformats.org/officeDocument/2006/relationships/image" Target="../media/image135.emf"/><Relationship Id="rId1" Type="http://schemas.openxmlformats.org/officeDocument/2006/relationships/image" Target="../media/image134.emf"/><Relationship Id="rId6" Type="http://schemas.openxmlformats.org/officeDocument/2006/relationships/image" Target="../media/image150.emf"/><Relationship Id="rId5" Type="http://schemas.openxmlformats.org/officeDocument/2006/relationships/image" Target="../media/image149.emf"/><Relationship Id="rId4" Type="http://schemas.openxmlformats.org/officeDocument/2006/relationships/image" Target="../media/image148.emf"/></Relationships>
</file>

<file path=ppt/drawings/_rels/vmlDrawing3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emf"/><Relationship Id="rId3" Type="http://schemas.openxmlformats.org/officeDocument/2006/relationships/image" Target="../media/image152.emf"/><Relationship Id="rId7" Type="http://schemas.openxmlformats.org/officeDocument/2006/relationships/image" Target="../media/image156.emf"/><Relationship Id="rId2" Type="http://schemas.openxmlformats.org/officeDocument/2006/relationships/image" Target="../media/image151.emf"/><Relationship Id="rId1" Type="http://schemas.openxmlformats.org/officeDocument/2006/relationships/image" Target="../media/image134.emf"/><Relationship Id="rId6" Type="http://schemas.openxmlformats.org/officeDocument/2006/relationships/image" Target="../media/image155.emf"/><Relationship Id="rId5" Type="http://schemas.openxmlformats.org/officeDocument/2006/relationships/image" Target="../media/image154.emf"/><Relationship Id="rId4" Type="http://schemas.openxmlformats.org/officeDocument/2006/relationships/image" Target="../media/image15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34B6A-3295-47B5-B072-BF4E92459D8F}" type="datetimeFigureOut">
              <a:rPr lang="en-GB" smtClean="0"/>
              <a:t>30/04/2014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EA6DD-694A-483E-9D74-7334C0FFB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731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570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416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384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989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175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915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566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400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811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0434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5364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6550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8610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6100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9227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5899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2148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4824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4844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1332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0063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11349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3855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4953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741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5398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2718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0470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F227-238B-4D73-8B10-D1C7C97E0172}" type="slidenum">
              <a:rPr lang="en-GB" smtClean="0"/>
              <a:t>89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38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B668-C7DB-AA4E-A848-3A302D9B8B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B668-C7DB-AA4E-A848-3A302D9B8BB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B668-C7DB-AA4E-A848-3A302D9B8BB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B668-C7DB-AA4E-A848-3A302D9B8BB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B668-C7DB-AA4E-A848-3A302D9B8B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B668-C7DB-AA4E-A848-3A302D9B8B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B668-C7DB-AA4E-A848-3A302D9B8B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B668-C7DB-AA4E-A848-3A302D9B8B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B668-C7DB-AA4E-A848-3A302D9B8B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5F1FAE7-7799-3E4C-BBCC-C0B466D1F5E6}" type="datetimeFigureOut">
              <a:rPr lang="en-US" smtClean="0"/>
              <a:t>4/30/2014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94DB668-C7DB-AA4E-A848-3A302D9B8BB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  <p:sldLayoutId id="2147484031" r:id="rId9"/>
    <p:sldLayoutId id="2147484032" r:id="rId10"/>
    <p:sldLayoutId id="214748403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2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9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0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oleObject" Target="../embeddings/oleObject13.bin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19.wmf"/><Relationship Id="rId1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1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5.png"/><Relationship Id="rId11" Type="http://schemas.openxmlformats.org/officeDocument/2006/relationships/oleObject" Target="../embeddings/oleObject12.bin"/><Relationship Id="rId5" Type="http://schemas.openxmlformats.org/officeDocument/2006/relationships/image" Target="../media/image24.png"/><Relationship Id="rId15" Type="http://schemas.openxmlformats.org/officeDocument/2006/relationships/oleObject" Target="../embeddings/oleObject14.bin"/><Relationship Id="rId10" Type="http://schemas.openxmlformats.org/officeDocument/2006/relationships/image" Target="../media/image18.wmf"/><Relationship Id="rId4" Type="http://schemas.openxmlformats.org/officeDocument/2006/relationships/image" Target="../media/image23.png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20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31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19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2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33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4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8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9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8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8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8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2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48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45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5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8.wmf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49.wmf"/><Relationship Id="rId4" Type="http://schemas.openxmlformats.org/officeDocument/2006/relationships/image" Target="../media/image46.wmf"/><Relationship Id="rId9" Type="http://schemas.openxmlformats.org/officeDocument/2006/relationships/oleObject" Target="../embeddings/oleObject49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wordnet.princeton.edu/" TargetMode="Externa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52.bin"/><Relationship Id="rId11" Type="http://schemas.openxmlformats.org/officeDocument/2006/relationships/image" Target="../media/image60.wmf"/><Relationship Id="rId5" Type="http://schemas.openxmlformats.org/officeDocument/2006/relationships/image" Target="../media/image57.wmf"/><Relationship Id="rId10" Type="http://schemas.openxmlformats.org/officeDocument/2006/relationships/oleObject" Target="../embeddings/oleObject54.bin"/><Relationship Id="rId4" Type="http://schemas.openxmlformats.org/officeDocument/2006/relationships/oleObject" Target="../embeddings/oleObject51.bin"/><Relationship Id="rId9" Type="http://schemas.openxmlformats.org/officeDocument/2006/relationships/image" Target="../media/image59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6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56.bin"/><Relationship Id="rId11" Type="http://schemas.openxmlformats.org/officeDocument/2006/relationships/image" Target="../media/image60.wmf"/><Relationship Id="rId5" Type="http://schemas.openxmlformats.org/officeDocument/2006/relationships/image" Target="../media/image57.wmf"/><Relationship Id="rId10" Type="http://schemas.openxmlformats.org/officeDocument/2006/relationships/oleObject" Target="../embeddings/oleObject58.bin"/><Relationship Id="rId4" Type="http://schemas.openxmlformats.org/officeDocument/2006/relationships/oleObject" Target="../embeddings/oleObject55.bin"/><Relationship Id="rId9" Type="http://schemas.openxmlformats.org/officeDocument/2006/relationships/image" Target="../media/image62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microsoft.com/en-us/projects/rnn/default.aspx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microsoft.com/apps/pubs/default.aspx?id=157031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google.com/p/word2vec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google.com/p/word2vec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4.wmf"/><Relationship Id="rId5" Type="http://schemas.openxmlformats.org/officeDocument/2006/relationships/oleObject" Target="../embeddings/oleObject59.bin"/><Relationship Id="rId10" Type="http://schemas.openxmlformats.org/officeDocument/2006/relationships/image" Target="../media/image76.wmf"/><Relationship Id="rId4" Type="http://schemas.openxmlformats.org/officeDocument/2006/relationships/hyperlink" Target="http://code.google.com/p/word2vec" TargetMode="External"/><Relationship Id="rId9" Type="http://schemas.openxmlformats.org/officeDocument/2006/relationships/oleObject" Target="../embeddings/oleObject61.bin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77.wmf"/><Relationship Id="rId5" Type="http://schemas.openxmlformats.org/officeDocument/2006/relationships/oleObject" Target="../embeddings/oleObject62.bin"/><Relationship Id="rId10" Type="http://schemas.openxmlformats.org/officeDocument/2006/relationships/image" Target="../media/image79.wmf"/><Relationship Id="rId4" Type="http://schemas.openxmlformats.org/officeDocument/2006/relationships/hyperlink" Target="http://code.google.com/p/word2vec" TargetMode="External"/><Relationship Id="rId9" Type="http://schemas.openxmlformats.org/officeDocument/2006/relationships/oleObject" Target="../embeddings/oleObject64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google.com/p/word2vec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://code.google.com/p/word2vec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google.com/p/word2vec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13" Type="http://schemas.openxmlformats.org/officeDocument/2006/relationships/image" Target="../media/image86.wmf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83.wmf"/><Relationship Id="rId12" Type="http://schemas.openxmlformats.org/officeDocument/2006/relationships/oleObject" Target="../embeddings/oleObject6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66.bin"/><Relationship Id="rId11" Type="http://schemas.openxmlformats.org/officeDocument/2006/relationships/image" Target="../media/image85.wmf"/><Relationship Id="rId5" Type="http://schemas.openxmlformats.org/officeDocument/2006/relationships/image" Target="../media/image82.wmf"/><Relationship Id="rId10" Type="http://schemas.openxmlformats.org/officeDocument/2006/relationships/oleObject" Target="../embeddings/oleObject68.bin"/><Relationship Id="rId4" Type="http://schemas.openxmlformats.org/officeDocument/2006/relationships/oleObject" Target="../embeddings/oleObject65.bin"/><Relationship Id="rId9" Type="http://schemas.openxmlformats.org/officeDocument/2006/relationships/image" Target="../media/image84.wmf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2.bin"/><Relationship Id="rId13" Type="http://schemas.openxmlformats.org/officeDocument/2006/relationships/image" Target="../media/image89.wmf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84.wmf"/><Relationship Id="rId12" Type="http://schemas.openxmlformats.org/officeDocument/2006/relationships/oleObject" Target="../embeddings/oleObject74.bin"/><Relationship Id="rId17" Type="http://schemas.openxmlformats.org/officeDocument/2006/relationships/image" Target="../media/image91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76.bin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71.bin"/><Relationship Id="rId11" Type="http://schemas.openxmlformats.org/officeDocument/2006/relationships/image" Target="../media/image88.wmf"/><Relationship Id="rId5" Type="http://schemas.openxmlformats.org/officeDocument/2006/relationships/image" Target="../media/image83.wmf"/><Relationship Id="rId15" Type="http://schemas.openxmlformats.org/officeDocument/2006/relationships/image" Target="../media/image90.wmf"/><Relationship Id="rId10" Type="http://schemas.openxmlformats.org/officeDocument/2006/relationships/oleObject" Target="../embeddings/oleObject73.bin"/><Relationship Id="rId4" Type="http://schemas.openxmlformats.org/officeDocument/2006/relationships/oleObject" Target="../embeddings/oleObject70.bin"/><Relationship Id="rId9" Type="http://schemas.openxmlformats.org/officeDocument/2006/relationships/image" Target="../media/image87.wmf"/><Relationship Id="rId14" Type="http://schemas.openxmlformats.org/officeDocument/2006/relationships/oleObject" Target="../embeddings/oleObject75.bin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9.bin"/><Relationship Id="rId13" Type="http://schemas.openxmlformats.org/officeDocument/2006/relationships/image" Target="../media/image87.wmf"/><Relationship Id="rId18" Type="http://schemas.openxmlformats.org/officeDocument/2006/relationships/oleObject" Target="../embeddings/oleObject83.bin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83.wmf"/><Relationship Id="rId12" Type="http://schemas.openxmlformats.org/officeDocument/2006/relationships/oleObject" Target="../embeddings/oleObject81.bin"/><Relationship Id="rId17" Type="http://schemas.openxmlformats.org/officeDocument/2006/relationships/image" Target="../media/image93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92.png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78.bin"/><Relationship Id="rId11" Type="http://schemas.openxmlformats.org/officeDocument/2006/relationships/image" Target="../media/image84.wmf"/><Relationship Id="rId5" Type="http://schemas.openxmlformats.org/officeDocument/2006/relationships/image" Target="../media/image89.wmf"/><Relationship Id="rId15" Type="http://schemas.openxmlformats.org/officeDocument/2006/relationships/image" Target="../media/image88.wmf"/><Relationship Id="rId10" Type="http://schemas.openxmlformats.org/officeDocument/2006/relationships/oleObject" Target="../embeddings/oleObject80.bin"/><Relationship Id="rId19" Type="http://schemas.openxmlformats.org/officeDocument/2006/relationships/image" Target="../media/image91.wmf"/><Relationship Id="rId4" Type="http://schemas.openxmlformats.org/officeDocument/2006/relationships/oleObject" Target="../embeddings/oleObject77.bin"/><Relationship Id="rId9" Type="http://schemas.openxmlformats.org/officeDocument/2006/relationships/image" Target="../media/image90.wmf"/><Relationship Id="rId14" Type="http://schemas.openxmlformats.org/officeDocument/2006/relationships/oleObject" Target="../embeddings/oleObject82.bin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ordnet.princeton.edu/" TargetMode="Externa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Huffman_tree_2.sv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6.bin"/><Relationship Id="rId13" Type="http://schemas.openxmlformats.org/officeDocument/2006/relationships/image" Target="../media/image97.wmf"/><Relationship Id="rId18" Type="http://schemas.openxmlformats.org/officeDocument/2006/relationships/oleObject" Target="../embeddings/oleObject91.bin"/><Relationship Id="rId26" Type="http://schemas.openxmlformats.org/officeDocument/2006/relationships/oleObject" Target="../embeddings/oleObject95.bin"/><Relationship Id="rId3" Type="http://schemas.openxmlformats.org/officeDocument/2006/relationships/notesSlide" Target="../notesSlides/notesSlide26.xml"/><Relationship Id="rId21" Type="http://schemas.openxmlformats.org/officeDocument/2006/relationships/image" Target="../media/image101.wmf"/><Relationship Id="rId7" Type="http://schemas.openxmlformats.org/officeDocument/2006/relationships/image" Target="../media/image83.wmf"/><Relationship Id="rId12" Type="http://schemas.openxmlformats.org/officeDocument/2006/relationships/oleObject" Target="../embeddings/oleObject88.bin"/><Relationship Id="rId17" Type="http://schemas.openxmlformats.org/officeDocument/2006/relationships/image" Target="../media/image99.wmf"/><Relationship Id="rId25" Type="http://schemas.openxmlformats.org/officeDocument/2006/relationships/image" Target="../media/image103.wmf"/><Relationship Id="rId33" Type="http://schemas.openxmlformats.org/officeDocument/2006/relationships/image" Target="../media/image107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90.bin"/><Relationship Id="rId20" Type="http://schemas.openxmlformats.org/officeDocument/2006/relationships/oleObject" Target="../embeddings/oleObject92.bin"/><Relationship Id="rId29" Type="http://schemas.openxmlformats.org/officeDocument/2006/relationships/image" Target="../media/image105.wmf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85.bin"/><Relationship Id="rId11" Type="http://schemas.openxmlformats.org/officeDocument/2006/relationships/image" Target="../media/image60.wmf"/><Relationship Id="rId24" Type="http://schemas.openxmlformats.org/officeDocument/2006/relationships/oleObject" Target="../embeddings/oleObject94.bin"/><Relationship Id="rId32" Type="http://schemas.openxmlformats.org/officeDocument/2006/relationships/oleObject" Target="../embeddings/oleObject98.bin"/><Relationship Id="rId5" Type="http://schemas.openxmlformats.org/officeDocument/2006/relationships/image" Target="../media/image96.wmf"/><Relationship Id="rId15" Type="http://schemas.openxmlformats.org/officeDocument/2006/relationships/image" Target="../media/image98.wmf"/><Relationship Id="rId23" Type="http://schemas.openxmlformats.org/officeDocument/2006/relationships/image" Target="../media/image102.wmf"/><Relationship Id="rId28" Type="http://schemas.openxmlformats.org/officeDocument/2006/relationships/oleObject" Target="../embeddings/oleObject96.bin"/><Relationship Id="rId10" Type="http://schemas.openxmlformats.org/officeDocument/2006/relationships/oleObject" Target="../embeddings/oleObject87.bin"/><Relationship Id="rId19" Type="http://schemas.openxmlformats.org/officeDocument/2006/relationships/image" Target="../media/image100.wmf"/><Relationship Id="rId31" Type="http://schemas.openxmlformats.org/officeDocument/2006/relationships/image" Target="../media/image106.wmf"/><Relationship Id="rId4" Type="http://schemas.openxmlformats.org/officeDocument/2006/relationships/oleObject" Target="../embeddings/oleObject84.bin"/><Relationship Id="rId9" Type="http://schemas.openxmlformats.org/officeDocument/2006/relationships/image" Target="../media/image84.wmf"/><Relationship Id="rId14" Type="http://schemas.openxmlformats.org/officeDocument/2006/relationships/oleObject" Target="../embeddings/oleObject89.bin"/><Relationship Id="rId22" Type="http://schemas.openxmlformats.org/officeDocument/2006/relationships/oleObject" Target="../embeddings/oleObject93.bin"/><Relationship Id="rId27" Type="http://schemas.openxmlformats.org/officeDocument/2006/relationships/image" Target="../media/image104.wmf"/><Relationship Id="rId30" Type="http://schemas.openxmlformats.org/officeDocument/2006/relationships/oleObject" Target="../embeddings/oleObject97.bin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wmf"/><Relationship Id="rId3" Type="http://schemas.openxmlformats.org/officeDocument/2006/relationships/oleObject" Target="../embeddings/oleObject99.bin"/><Relationship Id="rId7" Type="http://schemas.openxmlformats.org/officeDocument/2006/relationships/oleObject" Target="../embeddings/oleObject10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08.wmf"/><Relationship Id="rId5" Type="http://schemas.openxmlformats.org/officeDocument/2006/relationships/oleObject" Target="../embeddings/oleObject100.bin"/><Relationship Id="rId10" Type="http://schemas.openxmlformats.org/officeDocument/2006/relationships/image" Target="../media/image110.wmf"/><Relationship Id="rId4" Type="http://schemas.openxmlformats.org/officeDocument/2006/relationships/image" Target="../media/image46.wmf"/><Relationship Id="rId9" Type="http://schemas.openxmlformats.org/officeDocument/2006/relationships/oleObject" Target="../embeddings/oleObject102.bin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wmf"/><Relationship Id="rId3" Type="http://schemas.openxmlformats.org/officeDocument/2006/relationships/oleObject" Target="../embeddings/oleObject103.bin"/><Relationship Id="rId7" Type="http://schemas.openxmlformats.org/officeDocument/2006/relationships/oleObject" Target="../embeddings/oleObject10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11.wmf"/><Relationship Id="rId5" Type="http://schemas.openxmlformats.org/officeDocument/2006/relationships/oleObject" Target="../embeddings/oleObject104.bin"/><Relationship Id="rId10" Type="http://schemas.openxmlformats.org/officeDocument/2006/relationships/image" Target="../media/image60.wmf"/><Relationship Id="rId4" Type="http://schemas.openxmlformats.org/officeDocument/2006/relationships/image" Target="../media/image109.wmf"/><Relationship Id="rId9" Type="http://schemas.openxmlformats.org/officeDocument/2006/relationships/oleObject" Target="../embeddings/oleObject106.bin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wmf"/><Relationship Id="rId3" Type="http://schemas.openxmlformats.org/officeDocument/2006/relationships/oleObject" Target="../embeddings/oleObject107.bin"/><Relationship Id="rId7" Type="http://schemas.openxmlformats.org/officeDocument/2006/relationships/oleObject" Target="../embeddings/oleObject109.bin"/><Relationship Id="rId12" Type="http://schemas.openxmlformats.org/officeDocument/2006/relationships/image" Target="../media/image1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14.wmf"/><Relationship Id="rId11" Type="http://schemas.openxmlformats.org/officeDocument/2006/relationships/oleObject" Target="../embeddings/oleObject111.bin"/><Relationship Id="rId5" Type="http://schemas.openxmlformats.org/officeDocument/2006/relationships/oleObject" Target="../embeddings/oleObject108.bin"/><Relationship Id="rId10" Type="http://schemas.openxmlformats.org/officeDocument/2006/relationships/image" Target="../media/image109.wmf"/><Relationship Id="rId4" Type="http://schemas.openxmlformats.org/officeDocument/2006/relationships/image" Target="../media/image113.wmf"/><Relationship Id="rId9" Type="http://schemas.openxmlformats.org/officeDocument/2006/relationships/oleObject" Target="../embeddings/oleObject110.bin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wmf"/><Relationship Id="rId3" Type="http://schemas.openxmlformats.org/officeDocument/2006/relationships/oleObject" Target="../embeddings/oleObject112.bin"/><Relationship Id="rId7" Type="http://schemas.openxmlformats.org/officeDocument/2006/relationships/oleObject" Target="../embeddings/oleObject114.bin"/><Relationship Id="rId12" Type="http://schemas.openxmlformats.org/officeDocument/2006/relationships/image" Target="../media/image1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16.wmf"/><Relationship Id="rId11" Type="http://schemas.openxmlformats.org/officeDocument/2006/relationships/oleObject" Target="../embeddings/oleObject116.bin"/><Relationship Id="rId5" Type="http://schemas.openxmlformats.org/officeDocument/2006/relationships/oleObject" Target="../embeddings/oleObject113.bin"/><Relationship Id="rId10" Type="http://schemas.openxmlformats.org/officeDocument/2006/relationships/image" Target="../media/image118.wmf"/><Relationship Id="rId4" Type="http://schemas.openxmlformats.org/officeDocument/2006/relationships/image" Target="../media/image109.wmf"/><Relationship Id="rId9" Type="http://schemas.openxmlformats.org/officeDocument/2006/relationships/oleObject" Target="../embeddings/oleObject115.bin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hyperlink" Target="mailto:piotr.mirowski@computer.org" TargetMode="Externa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://acl.ldc.upenn.edu/P/P96/P96-1041.pdf?origin=publication_detail" TargetMode="External"/><Relationship Id="rId2" Type="http://schemas.openxmlformats.org/officeDocument/2006/relationships/hyperlink" Target="https://www.mscs.mu.edu/~cstruble/moodle/file.php/3/papers/01165125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y.fit.edu/~vkepuska/ece5527/Projects/Fall2011/Sundaresan,%20Venkata%20Subramanyan/srilm/doc/paper.pdf" TargetMode="Externa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://core.kmi.open.ac.uk/download/pdf/22017.pdf#page=255" TargetMode="External"/><Relationship Id="rId2" Type="http://schemas.openxmlformats.org/officeDocument/2006/relationships/hyperlink" Target="http://www.iro.umontreal.ca/~lisa/pointeurs/BengioDucharmeVincentJauvin_jmlr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d.springer.com/chapter/10.1007/3-540-33486-6_6" TargetMode="Externa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irect.com/science/article/pii/S0925231209000083" TargetMode="External"/><Relationship Id="rId2" Type="http://schemas.openxmlformats.org/officeDocument/2006/relationships/hyperlink" Target="http://www.cs.utoronto.ca/~hinton/absps/threenew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apers.nips.cc/paper/5165-learning-word-embeddings-efficiently-with-noise-contrastive-estimation.pdf" TargetMode="External"/><Relationship Id="rId4" Type="http://schemas.openxmlformats.org/officeDocument/2006/relationships/hyperlink" Target="http://arxiv.org/pdf/1206.6426" TargetMode="Externa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microsoft.com/en-us/projects/rnn/default.aspx" TargetMode="External"/><Relationship Id="rId2" Type="http://schemas.openxmlformats.org/officeDocument/2006/relationships/hyperlink" Target="https://www.aclweb.org/anthology/N/N13/N13-1090.pdf" TargetMode="Externa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hyperlink" Target="http://research.microsoft.com/apps/pubs/default.aspx?id=157031" TargetMode="Externa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hyperlink" Target="http://code.google.com/p/word2vec" TargetMode="Externa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122.wmf"/><Relationship Id="rId4" Type="http://schemas.openxmlformats.org/officeDocument/2006/relationships/oleObject" Target="../embeddings/oleObject117.bin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emf"/><Relationship Id="rId13" Type="http://schemas.openxmlformats.org/officeDocument/2006/relationships/oleObject" Target="../embeddings/oleObject122.bin"/><Relationship Id="rId18" Type="http://schemas.openxmlformats.org/officeDocument/2006/relationships/image" Target="../media/image131.emf"/><Relationship Id="rId3" Type="http://schemas.openxmlformats.org/officeDocument/2006/relationships/image" Target="../media/image132.emf"/><Relationship Id="rId7" Type="http://schemas.openxmlformats.org/officeDocument/2006/relationships/oleObject" Target="../embeddings/oleObject119.bin"/><Relationship Id="rId12" Type="http://schemas.openxmlformats.org/officeDocument/2006/relationships/image" Target="../media/image128.emf"/><Relationship Id="rId17" Type="http://schemas.openxmlformats.org/officeDocument/2006/relationships/oleObject" Target="../embeddings/oleObject12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0.emf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25.emf"/><Relationship Id="rId11" Type="http://schemas.openxmlformats.org/officeDocument/2006/relationships/oleObject" Target="../embeddings/oleObject121.bin"/><Relationship Id="rId5" Type="http://schemas.openxmlformats.org/officeDocument/2006/relationships/oleObject" Target="../embeddings/oleObject118.bin"/><Relationship Id="rId15" Type="http://schemas.openxmlformats.org/officeDocument/2006/relationships/oleObject" Target="../embeddings/oleObject123.bin"/><Relationship Id="rId10" Type="http://schemas.openxmlformats.org/officeDocument/2006/relationships/image" Target="../media/image127.emf"/><Relationship Id="rId4" Type="http://schemas.openxmlformats.org/officeDocument/2006/relationships/image" Target="../media/image133.emf"/><Relationship Id="rId9" Type="http://schemas.openxmlformats.org/officeDocument/2006/relationships/oleObject" Target="../embeddings/oleObject120.bin"/><Relationship Id="rId14" Type="http://schemas.openxmlformats.org/officeDocument/2006/relationships/image" Target="../media/image129.emf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emf"/><Relationship Id="rId3" Type="http://schemas.openxmlformats.org/officeDocument/2006/relationships/oleObject" Target="../embeddings/oleObject125.bin"/><Relationship Id="rId7" Type="http://schemas.openxmlformats.org/officeDocument/2006/relationships/oleObject" Target="../embeddings/oleObject12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35.emf"/><Relationship Id="rId5" Type="http://schemas.openxmlformats.org/officeDocument/2006/relationships/oleObject" Target="../embeddings/oleObject126.bin"/><Relationship Id="rId4" Type="http://schemas.openxmlformats.org/officeDocument/2006/relationships/image" Target="../media/image134.emf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emf"/><Relationship Id="rId13" Type="http://schemas.openxmlformats.org/officeDocument/2006/relationships/oleObject" Target="../embeddings/oleObject133.bin"/><Relationship Id="rId3" Type="http://schemas.openxmlformats.org/officeDocument/2006/relationships/oleObject" Target="../embeddings/oleObject128.bin"/><Relationship Id="rId7" Type="http://schemas.openxmlformats.org/officeDocument/2006/relationships/oleObject" Target="../embeddings/oleObject130.bin"/><Relationship Id="rId12" Type="http://schemas.openxmlformats.org/officeDocument/2006/relationships/image" Target="../media/image134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38.emf"/><Relationship Id="rId11" Type="http://schemas.openxmlformats.org/officeDocument/2006/relationships/oleObject" Target="../embeddings/oleObject132.bin"/><Relationship Id="rId5" Type="http://schemas.openxmlformats.org/officeDocument/2006/relationships/oleObject" Target="../embeddings/oleObject129.bin"/><Relationship Id="rId10" Type="http://schemas.openxmlformats.org/officeDocument/2006/relationships/image" Target="../media/image140.emf"/><Relationship Id="rId4" Type="http://schemas.openxmlformats.org/officeDocument/2006/relationships/image" Target="../media/image137.emf"/><Relationship Id="rId9" Type="http://schemas.openxmlformats.org/officeDocument/2006/relationships/oleObject" Target="../embeddings/oleObject131.bin"/><Relationship Id="rId14" Type="http://schemas.openxmlformats.org/officeDocument/2006/relationships/image" Target="../media/image135.emf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emf"/><Relationship Id="rId13" Type="http://schemas.openxmlformats.org/officeDocument/2006/relationships/oleObject" Target="../embeddings/oleObject139.bin"/><Relationship Id="rId3" Type="http://schemas.openxmlformats.org/officeDocument/2006/relationships/oleObject" Target="../embeddings/oleObject134.bin"/><Relationship Id="rId7" Type="http://schemas.openxmlformats.org/officeDocument/2006/relationships/oleObject" Target="../embeddings/oleObject136.bin"/><Relationship Id="rId12" Type="http://schemas.openxmlformats.org/officeDocument/2006/relationships/image" Target="../media/image143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42.emf"/><Relationship Id="rId11" Type="http://schemas.openxmlformats.org/officeDocument/2006/relationships/oleObject" Target="../embeddings/oleObject138.bin"/><Relationship Id="rId5" Type="http://schemas.openxmlformats.org/officeDocument/2006/relationships/oleObject" Target="../embeddings/oleObject135.bin"/><Relationship Id="rId10" Type="http://schemas.openxmlformats.org/officeDocument/2006/relationships/image" Target="../media/image135.emf"/><Relationship Id="rId4" Type="http://schemas.openxmlformats.org/officeDocument/2006/relationships/image" Target="../media/image141.emf"/><Relationship Id="rId9" Type="http://schemas.openxmlformats.org/officeDocument/2006/relationships/oleObject" Target="../embeddings/oleObject137.bin"/><Relationship Id="rId14" Type="http://schemas.openxmlformats.org/officeDocument/2006/relationships/image" Target="../media/image144.emf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46.emf"/><Relationship Id="rId5" Type="http://schemas.openxmlformats.org/officeDocument/2006/relationships/oleObject" Target="../embeddings/oleObject141.bin"/><Relationship Id="rId4" Type="http://schemas.openxmlformats.org/officeDocument/2006/relationships/image" Target="../media/image145.emf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emf"/><Relationship Id="rId13" Type="http://schemas.openxmlformats.org/officeDocument/2006/relationships/oleObject" Target="../embeddings/oleObject147.bin"/><Relationship Id="rId3" Type="http://schemas.openxmlformats.org/officeDocument/2006/relationships/oleObject" Target="../embeddings/oleObject142.bin"/><Relationship Id="rId7" Type="http://schemas.openxmlformats.org/officeDocument/2006/relationships/oleObject" Target="../embeddings/oleObject144.bin"/><Relationship Id="rId12" Type="http://schemas.openxmlformats.org/officeDocument/2006/relationships/image" Target="../media/image149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35.emf"/><Relationship Id="rId11" Type="http://schemas.openxmlformats.org/officeDocument/2006/relationships/oleObject" Target="../embeddings/oleObject146.bin"/><Relationship Id="rId5" Type="http://schemas.openxmlformats.org/officeDocument/2006/relationships/oleObject" Target="../embeddings/oleObject143.bin"/><Relationship Id="rId10" Type="http://schemas.openxmlformats.org/officeDocument/2006/relationships/image" Target="../media/image148.emf"/><Relationship Id="rId4" Type="http://schemas.openxmlformats.org/officeDocument/2006/relationships/image" Target="../media/image134.emf"/><Relationship Id="rId9" Type="http://schemas.openxmlformats.org/officeDocument/2006/relationships/oleObject" Target="../embeddings/oleObject145.bin"/><Relationship Id="rId14" Type="http://schemas.openxmlformats.org/officeDocument/2006/relationships/image" Target="../media/image150.emf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emf"/><Relationship Id="rId13" Type="http://schemas.openxmlformats.org/officeDocument/2006/relationships/oleObject" Target="../embeddings/oleObject153.bin"/><Relationship Id="rId18" Type="http://schemas.openxmlformats.org/officeDocument/2006/relationships/image" Target="../media/image157.emf"/><Relationship Id="rId3" Type="http://schemas.openxmlformats.org/officeDocument/2006/relationships/oleObject" Target="../embeddings/oleObject148.bin"/><Relationship Id="rId7" Type="http://schemas.openxmlformats.org/officeDocument/2006/relationships/oleObject" Target="../embeddings/oleObject150.bin"/><Relationship Id="rId12" Type="http://schemas.openxmlformats.org/officeDocument/2006/relationships/image" Target="../media/image154.emf"/><Relationship Id="rId17" Type="http://schemas.openxmlformats.org/officeDocument/2006/relationships/oleObject" Target="../embeddings/oleObject155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56.emf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51.emf"/><Relationship Id="rId11" Type="http://schemas.openxmlformats.org/officeDocument/2006/relationships/oleObject" Target="../embeddings/oleObject152.bin"/><Relationship Id="rId5" Type="http://schemas.openxmlformats.org/officeDocument/2006/relationships/oleObject" Target="../embeddings/oleObject149.bin"/><Relationship Id="rId15" Type="http://schemas.openxmlformats.org/officeDocument/2006/relationships/oleObject" Target="../embeddings/oleObject154.bin"/><Relationship Id="rId10" Type="http://schemas.openxmlformats.org/officeDocument/2006/relationships/image" Target="../media/image153.emf"/><Relationship Id="rId4" Type="http://schemas.openxmlformats.org/officeDocument/2006/relationships/image" Target="../media/image134.emf"/><Relationship Id="rId9" Type="http://schemas.openxmlformats.org/officeDocument/2006/relationships/oleObject" Target="../embeddings/oleObject151.bin"/><Relationship Id="rId14" Type="http://schemas.openxmlformats.org/officeDocument/2006/relationships/image" Target="../media/image15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sz="6600" dirty="0" smtClean="0"/>
              <a:t>Tutorial on </a:t>
            </a:r>
            <a:br>
              <a:rPr lang="en-US" sz="6600" dirty="0" smtClean="0"/>
            </a:br>
            <a:r>
              <a:rPr lang="en-US" sz="6600" dirty="0" smtClean="0"/>
              <a:t>neural probabilistic language models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2999"/>
            <a:ext cx="6400800" cy="1608667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Piotr Mirowski</a:t>
            </a:r>
            <a:r>
              <a:rPr lang="en-US" dirty="0" smtClean="0"/>
              <a:t>, Microsoft Bing London</a:t>
            </a:r>
          </a:p>
          <a:p>
            <a:r>
              <a:rPr lang="en-US" dirty="0" smtClean="0"/>
              <a:t>South England NLP </a:t>
            </a:r>
            <a:r>
              <a:rPr lang="en-US" dirty="0" err="1" smtClean="0"/>
              <a:t>Meetup</a:t>
            </a:r>
            <a:r>
              <a:rPr lang="en-US" dirty="0" smtClean="0"/>
              <a:t> @ UCL</a:t>
            </a:r>
            <a:endParaRPr lang="en-US" dirty="0"/>
          </a:p>
          <a:p>
            <a:r>
              <a:rPr lang="en-US" dirty="0" smtClean="0"/>
              <a:t>April 30,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8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Ackowledgements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GB" dirty="0"/>
          </a:p>
          <a:p>
            <a:r>
              <a:rPr lang="en-GB" dirty="0" smtClean="0"/>
              <a:t>AT&amp;T Labs Research</a:t>
            </a:r>
          </a:p>
          <a:p>
            <a:pPr lvl="1"/>
            <a:r>
              <a:rPr lang="en-GB" sz="2000" dirty="0" err="1" smtClean="0"/>
              <a:t>Srinivas</a:t>
            </a:r>
            <a:r>
              <a:rPr lang="en-GB" sz="2000" dirty="0" smtClean="0"/>
              <a:t> Bangalore</a:t>
            </a:r>
            <a:endParaRPr lang="en-GB" sz="2000" dirty="0"/>
          </a:p>
          <a:p>
            <a:pPr lvl="1"/>
            <a:r>
              <a:rPr lang="en-GB" sz="2000" dirty="0" err="1" smtClean="0"/>
              <a:t>Suhrid</a:t>
            </a:r>
            <a:r>
              <a:rPr lang="en-GB" sz="2000" dirty="0" smtClean="0"/>
              <a:t> </a:t>
            </a:r>
            <a:r>
              <a:rPr lang="en-GB" sz="2000" dirty="0" err="1" smtClean="0"/>
              <a:t>Balakrishnan</a:t>
            </a:r>
            <a:endParaRPr lang="en-GB" sz="2000" dirty="0" smtClean="0"/>
          </a:p>
          <a:p>
            <a:pPr lvl="1"/>
            <a:r>
              <a:rPr lang="en-GB" sz="2000" dirty="0" err="1" smtClean="0"/>
              <a:t>Sumit</a:t>
            </a:r>
            <a:r>
              <a:rPr lang="en-GB" sz="2000" dirty="0" smtClean="0"/>
              <a:t> Chopra (now at Facebook)</a:t>
            </a:r>
            <a:endParaRPr lang="en-GB" sz="2000" dirty="0"/>
          </a:p>
          <a:p>
            <a:r>
              <a:rPr lang="en-GB" dirty="0" smtClean="0"/>
              <a:t>New York University</a:t>
            </a:r>
            <a:endParaRPr lang="en-GB" dirty="0"/>
          </a:p>
          <a:p>
            <a:pPr lvl="1"/>
            <a:r>
              <a:rPr lang="en-GB" sz="2000" dirty="0" err="1" smtClean="0"/>
              <a:t>Yann</a:t>
            </a:r>
            <a:r>
              <a:rPr lang="en-GB" sz="2000" dirty="0" smtClean="0"/>
              <a:t> </a:t>
            </a:r>
            <a:r>
              <a:rPr lang="en-GB" sz="2000" dirty="0" err="1" smtClean="0"/>
              <a:t>LeCun</a:t>
            </a:r>
            <a:r>
              <a:rPr lang="en-GB" sz="2000" dirty="0" smtClean="0"/>
              <a:t> (now at Facebook)</a:t>
            </a:r>
            <a:endParaRPr lang="en-GB" sz="2000" dirty="0"/>
          </a:p>
          <a:p>
            <a:r>
              <a:rPr lang="en-GB" dirty="0" smtClean="0"/>
              <a:t>Microsoft</a:t>
            </a:r>
          </a:p>
          <a:p>
            <a:pPr lvl="1"/>
            <a:r>
              <a:rPr lang="en-GB" sz="2000" dirty="0" err="1" smtClean="0"/>
              <a:t>Abhishek</a:t>
            </a:r>
            <a:r>
              <a:rPr lang="en-GB" sz="2000" dirty="0" smtClean="0"/>
              <a:t> </a:t>
            </a:r>
            <a:r>
              <a:rPr lang="en-GB" sz="2000" dirty="0" err="1" smtClean="0"/>
              <a:t>Arun</a:t>
            </a:r>
            <a:endParaRPr lang="en-GB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43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About the presenter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dirty="0" smtClean="0"/>
              <a:t>NYU (2005-2010)</a:t>
            </a:r>
          </a:p>
          <a:p>
            <a:pPr lvl="1"/>
            <a:r>
              <a:rPr lang="en-GB" sz="2000" dirty="0" smtClean="0"/>
              <a:t>Deep learning for time series</a:t>
            </a:r>
          </a:p>
          <a:p>
            <a:pPr lvl="2"/>
            <a:r>
              <a:rPr lang="en-GB" sz="2000" dirty="0"/>
              <a:t>Epileptic seizure prediction</a:t>
            </a:r>
          </a:p>
          <a:p>
            <a:pPr lvl="2"/>
            <a:r>
              <a:rPr lang="en-GB" sz="2000" dirty="0" smtClean="0"/>
              <a:t>Gene regulation networks</a:t>
            </a:r>
          </a:p>
          <a:p>
            <a:pPr lvl="2"/>
            <a:r>
              <a:rPr lang="en-GB" sz="2000" b="1" dirty="0" smtClean="0"/>
              <a:t>Text categorization of online news</a:t>
            </a:r>
          </a:p>
          <a:p>
            <a:pPr lvl="2"/>
            <a:r>
              <a:rPr lang="en-GB" sz="2000" b="1" dirty="0" smtClean="0"/>
              <a:t>Statistical language models</a:t>
            </a:r>
            <a:endParaRPr lang="en-GB" sz="2000" b="1" dirty="0"/>
          </a:p>
          <a:p>
            <a:r>
              <a:rPr lang="en-GB" dirty="0"/>
              <a:t>Bell Labs (2011-2013)</a:t>
            </a:r>
          </a:p>
          <a:p>
            <a:pPr lvl="1"/>
            <a:r>
              <a:rPr lang="en-GB" sz="2000" dirty="0" err="1" smtClean="0"/>
              <a:t>WiFi</a:t>
            </a:r>
            <a:r>
              <a:rPr lang="en-GB" sz="2000" dirty="0" smtClean="0"/>
              <a:t>-based indoor </a:t>
            </a:r>
            <a:r>
              <a:rPr lang="en-GB" sz="2000" dirty="0" err="1" smtClean="0"/>
              <a:t>geolocation</a:t>
            </a:r>
            <a:endParaRPr lang="en-GB" sz="2000" dirty="0" smtClean="0"/>
          </a:p>
          <a:p>
            <a:pPr lvl="1"/>
            <a:r>
              <a:rPr lang="en-GB" sz="2000" dirty="0" smtClean="0"/>
              <a:t>SLAM and robotics</a:t>
            </a:r>
          </a:p>
          <a:p>
            <a:pPr lvl="1"/>
            <a:r>
              <a:rPr lang="en-GB" sz="2000" dirty="0" smtClean="0"/>
              <a:t>Load forecasting in smart grids</a:t>
            </a:r>
            <a:endParaRPr lang="en-GB" sz="2000" dirty="0"/>
          </a:p>
          <a:p>
            <a:r>
              <a:rPr lang="en-GB" b="1" dirty="0" smtClean="0"/>
              <a:t>Microsoft Bing </a:t>
            </a:r>
            <a:r>
              <a:rPr lang="en-GB" dirty="0" smtClean="0"/>
              <a:t>(2013-)</a:t>
            </a:r>
          </a:p>
          <a:p>
            <a:pPr lvl="1"/>
            <a:r>
              <a:rPr lang="en-GB" sz="2000" b="1" dirty="0" err="1" smtClean="0"/>
              <a:t>AutoSuggest</a:t>
            </a:r>
            <a:r>
              <a:rPr lang="en-GB" sz="2000" b="1" dirty="0" smtClean="0"/>
              <a:t> </a:t>
            </a:r>
            <a:r>
              <a:rPr lang="en-GB" sz="2000" dirty="0" smtClean="0"/>
              <a:t>(</a:t>
            </a:r>
            <a:r>
              <a:rPr lang="en-GB" sz="2000" b="1" dirty="0" smtClean="0"/>
              <a:t>Query Formulation</a:t>
            </a:r>
            <a:r>
              <a:rPr lang="en-GB" sz="2000" dirty="0" smtClean="0"/>
              <a:t>)</a:t>
            </a:r>
            <a:endParaRPr lang="en-GB" sz="20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2344" y="2268394"/>
            <a:ext cx="1898199" cy="18794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9189" y="1654052"/>
            <a:ext cx="1527274" cy="10626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9700" y="1593924"/>
            <a:ext cx="2082661" cy="14174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4240" y="3622226"/>
            <a:ext cx="1230500" cy="15734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5409" y="3874965"/>
            <a:ext cx="2173869" cy="14419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0956" y="5316873"/>
            <a:ext cx="3744298" cy="151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90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of this tutorial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Understand deep learning approaches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to </a:t>
            </a:r>
            <a:r>
              <a:rPr lang="en-US" b="1" dirty="0" smtClean="0">
                <a:solidFill>
                  <a:schemeClr val="tx2"/>
                </a:solidFill>
              </a:rPr>
              <a:t>distributional semantics</a:t>
            </a:r>
            <a:r>
              <a:rPr lang="en-US" dirty="0" smtClean="0">
                <a:solidFill>
                  <a:schemeClr val="tx2"/>
                </a:solidFill>
              </a:rPr>
              <a:t>: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word </a:t>
            </a:r>
            <a:r>
              <a:rPr lang="en-US" b="1" dirty="0" err="1" smtClean="0">
                <a:solidFill>
                  <a:schemeClr val="tx2"/>
                </a:solidFill>
              </a:rPr>
              <a:t>embeddings</a:t>
            </a:r>
            <a:r>
              <a:rPr lang="en-US" dirty="0" smtClean="0">
                <a:solidFill>
                  <a:schemeClr val="tx2"/>
                </a:solidFill>
              </a:rPr>
              <a:t> and </a:t>
            </a:r>
            <a:r>
              <a:rPr lang="en-US" b="1" dirty="0" smtClean="0">
                <a:solidFill>
                  <a:schemeClr val="tx2"/>
                </a:solidFill>
              </a:rPr>
              <a:t>continuous space language models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42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1600" dirty="0"/>
              <a:t>Probabilistic Language </a:t>
            </a:r>
            <a:r>
              <a:rPr lang="en-GB" sz="1600" dirty="0" smtClean="0"/>
              <a:t>Models (LMs)</a:t>
            </a:r>
            <a:endParaRPr lang="en-GB" sz="1600" dirty="0"/>
          </a:p>
          <a:p>
            <a:pPr lvl="1"/>
            <a:r>
              <a:rPr lang="en-GB" sz="1400" dirty="0" smtClean="0"/>
              <a:t>Likelihood </a:t>
            </a:r>
            <a:r>
              <a:rPr lang="en-GB" sz="1400" dirty="0"/>
              <a:t>of a </a:t>
            </a:r>
            <a:r>
              <a:rPr lang="en-GB" sz="1400" dirty="0" smtClean="0"/>
              <a:t>sentence and LM perplexity</a:t>
            </a:r>
            <a:endParaRPr lang="en-GB" sz="1400" dirty="0"/>
          </a:p>
          <a:p>
            <a:pPr lvl="1"/>
            <a:r>
              <a:rPr lang="en-GB" sz="1400" dirty="0" smtClean="0"/>
              <a:t>Limitations of </a:t>
            </a:r>
            <a:r>
              <a:rPr lang="en-GB" sz="1400" b="1" dirty="0" smtClean="0"/>
              <a:t>n-grams</a:t>
            </a:r>
            <a:endParaRPr lang="en-GB" sz="1400" b="1" dirty="0"/>
          </a:p>
          <a:p>
            <a:r>
              <a:rPr lang="en-GB" sz="1600" dirty="0"/>
              <a:t>Neural </a:t>
            </a:r>
            <a:r>
              <a:rPr lang="en-GB" sz="1600" dirty="0" smtClean="0"/>
              <a:t>Probabilistic LMs</a:t>
            </a:r>
            <a:endParaRPr lang="en-GB" sz="1600" dirty="0"/>
          </a:p>
          <a:p>
            <a:pPr lvl="1"/>
            <a:r>
              <a:rPr lang="en-GB" sz="1400" b="1" dirty="0"/>
              <a:t>Vector-space representation </a:t>
            </a:r>
            <a:r>
              <a:rPr lang="en-GB" sz="1400" dirty="0"/>
              <a:t>of words</a:t>
            </a:r>
          </a:p>
          <a:p>
            <a:pPr lvl="1"/>
            <a:r>
              <a:rPr lang="en-GB" sz="1400" b="1" dirty="0" smtClean="0">
                <a:solidFill>
                  <a:schemeClr val="bg1">
                    <a:lumMod val="50000"/>
                  </a:schemeClr>
                </a:solidFill>
              </a:rPr>
              <a:t>Neural </a:t>
            </a:r>
            <a:r>
              <a:rPr lang="en-GB" sz="1400" dirty="0" smtClean="0">
                <a:solidFill>
                  <a:schemeClr val="bg1">
                    <a:lumMod val="50000"/>
                  </a:schemeClr>
                </a:solidFill>
              </a:rPr>
              <a:t>probabilistic language model</a:t>
            </a:r>
          </a:p>
          <a:p>
            <a:pPr lvl="1"/>
            <a:r>
              <a:rPr lang="en-GB" sz="1400" dirty="0" smtClean="0">
                <a:solidFill>
                  <a:schemeClr val="bg1">
                    <a:lumMod val="50000"/>
                  </a:schemeClr>
                </a:solidFill>
              </a:rPr>
              <a:t>Log-Bilinear (LBL) </a:t>
            </a:r>
            <a:r>
              <a:rPr lang="en-GB" sz="1400" dirty="0" smtClean="0"/>
              <a:t>LMs (loss function maximization)</a:t>
            </a:r>
          </a:p>
          <a:p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</a:rPr>
              <a:t>Long-range dependencies</a:t>
            </a:r>
            <a:endParaRPr lang="en-GB" sz="1600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GB" sz="1400" dirty="0" smtClean="0">
                <a:solidFill>
                  <a:schemeClr val="bg1">
                    <a:lumMod val="50000"/>
                  </a:schemeClr>
                </a:solidFill>
              </a:rPr>
              <a:t>Enhancing LBL with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linguistic </a:t>
            </a:r>
            <a:r>
              <a:rPr lang="en-GB" sz="1400" dirty="0" smtClean="0">
                <a:solidFill>
                  <a:schemeClr val="bg1">
                    <a:lumMod val="50000"/>
                  </a:schemeClr>
                </a:solidFill>
              </a:rPr>
              <a:t>features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GB" sz="1400" b="1" dirty="0">
                <a:solidFill>
                  <a:schemeClr val="bg1">
                    <a:lumMod val="50000"/>
                  </a:schemeClr>
                </a:solidFill>
              </a:rPr>
              <a:t>Recurrent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Neural </a:t>
            </a:r>
            <a:r>
              <a:rPr lang="en-GB" sz="1400" dirty="0" smtClean="0">
                <a:solidFill>
                  <a:schemeClr val="bg1">
                    <a:lumMod val="50000"/>
                  </a:schemeClr>
                </a:solidFill>
              </a:rPr>
              <a:t>Networks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(RNN</a:t>
            </a:r>
            <a:r>
              <a:rPr lang="en-GB" sz="14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600" dirty="0" smtClean="0"/>
              <a:t>Applications</a:t>
            </a:r>
            <a:endParaRPr lang="en-GB" sz="1600" dirty="0"/>
          </a:p>
          <a:p>
            <a:pPr lvl="1"/>
            <a:r>
              <a:rPr lang="en-GB" sz="1400" dirty="0" smtClean="0"/>
              <a:t>Speech recognition and machine translation</a:t>
            </a:r>
          </a:p>
          <a:p>
            <a:pPr lvl="1"/>
            <a:r>
              <a:rPr lang="en-GB" sz="1400" dirty="0" smtClean="0"/>
              <a:t>Sentence completion and </a:t>
            </a:r>
            <a:r>
              <a:rPr lang="en-GB" sz="1400" b="1" dirty="0" smtClean="0"/>
              <a:t>linguistic regularities</a:t>
            </a:r>
            <a:endParaRPr lang="en-GB" sz="1400" b="1" dirty="0"/>
          </a:p>
          <a:p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</a:rPr>
              <a:t>Bag-of-word-vector approaches</a:t>
            </a:r>
            <a:endParaRPr lang="en-GB" sz="1600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GB" sz="1400" dirty="0" smtClean="0">
                <a:solidFill>
                  <a:schemeClr val="bg1">
                    <a:lumMod val="50000"/>
                  </a:schemeClr>
                </a:solidFill>
              </a:rPr>
              <a:t>Auto-encoders for text</a:t>
            </a:r>
          </a:p>
          <a:p>
            <a:pPr lvl="1"/>
            <a:r>
              <a:rPr lang="en-GB" sz="1400" b="1" dirty="0"/>
              <a:t>Continuous </a:t>
            </a:r>
            <a:r>
              <a:rPr lang="en-GB" sz="1400" b="1" dirty="0" smtClean="0"/>
              <a:t>bag</a:t>
            </a:r>
            <a:r>
              <a:rPr lang="en-GB" sz="1400" b="1" dirty="0"/>
              <a:t>-of-words </a:t>
            </a:r>
            <a:r>
              <a:rPr lang="en-GB" sz="1400" dirty="0" smtClean="0"/>
              <a:t>and </a:t>
            </a:r>
            <a:r>
              <a:rPr lang="en-GB" sz="1400" b="1" dirty="0" smtClean="0"/>
              <a:t>skip-gram</a:t>
            </a:r>
            <a:r>
              <a:rPr lang="en-GB" sz="1400" dirty="0" smtClean="0"/>
              <a:t> models</a:t>
            </a:r>
            <a:endParaRPr lang="en-GB" sz="1600" dirty="0" smtClean="0"/>
          </a:p>
          <a:p>
            <a:r>
              <a:rPr lang="en-GB" sz="1600" dirty="0" smtClean="0"/>
              <a:t>Scalability with large vocabularies</a:t>
            </a:r>
            <a:endParaRPr lang="en-GB" sz="1600" dirty="0"/>
          </a:p>
          <a:p>
            <a:pPr lvl="1"/>
            <a:r>
              <a:rPr lang="en-GB" sz="1400" dirty="0" smtClean="0"/>
              <a:t>Tree-structured LMs</a:t>
            </a:r>
            <a:endParaRPr lang="en-GB" sz="1400" dirty="0"/>
          </a:p>
          <a:p>
            <a:pPr lvl="1"/>
            <a:r>
              <a:rPr lang="en-GB" sz="1400" dirty="0" smtClean="0"/>
              <a:t>Noise-contrastive estimation</a:t>
            </a: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32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1600" dirty="0"/>
              <a:t>Probabilistic Language </a:t>
            </a:r>
            <a:r>
              <a:rPr lang="en-GB" sz="1600" dirty="0" smtClean="0"/>
              <a:t>Models (LMs)</a:t>
            </a:r>
            <a:endParaRPr lang="en-GB" sz="1600" dirty="0"/>
          </a:p>
          <a:p>
            <a:pPr lvl="1"/>
            <a:r>
              <a:rPr lang="en-GB" sz="1400" dirty="0" smtClean="0"/>
              <a:t>Likelihood </a:t>
            </a:r>
            <a:r>
              <a:rPr lang="en-GB" sz="1400" dirty="0"/>
              <a:t>of a </a:t>
            </a:r>
            <a:r>
              <a:rPr lang="en-GB" sz="1400" dirty="0" smtClean="0"/>
              <a:t>sentence and LM perplexity</a:t>
            </a:r>
            <a:endParaRPr lang="en-GB" sz="1400" dirty="0"/>
          </a:p>
          <a:p>
            <a:pPr lvl="1"/>
            <a:r>
              <a:rPr lang="en-GB" sz="1400" dirty="0" smtClean="0"/>
              <a:t>Limitations of </a:t>
            </a:r>
            <a:r>
              <a:rPr lang="en-GB" sz="1400" b="1" dirty="0" smtClean="0"/>
              <a:t>n-grams</a:t>
            </a:r>
            <a:endParaRPr lang="en-GB" sz="1400" b="1" dirty="0"/>
          </a:p>
          <a:p>
            <a:r>
              <a:rPr lang="en-GB" sz="1600" dirty="0">
                <a:solidFill>
                  <a:schemeClr val="bg2"/>
                </a:solidFill>
              </a:rPr>
              <a:t>Neural </a:t>
            </a:r>
            <a:r>
              <a:rPr lang="en-GB" sz="1600" dirty="0" smtClean="0">
                <a:solidFill>
                  <a:schemeClr val="bg2"/>
                </a:solidFill>
              </a:rPr>
              <a:t>Probabilistic LMs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b="1" dirty="0">
                <a:solidFill>
                  <a:schemeClr val="bg2"/>
                </a:solidFill>
              </a:rPr>
              <a:t>Vector-space representation </a:t>
            </a:r>
            <a:r>
              <a:rPr lang="en-GB" sz="1400" dirty="0">
                <a:solidFill>
                  <a:schemeClr val="bg2"/>
                </a:solidFill>
              </a:rPr>
              <a:t>of words</a:t>
            </a:r>
          </a:p>
          <a:p>
            <a:pPr lvl="1"/>
            <a:r>
              <a:rPr lang="en-GB" sz="1400" b="1" dirty="0" smtClean="0">
                <a:solidFill>
                  <a:schemeClr val="bg2"/>
                </a:solidFill>
              </a:rPr>
              <a:t>Neural </a:t>
            </a:r>
            <a:r>
              <a:rPr lang="en-GB" sz="1400" dirty="0" smtClean="0">
                <a:solidFill>
                  <a:schemeClr val="bg2"/>
                </a:solidFill>
              </a:rPr>
              <a:t>probabilistic language model</a:t>
            </a: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Log-Bilinear (LBL) LMs</a:t>
            </a:r>
          </a:p>
          <a:p>
            <a:r>
              <a:rPr lang="en-GB" sz="1600" dirty="0" smtClean="0">
                <a:solidFill>
                  <a:schemeClr val="bg2"/>
                </a:solidFill>
              </a:rPr>
              <a:t>Long-range dependencies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Enhancing LBL with </a:t>
            </a:r>
            <a:r>
              <a:rPr lang="en-GB" sz="1400" dirty="0">
                <a:solidFill>
                  <a:schemeClr val="bg2"/>
                </a:solidFill>
              </a:rPr>
              <a:t>linguistic </a:t>
            </a:r>
            <a:r>
              <a:rPr lang="en-GB" sz="1400" dirty="0" smtClean="0">
                <a:solidFill>
                  <a:schemeClr val="bg2"/>
                </a:solidFill>
              </a:rPr>
              <a:t>features</a:t>
            </a:r>
            <a:endParaRPr lang="en-GB" sz="1400" dirty="0">
              <a:solidFill>
                <a:schemeClr val="bg2"/>
              </a:solidFill>
            </a:endParaRPr>
          </a:p>
          <a:p>
            <a:pPr lvl="1"/>
            <a:r>
              <a:rPr lang="en-GB" sz="1400" b="1" dirty="0">
                <a:solidFill>
                  <a:schemeClr val="bg2"/>
                </a:solidFill>
              </a:rPr>
              <a:t>Recurrent</a:t>
            </a:r>
            <a:r>
              <a:rPr lang="en-GB" sz="1400" dirty="0">
                <a:solidFill>
                  <a:schemeClr val="bg2"/>
                </a:solidFill>
              </a:rPr>
              <a:t> Neural </a:t>
            </a:r>
            <a:r>
              <a:rPr lang="en-GB" sz="1400" dirty="0" smtClean="0">
                <a:solidFill>
                  <a:schemeClr val="bg2"/>
                </a:solidFill>
              </a:rPr>
              <a:t>Networks </a:t>
            </a:r>
            <a:r>
              <a:rPr lang="en-GB" sz="1400" dirty="0">
                <a:solidFill>
                  <a:schemeClr val="bg2"/>
                </a:solidFill>
              </a:rPr>
              <a:t>(RNN</a:t>
            </a:r>
            <a:r>
              <a:rPr lang="en-GB" sz="1400" dirty="0" smtClean="0">
                <a:solidFill>
                  <a:schemeClr val="bg2"/>
                </a:solidFill>
              </a:rPr>
              <a:t>)</a:t>
            </a:r>
            <a:endParaRPr lang="en-GB" sz="1400" dirty="0">
              <a:solidFill>
                <a:schemeClr val="bg2"/>
              </a:solidFill>
            </a:endParaRPr>
          </a:p>
          <a:p>
            <a:r>
              <a:rPr lang="en-GB" sz="1600" dirty="0" smtClean="0">
                <a:solidFill>
                  <a:schemeClr val="bg2"/>
                </a:solidFill>
              </a:rPr>
              <a:t>Applications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Speech recognition and machine translation</a:t>
            </a: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Sentence completion and </a:t>
            </a:r>
            <a:r>
              <a:rPr lang="en-GB" sz="1400" b="1" dirty="0" smtClean="0">
                <a:solidFill>
                  <a:schemeClr val="bg2"/>
                </a:solidFill>
              </a:rPr>
              <a:t>linguistic regularities</a:t>
            </a:r>
            <a:endParaRPr lang="en-GB" sz="1400" b="1" dirty="0">
              <a:solidFill>
                <a:schemeClr val="bg2"/>
              </a:solidFill>
            </a:endParaRPr>
          </a:p>
          <a:p>
            <a:r>
              <a:rPr lang="en-GB" sz="1600" dirty="0" smtClean="0">
                <a:solidFill>
                  <a:schemeClr val="bg2"/>
                </a:solidFill>
              </a:rPr>
              <a:t>Bag-of-word-vector approaches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Auto-encoders for text</a:t>
            </a:r>
          </a:p>
          <a:p>
            <a:pPr lvl="1"/>
            <a:r>
              <a:rPr lang="en-GB" sz="1400" b="1" dirty="0">
                <a:solidFill>
                  <a:schemeClr val="bg2"/>
                </a:solidFill>
              </a:rPr>
              <a:t>Continuous </a:t>
            </a:r>
            <a:r>
              <a:rPr lang="en-GB" sz="1400" b="1" dirty="0" smtClean="0">
                <a:solidFill>
                  <a:schemeClr val="bg2"/>
                </a:solidFill>
              </a:rPr>
              <a:t>bag</a:t>
            </a:r>
            <a:r>
              <a:rPr lang="en-GB" sz="1400" b="1" dirty="0">
                <a:solidFill>
                  <a:schemeClr val="bg2"/>
                </a:solidFill>
              </a:rPr>
              <a:t>-of-words </a:t>
            </a:r>
            <a:r>
              <a:rPr lang="en-GB" sz="1400" dirty="0" smtClean="0">
                <a:solidFill>
                  <a:schemeClr val="bg2"/>
                </a:solidFill>
              </a:rPr>
              <a:t>and </a:t>
            </a:r>
            <a:r>
              <a:rPr lang="en-GB" sz="1400" b="1" dirty="0" smtClean="0">
                <a:solidFill>
                  <a:schemeClr val="bg2"/>
                </a:solidFill>
              </a:rPr>
              <a:t>skip-gram</a:t>
            </a:r>
            <a:r>
              <a:rPr lang="en-GB" sz="1400" dirty="0" smtClean="0">
                <a:solidFill>
                  <a:schemeClr val="bg2"/>
                </a:solidFill>
              </a:rPr>
              <a:t> models</a:t>
            </a:r>
            <a:endParaRPr lang="en-GB" sz="1600" dirty="0" smtClean="0">
              <a:solidFill>
                <a:schemeClr val="bg2"/>
              </a:solidFill>
            </a:endParaRPr>
          </a:p>
          <a:p>
            <a:r>
              <a:rPr lang="en-GB" sz="1600" dirty="0" smtClean="0">
                <a:solidFill>
                  <a:schemeClr val="bg2"/>
                </a:solidFill>
              </a:rPr>
              <a:t>Scalability with large vocabularies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Tree-structured LMs</a:t>
            </a:r>
            <a:endParaRPr lang="en-GB" sz="14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Noise-contrastive estimation</a:t>
            </a:r>
            <a:endParaRPr lang="en-GB" sz="1400" dirty="0">
              <a:solidFill>
                <a:schemeClr val="bg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01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Probabilistic</a:t>
            </a:r>
            <a:br>
              <a:rPr lang="en-GB" dirty="0" smtClean="0"/>
            </a:br>
            <a:r>
              <a:rPr lang="en-GB" dirty="0" smtClean="0"/>
              <a:t>Language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Probability</a:t>
            </a:r>
            <a:r>
              <a:rPr lang="en-US" dirty="0" smtClean="0"/>
              <a:t> </a:t>
            </a:r>
            <a:r>
              <a:rPr lang="en-US" dirty="0"/>
              <a:t>of a </a:t>
            </a:r>
            <a:r>
              <a:rPr lang="en-US" dirty="0" smtClean="0"/>
              <a:t>sequence </a:t>
            </a:r>
            <a:r>
              <a:rPr lang="en-US" dirty="0"/>
              <a:t>of words: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tx2"/>
                </a:solidFill>
              </a:rPr>
              <a:t>Conditional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</a:rPr>
              <a:t>probability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/>
              <a:t>of an upcoming word:</a:t>
            </a:r>
          </a:p>
          <a:p>
            <a:endParaRPr lang="en-GB" dirty="0" smtClean="0"/>
          </a:p>
          <a:p>
            <a:r>
              <a:rPr lang="en-GB" dirty="0" smtClean="0"/>
              <a:t>Chain rule of probability:</a:t>
            </a:r>
          </a:p>
          <a:p>
            <a:endParaRPr lang="en-GB" sz="2800" dirty="0"/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(</a:t>
            </a:r>
            <a:r>
              <a:rPr lang="en-GB" i="1" dirty="0" smtClean="0"/>
              <a:t>n</a:t>
            </a:r>
            <a:r>
              <a:rPr lang="en-GB" dirty="0" smtClean="0"/>
              <a:t>-1)</a:t>
            </a:r>
            <a:r>
              <a:rPr lang="en-GB" baseline="30000" dirty="0" err="1" smtClean="0"/>
              <a:t>th</a:t>
            </a:r>
            <a:r>
              <a:rPr lang="en-GB" dirty="0" smtClean="0"/>
              <a:t> order Markov assumption</a:t>
            </a:r>
            <a:endParaRPr lang="en-GB" dirty="0"/>
          </a:p>
          <a:p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6457816"/>
              </p:ext>
            </p:extLst>
          </p:nvPr>
        </p:nvGraphicFramePr>
        <p:xfrm>
          <a:off x="935038" y="2157413"/>
          <a:ext cx="264636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93" name="Equation" r:id="rId4" imgW="1777680" imgH="228600" progId="Equation.3">
                  <p:embed/>
                </p:oleObj>
              </mc:Choice>
              <mc:Fallback>
                <p:oleObj name="Equation" r:id="rId4" imgW="17776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35038" y="2157413"/>
                        <a:ext cx="2646362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2977148"/>
              </p:ext>
            </p:extLst>
          </p:nvPr>
        </p:nvGraphicFramePr>
        <p:xfrm>
          <a:off x="897905" y="3898160"/>
          <a:ext cx="6687741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94" name="Equation" r:id="rId6" imgW="4470120" imgH="228600" progId="Equation.3">
                  <p:embed/>
                </p:oleObj>
              </mc:Choice>
              <mc:Fallback>
                <p:oleObj name="Equation" r:id="rId6" imgW="447012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97905" y="3898160"/>
                        <a:ext cx="6687741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8908909"/>
              </p:ext>
            </p:extLst>
          </p:nvPr>
        </p:nvGraphicFramePr>
        <p:xfrm>
          <a:off x="897905" y="5204703"/>
          <a:ext cx="4862512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95" name="Equation" r:id="rId8" imgW="3251160" imgH="431640" progId="Equation.3">
                  <p:embed/>
                </p:oleObj>
              </mc:Choice>
              <mc:Fallback>
                <p:oleObj name="Equation" r:id="rId8" imgW="32511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97905" y="5204703"/>
                        <a:ext cx="4862512" cy="701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1796429"/>
              </p:ext>
            </p:extLst>
          </p:nvPr>
        </p:nvGraphicFramePr>
        <p:xfrm>
          <a:off x="934620" y="3024987"/>
          <a:ext cx="1862138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96" name="Equation" r:id="rId10" imgW="1244520" imgH="253800" progId="Equation.3">
                  <p:embed/>
                </p:oleObj>
              </mc:Choice>
              <mc:Fallback>
                <p:oleObj name="Equation" r:id="rId10" imgW="124452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34620" y="3024987"/>
                        <a:ext cx="1862138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6918668"/>
              </p:ext>
            </p:extLst>
          </p:nvPr>
        </p:nvGraphicFramePr>
        <p:xfrm>
          <a:off x="897905" y="4247357"/>
          <a:ext cx="429260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97" name="Equation" r:id="rId12" imgW="2869920" imgH="431640" progId="Equation.3">
                  <p:embed/>
                </p:oleObj>
              </mc:Choice>
              <mc:Fallback>
                <p:oleObj name="Equation" r:id="rId12" imgW="28699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97905" y="4247357"/>
                        <a:ext cx="4292600" cy="701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079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Learning probabilistic</a:t>
            </a:r>
            <a:br>
              <a:rPr lang="en-GB" dirty="0" smtClean="0"/>
            </a:br>
            <a:r>
              <a:rPr lang="en-GB" dirty="0" smtClean="0"/>
              <a:t>language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dirty="0" smtClean="0"/>
              <a:t>Learn joint likelihood of training sentences</a:t>
            </a:r>
            <a:br>
              <a:rPr lang="en-GB" dirty="0" smtClean="0"/>
            </a:br>
            <a:r>
              <a:rPr lang="en-GB" dirty="0" smtClean="0"/>
              <a:t>under</a:t>
            </a:r>
            <a:r>
              <a:rPr lang="en-US" dirty="0" smtClean="0"/>
              <a:t> </a:t>
            </a:r>
            <a:r>
              <a:rPr lang="en-GB" dirty="0" smtClean="0"/>
              <a:t>(</a:t>
            </a:r>
            <a:r>
              <a:rPr lang="en-GB" i="1" dirty="0"/>
              <a:t>n</a:t>
            </a:r>
            <a:r>
              <a:rPr lang="en-GB" dirty="0"/>
              <a:t>-1)</a:t>
            </a:r>
            <a:r>
              <a:rPr lang="en-GB" baseline="30000" dirty="0" err="1"/>
              <a:t>th</a:t>
            </a:r>
            <a:r>
              <a:rPr lang="en-GB" dirty="0"/>
              <a:t> order Markov </a:t>
            </a:r>
            <a:r>
              <a:rPr lang="en-GB" dirty="0" smtClean="0"/>
              <a:t>assumption</a:t>
            </a:r>
            <a:br>
              <a:rPr lang="en-GB" dirty="0" smtClean="0"/>
            </a:br>
            <a:r>
              <a:rPr lang="en-GB" dirty="0" smtClean="0"/>
              <a:t>using </a:t>
            </a:r>
            <a:r>
              <a:rPr lang="en-GB" b="1" dirty="0" smtClean="0">
                <a:solidFill>
                  <a:schemeClr val="tx2"/>
                </a:solidFill>
              </a:rPr>
              <a:t>n-grams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Maximize the </a:t>
            </a:r>
            <a:r>
              <a:rPr lang="en-GB" b="1" dirty="0" smtClean="0">
                <a:solidFill>
                  <a:schemeClr val="tx2"/>
                </a:solidFill>
              </a:rPr>
              <a:t>log-likelihood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/>
              <a:t>Assuming a </a:t>
            </a:r>
            <a:r>
              <a:rPr lang="en-GB" b="1" dirty="0" smtClean="0">
                <a:solidFill>
                  <a:schemeClr val="tx1"/>
                </a:solidFill>
              </a:rPr>
              <a:t>parametric model </a:t>
            </a:r>
            <a:r>
              <a:rPr lang="el-GR" b="1" dirty="0" smtClean="0">
                <a:solidFill>
                  <a:schemeClr val="tx1"/>
                </a:solidFill>
              </a:rPr>
              <a:t>θ</a:t>
            </a:r>
            <a:endParaRPr lang="en-GB" b="1" dirty="0">
              <a:solidFill>
                <a:schemeClr val="tx1"/>
              </a:solidFill>
            </a:endParaRPr>
          </a:p>
          <a:p>
            <a:endParaRPr lang="en-GB" dirty="0" smtClean="0"/>
          </a:p>
          <a:p>
            <a:r>
              <a:rPr lang="en-GB" dirty="0" smtClean="0"/>
              <a:t>Could </a:t>
            </a:r>
            <a:r>
              <a:rPr lang="en-GB" dirty="0" smtClean="0"/>
              <a:t>we take advantage of higher-order history?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6409029"/>
              </p:ext>
            </p:extLst>
          </p:nvPr>
        </p:nvGraphicFramePr>
        <p:xfrm>
          <a:off x="904174" y="2950173"/>
          <a:ext cx="6022181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05" name="Equation" r:id="rId4" imgW="4025880" imgH="431640" progId="Equation.3">
                  <p:embed/>
                </p:oleObj>
              </mc:Choice>
              <mc:Fallback>
                <p:oleObj name="Equation" r:id="rId4" imgW="40258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04174" y="2950173"/>
                        <a:ext cx="6022181" cy="7012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904174" y="3958757"/>
            <a:ext cx="4240517" cy="542925"/>
            <a:chOff x="1205565" y="3881520"/>
            <a:chExt cx="5654023" cy="723900"/>
          </a:xfrm>
        </p:grpSpPr>
        <p:sp>
          <p:nvSpPr>
            <p:cNvPr id="14" name="Rectangle 319"/>
            <p:cNvSpPr>
              <a:spLocks/>
            </p:cNvSpPr>
            <p:nvPr/>
          </p:nvSpPr>
          <p:spPr bwMode="auto">
            <a:xfrm>
              <a:off x="1205565" y="3881520"/>
              <a:ext cx="3048000" cy="723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sz="1800" b="1" dirty="0">
                  <a:solidFill>
                    <a:schemeClr val="tx2"/>
                  </a:solidFill>
                  <a:latin typeface="+mj-lt"/>
                  <a:ea typeface="Gill Sans" charset="0"/>
                  <a:cs typeface="Gill Sans" charset="0"/>
                </a:rPr>
                <a:t>word history</a:t>
              </a:r>
            </a:p>
          </p:txBody>
        </p:sp>
        <p:graphicFrame>
          <p:nvGraphicFramePr>
            <p:cNvPr id="15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10032720"/>
                </p:ext>
              </p:extLst>
            </p:nvPr>
          </p:nvGraphicFramePr>
          <p:xfrm>
            <a:off x="3416300" y="3995777"/>
            <a:ext cx="3443288" cy="522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506" name="Equation" r:id="rId6" imgW="1726920" imgH="241200" progId="Equation.3">
                    <p:embed/>
                  </p:oleObj>
                </mc:Choice>
                <mc:Fallback>
                  <p:oleObj name="Equation" r:id="rId6" imgW="1726920" imgH="241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3416300" y="3995777"/>
                          <a:ext cx="3443288" cy="5222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6" name="Group 15"/>
          <p:cNvGrpSpPr/>
          <p:nvPr/>
        </p:nvGrpSpPr>
        <p:grpSpPr>
          <a:xfrm>
            <a:off x="904174" y="3569987"/>
            <a:ext cx="2124075" cy="542925"/>
            <a:chOff x="1205565" y="3363161"/>
            <a:chExt cx="2832100" cy="723900"/>
          </a:xfrm>
        </p:grpSpPr>
        <p:sp>
          <p:nvSpPr>
            <p:cNvPr id="17" name="Rectangle 318"/>
            <p:cNvSpPr>
              <a:spLocks/>
            </p:cNvSpPr>
            <p:nvPr/>
          </p:nvSpPr>
          <p:spPr bwMode="auto">
            <a:xfrm>
              <a:off x="1205565" y="3363161"/>
              <a:ext cx="2832100" cy="723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sz="1800" b="1" dirty="0">
                  <a:solidFill>
                    <a:schemeClr val="tx2"/>
                  </a:solidFill>
                  <a:latin typeface="+mj-lt"/>
                  <a:ea typeface="Gill Sans" charset="0"/>
                  <a:cs typeface="Gill Sans" charset="0"/>
                </a:rPr>
                <a:t>target word</a:t>
              </a:r>
            </a:p>
          </p:txBody>
        </p:sp>
        <p:graphicFrame>
          <p:nvGraphicFramePr>
            <p:cNvPr id="18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32934950"/>
                </p:ext>
              </p:extLst>
            </p:nvPr>
          </p:nvGraphicFramePr>
          <p:xfrm>
            <a:off x="3444282" y="3515958"/>
            <a:ext cx="355600" cy="495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507" name="Equation" r:id="rId8" imgW="177480" imgH="228600" progId="Equation.3">
                    <p:embed/>
                  </p:oleObj>
                </mc:Choice>
                <mc:Fallback>
                  <p:oleObj name="Equation" r:id="rId8" imgW="177480" imgH="2286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3444282" y="3515958"/>
                          <a:ext cx="355600" cy="4953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6575060"/>
              </p:ext>
            </p:extLst>
          </p:nvPr>
        </p:nvGraphicFramePr>
        <p:xfrm>
          <a:off x="5481638" y="4389438"/>
          <a:ext cx="2052637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08" name="Equation" r:id="rId10" imgW="1371600" imgH="431640" progId="Equation.3">
                  <p:embed/>
                </p:oleObj>
              </mc:Choice>
              <mc:Fallback>
                <p:oleObj name="Equation" r:id="rId10" imgW="13716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481638" y="4389438"/>
                        <a:ext cx="2052637" cy="701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974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Evaluating language models: perplexity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dirty="0" smtClean="0"/>
              <a:t>How well can we predict next word?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pPr lvl="1"/>
            <a:r>
              <a:rPr lang="en-US" sz="1500" dirty="0" smtClean="0">
                <a:ea typeface="ＭＳ Ｐゴシック" charset="0"/>
                <a:cs typeface="Calibri"/>
              </a:rPr>
              <a:t>A random </a:t>
            </a:r>
            <a:r>
              <a:rPr lang="en-US" sz="1500" dirty="0">
                <a:ea typeface="ＭＳ Ｐゴシック" charset="0"/>
                <a:cs typeface="Calibri"/>
              </a:rPr>
              <a:t>predictor would give each word probability 1/V</a:t>
            </a:r>
            <a:br>
              <a:rPr lang="en-US" sz="1500" dirty="0">
                <a:ea typeface="ＭＳ Ｐゴシック" charset="0"/>
                <a:cs typeface="Calibri"/>
              </a:rPr>
            </a:br>
            <a:r>
              <a:rPr lang="en-US" sz="1500" dirty="0">
                <a:ea typeface="ＭＳ Ｐゴシック" charset="0"/>
                <a:cs typeface="Calibri"/>
              </a:rPr>
              <a:t>where V is the size of the vocabulary</a:t>
            </a:r>
          </a:p>
          <a:p>
            <a:pPr lvl="1"/>
            <a:r>
              <a:rPr lang="en-US" sz="1500" dirty="0">
                <a:ea typeface="ＭＳ Ｐゴシック" charset="0"/>
                <a:cs typeface="Calibri"/>
              </a:rPr>
              <a:t>A better model of a text should assign a higher probability </a:t>
            </a:r>
            <a:r>
              <a:rPr lang="en-US" sz="1500" dirty="0" smtClean="0">
                <a:ea typeface="ＭＳ Ｐゴシック" charset="0"/>
                <a:cs typeface="Calibri"/>
              </a:rPr>
              <a:t/>
            </a:r>
            <a:br>
              <a:rPr lang="en-US" sz="1500" dirty="0" smtClean="0">
                <a:ea typeface="ＭＳ Ｐゴシック" charset="0"/>
                <a:cs typeface="Calibri"/>
              </a:rPr>
            </a:br>
            <a:r>
              <a:rPr lang="en-US" sz="1500" dirty="0" smtClean="0">
                <a:ea typeface="ＭＳ Ｐゴシック" charset="0"/>
                <a:cs typeface="Calibri"/>
              </a:rPr>
              <a:t>to </a:t>
            </a:r>
            <a:r>
              <a:rPr lang="en-US" sz="1500" dirty="0">
                <a:ea typeface="ＭＳ Ｐゴシック" charset="0"/>
                <a:cs typeface="Calibri"/>
              </a:rPr>
              <a:t>the word that actually </a:t>
            </a:r>
            <a:r>
              <a:rPr lang="en-US" sz="1500" dirty="0" smtClean="0">
                <a:ea typeface="ＭＳ Ｐゴシック" charset="0"/>
                <a:cs typeface="Calibri"/>
              </a:rPr>
              <a:t>occurs</a:t>
            </a:r>
          </a:p>
          <a:p>
            <a:r>
              <a:rPr lang="en-US" sz="2300" dirty="0" smtClean="0">
                <a:ea typeface="ＭＳ Ｐゴシック" charset="0"/>
                <a:cs typeface="Calibri"/>
              </a:rPr>
              <a:t>Perplexity:</a:t>
            </a:r>
          </a:p>
          <a:p>
            <a:endParaRPr lang="en-US" sz="2300" dirty="0">
              <a:ea typeface="ＭＳ Ｐゴシック" charset="0"/>
              <a:cs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46705" cy="365125"/>
          </a:xfrm>
        </p:spPr>
        <p:txBody>
          <a:bodyPr/>
          <a:lstStyle/>
          <a:p>
            <a:pPr algn="ctr"/>
            <a:r>
              <a:rPr lang="en-GB" dirty="0" smtClean="0"/>
              <a:t>Slide courtesy of Abhishek Arun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9</a:t>
            </a:fld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3752088" y="1600200"/>
            <a:ext cx="5126092" cy="1938992"/>
            <a:chOff x="1231613" y="1283081"/>
            <a:chExt cx="6834789" cy="2585323"/>
          </a:xfrm>
        </p:grpSpPr>
        <p:grpSp>
          <p:nvGrpSpPr>
            <p:cNvPr id="21" name="Group 20"/>
            <p:cNvGrpSpPr/>
            <p:nvPr/>
          </p:nvGrpSpPr>
          <p:grpSpPr>
            <a:xfrm>
              <a:off x="1231613" y="1412776"/>
              <a:ext cx="4794920" cy="2362200"/>
              <a:chOff x="1231613" y="1412776"/>
              <a:chExt cx="4794920" cy="2362200"/>
            </a:xfrm>
          </p:grpSpPr>
          <p:sp>
            <p:nvSpPr>
              <p:cNvPr id="23" name="Text Box 4"/>
              <p:cNvSpPr txBox="1">
                <a:spLocks noChangeArrowheads="1"/>
              </p:cNvSpPr>
              <p:nvPr/>
            </p:nvSpPr>
            <p:spPr bwMode="auto">
              <a:xfrm>
                <a:off x="1231613" y="2097167"/>
                <a:ext cx="4572000" cy="1231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350" dirty="0">
                    <a:latin typeface="Calibri"/>
                    <a:cs typeface="Calibri"/>
                  </a:rPr>
                  <a:t>I always order pizza with cheese and ____</a:t>
                </a:r>
              </a:p>
              <a:p>
                <a:pPr eaLnBrk="1" hangingPunct="1">
                  <a:spcBef>
                    <a:spcPct val="50000"/>
                  </a:spcBef>
                </a:pPr>
                <a:r>
                  <a:rPr lang="en-US" sz="1350" dirty="0">
                    <a:latin typeface="Calibri"/>
                    <a:cs typeface="Calibri"/>
                  </a:rPr>
                  <a:t>The 33</a:t>
                </a:r>
                <a:r>
                  <a:rPr lang="en-US" sz="1350" baseline="30000" dirty="0">
                    <a:latin typeface="Calibri"/>
                    <a:cs typeface="Calibri"/>
                  </a:rPr>
                  <a:t>rd</a:t>
                </a:r>
                <a:r>
                  <a:rPr lang="en-US" sz="1350" dirty="0">
                    <a:latin typeface="Calibri"/>
                    <a:cs typeface="Calibri"/>
                  </a:rPr>
                  <a:t> President of the US was ____</a:t>
                </a:r>
              </a:p>
              <a:p>
                <a:pPr eaLnBrk="1" hangingPunct="1">
                  <a:spcBef>
                    <a:spcPct val="50000"/>
                  </a:spcBef>
                </a:pPr>
                <a:r>
                  <a:rPr lang="en-US" sz="1350" dirty="0">
                    <a:latin typeface="Calibri"/>
                    <a:cs typeface="Calibri"/>
                  </a:rPr>
                  <a:t>I saw a ____</a:t>
                </a:r>
              </a:p>
            </p:txBody>
          </p:sp>
          <p:sp>
            <p:nvSpPr>
              <p:cNvPr id="24" name="AutoShape 7"/>
              <p:cNvSpPr>
                <a:spLocks/>
              </p:cNvSpPr>
              <p:nvPr/>
            </p:nvSpPr>
            <p:spPr bwMode="auto">
              <a:xfrm>
                <a:off x="5721733" y="1412776"/>
                <a:ext cx="304800" cy="2362200"/>
              </a:xfrm>
              <a:prstGeom prst="leftBrace">
                <a:avLst>
                  <a:gd name="adj1" fmla="val 75000"/>
                  <a:gd name="adj2" fmla="val 39352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sp>
          <p:nvSpPr>
            <p:cNvPr id="22" name="Text Box 6"/>
            <p:cNvSpPr txBox="1">
              <a:spLocks noChangeArrowheads="1"/>
            </p:cNvSpPr>
            <p:nvPr/>
          </p:nvSpPr>
          <p:spPr bwMode="auto">
            <a:xfrm>
              <a:off x="6237602" y="1283081"/>
              <a:ext cx="1828800" cy="2585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200" dirty="0"/>
                <a:t>mushrooms 0.1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200" dirty="0"/>
                <a:t>pepperoni 0.1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200" dirty="0"/>
                <a:t>anchovies 0.01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200" dirty="0"/>
                <a:t>….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200" dirty="0"/>
                <a:t>fried rice 0.0001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200" dirty="0"/>
                <a:t>….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200" dirty="0"/>
                <a:t>and 1e-100</a:t>
              </a:r>
            </a:p>
          </p:txBody>
        </p:sp>
      </p:grp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2458273"/>
              </p:ext>
            </p:extLst>
          </p:nvPr>
        </p:nvGraphicFramePr>
        <p:xfrm>
          <a:off x="1023938" y="5000625"/>
          <a:ext cx="3579812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89" name="Equation" r:id="rId4" imgW="2234880" imgH="457200" progId="Equation.3">
                  <p:embed/>
                </p:oleObj>
              </mc:Choice>
              <mc:Fallback>
                <p:oleObj name="Equation" r:id="rId4" imgW="22348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3938" y="5000625"/>
                        <a:ext cx="3579812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966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Limitations of n-grams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Conditional likelihood </a:t>
            </a:r>
            <a:r>
              <a:rPr lang="en-GB" dirty="0" smtClean="0"/>
              <a:t>of seeing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a </a:t>
            </a:r>
            <a:r>
              <a:rPr lang="en-GB" dirty="0" smtClean="0"/>
              <a:t>sub-sequence of length </a:t>
            </a:r>
            <a:r>
              <a:rPr lang="en-GB" i="1" dirty="0" smtClean="0"/>
              <a:t>n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in available training data</a:t>
            </a:r>
          </a:p>
          <a:p>
            <a:endParaRPr lang="en-GB" dirty="0"/>
          </a:p>
          <a:p>
            <a:endParaRPr lang="en-GB" dirty="0" smtClean="0"/>
          </a:p>
          <a:p>
            <a:pPr lvl="1"/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Limitation: discrete </a:t>
            </a:r>
            <a:r>
              <a:rPr lang="en-GB" dirty="0"/>
              <a:t>model (each word is a token)</a:t>
            </a:r>
          </a:p>
          <a:p>
            <a:pPr lvl="1"/>
            <a:r>
              <a:rPr lang="en-GB" dirty="0" smtClean="0"/>
              <a:t>Incomplete coverage of the training dataset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Vocabulary of size V words: </a:t>
            </a:r>
            <a:r>
              <a:rPr lang="en-GB" i="1" dirty="0" err="1" smtClean="0"/>
              <a:t>V</a:t>
            </a:r>
            <a:r>
              <a:rPr lang="en-GB" i="1" baseline="30000" dirty="0" err="1" smtClean="0"/>
              <a:t>n</a:t>
            </a:r>
            <a:r>
              <a:rPr lang="en-GB" dirty="0" smtClean="0"/>
              <a:t> possible n-grams (exponential in </a:t>
            </a:r>
            <a:r>
              <a:rPr lang="en-GB" i="1" dirty="0" smtClean="0"/>
              <a:t>n</a:t>
            </a:r>
            <a:r>
              <a:rPr lang="en-GB" dirty="0" smtClean="0"/>
              <a:t>)</a:t>
            </a:r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Semantic similarity between word tokens is not exploited</a:t>
            </a:r>
          </a:p>
        </p:txBody>
      </p:sp>
      <p:sp>
        <p:nvSpPr>
          <p:cNvPr id="63" name="Slide Number Placeholder 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10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307509" y="2742306"/>
            <a:ext cx="5021651" cy="1181171"/>
            <a:chOff x="1307509" y="2437506"/>
            <a:chExt cx="5021651" cy="1181171"/>
          </a:xfrm>
        </p:grpSpPr>
        <p:grpSp>
          <p:nvGrpSpPr>
            <p:cNvPr id="62" name="Group 61"/>
            <p:cNvGrpSpPr/>
            <p:nvPr/>
          </p:nvGrpSpPr>
          <p:grpSpPr>
            <a:xfrm>
              <a:off x="1307509" y="2471598"/>
              <a:ext cx="2912124" cy="447986"/>
              <a:chOff x="1464958" y="2605323"/>
              <a:chExt cx="3882831" cy="597314"/>
            </a:xfrm>
          </p:grpSpPr>
          <p:grpSp>
            <p:nvGrpSpPr>
              <p:cNvPr id="6" name="Group 333"/>
              <p:cNvGrpSpPr>
                <a:grpSpLocks/>
              </p:cNvGrpSpPr>
              <p:nvPr/>
            </p:nvGrpSpPr>
            <p:grpSpPr bwMode="auto">
              <a:xfrm>
                <a:off x="1464958" y="2605323"/>
                <a:ext cx="3882831" cy="373538"/>
                <a:chOff x="34" y="43"/>
                <a:chExt cx="4278" cy="382"/>
              </a:xfrm>
            </p:grpSpPr>
            <p:sp>
              <p:nvSpPr>
                <p:cNvPr id="56" name="Rectangle 327"/>
                <p:cNvSpPr>
                  <a:spLocks/>
                </p:cNvSpPr>
                <p:nvPr/>
              </p:nvSpPr>
              <p:spPr bwMode="auto">
                <a:xfrm>
                  <a:off x="34" y="43"/>
                  <a:ext cx="608" cy="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>
                  <a:lvl1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1pPr>
                  <a:lvl2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2pPr>
                  <a:lvl3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3pPr>
                  <a:lvl4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4pPr>
                  <a:lvl5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9pPr>
                </a:lstStyle>
                <a:p>
                  <a:pPr algn="ctr"/>
                  <a:r>
                    <a:rPr lang="en-US" sz="1800" dirty="0">
                      <a:solidFill>
                        <a:srgbClr val="6293FE"/>
                      </a:solidFill>
                      <a:latin typeface="Courier" charset="0"/>
                      <a:ea typeface="Courier" charset="0"/>
                      <a:cs typeface="Courier" charset="0"/>
                      <a:sym typeface="Courier" charset="0"/>
                    </a:rPr>
                    <a:t>the</a:t>
                  </a:r>
                </a:p>
              </p:txBody>
            </p:sp>
            <p:sp>
              <p:nvSpPr>
                <p:cNvPr id="57" name="Rectangle 328"/>
                <p:cNvSpPr>
                  <a:spLocks/>
                </p:cNvSpPr>
                <p:nvPr/>
              </p:nvSpPr>
              <p:spPr bwMode="auto">
                <a:xfrm>
                  <a:off x="808" y="47"/>
                  <a:ext cx="608" cy="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>
                  <a:lvl1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1pPr>
                  <a:lvl2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2pPr>
                  <a:lvl3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3pPr>
                  <a:lvl4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4pPr>
                  <a:lvl5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9pPr>
                </a:lstStyle>
                <a:p>
                  <a:pPr algn="ctr"/>
                  <a:r>
                    <a:rPr lang="en-US" sz="1800" dirty="0">
                      <a:solidFill>
                        <a:srgbClr val="2E6FFD"/>
                      </a:solidFill>
                      <a:latin typeface="Courier" charset="0"/>
                      <a:ea typeface="Courier" charset="0"/>
                      <a:cs typeface="Courier" charset="0"/>
                      <a:sym typeface="Courier" charset="0"/>
                    </a:rPr>
                    <a:t>cat</a:t>
                  </a:r>
                </a:p>
              </p:txBody>
            </p:sp>
            <p:sp>
              <p:nvSpPr>
                <p:cNvPr id="58" name="Rectangle 329"/>
                <p:cNvSpPr>
                  <a:spLocks/>
                </p:cNvSpPr>
                <p:nvPr/>
              </p:nvSpPr>
              <p:spPr bwMode="auto">
                <a:xfrm>
                  <a:off x="1584" y="47"/>
                  <a:ext cx="608" cy="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>
                  <a:lvl1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1pPr>
                  <a:lvl2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2pPr>
                  <a:lvl3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3pPr>
                  <a:lvl4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4pPr>
                  <a:lvl5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9pPr>
                </a:lstStyle>
                <a:p>
                  <a:pPr algn="ctr"/>
                  <a:r>
                    <a:rPr lang="en-US" sz="1800" dirty="0">
                      <a:solidFill>
                        <a:srgbClr val="003DCC"/>
                      </a:solidFill>
                      <a:latin typeface="Courier" charset="0"/>
                      <a:ea typeface="Courier" charset="0"/>
                      <a:cs typeface="Courier" charset="0"/>
                      <a:sym typeface="Courier" charset="0"/>
                    </a:rPr>
                    <a:t>sat</a:t>
                  </a:r>
                </a:p>
              </p:txBody>
            </p:sp>
            <p:sp>
              <p:nvSpPr>
                <p:cNvPr id="59" name="Rectangle 330"/>
                <p:cNvSpPr>
                  <a:spLocks/>
                </p:cNvSpPr>
                <p:nvPr/>
              </p:nvSpPr>
              <p:spPr bwMode="auto">
                <a:xfrm>
                  <a:off x="2356" y="47"/>
                  <a:ext cx="405" cy="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>
                  <a:lvl1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1pPr>
                  <a:lvl2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2pPr>
                  <a:lvl3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3pPr>
                  <a:lvl4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4pPr>
                  <a:lvl5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9pPr>
                </a:lstStyle>
                <a:p>
                  <a:pPr algn="ctr"/>
                  <a:r>
                    <a:rPr lang="en-US" sz="1800">
                      <a:solidFill>
                        <a:srgbClr val="002D99"/>
                      </a:solidFill>
                      <a:latin typeface="Courier" charset="0"/>
                      <a:ea typeface="Courier" charset="0"/>
                      <a:cs typeface="Courier" charset="0"/>
                      <a:sym typeface="Courier" charset="0"/>
                    </a:rPr>
                    <a:t>on</a:t>
                  </a:r>
                </a:p>
              </p:txBody>
            </p:sp>
            <p:sp>
              <p:nvSpPr>
                <p:cNvPr id="60" name="Rectangle 331"/>
                <p:cNvSpPr>
                  <a:spLocks/>
                </p:cNvSpPr>
                <p:nvPr/>
              </p:nvSpPr>
              <p:spPr bwMode="auto">
                <a:xfrm>
                  <a:off x="2928" y="47"/>
                  <a:ext cx="608" cy="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>
                  <a:lvl1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1pPr>
                  <a:lvl2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2pPr>
                  <a:lvl3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3pPr>
                  <a:lvl4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4pPr>
                  <a:lvl5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9pPr>
                </a:lstStyle>
                <a:p>
                  <a:pPr algn="ctr"/>
                  <a:r>
                    <a:rPr lang="en-US" sz="1800">
                      <a:solidFill>
                        <a:srgbClr val="001F67"/>
                      </a:solidFill>
                      <a:latin typeface="Courier" charset="0"/>
                      <a:ea typeface="Courier" charset="0"/>
                      <a:cs typeface="Courier" charset="0"/>
                      <a:sym typeface="Courier" charset="0"/>
                    </a:rPr>
                    <a:t>the</a:t>
                  </a:r>
                </a:p>
              </p:txBody>
            </p:sp>
            <p:sp>
              <p:nvSpPr>
                <p:cNvPr id="61" name="Rectangle 332"/>
                <p:cNvSpPr>
                  <a:spLocks/>
                </p:cNvSpPr>
                <p:nvPr/>
              </p:nvSpPr>
              <p:spPr bwMode="auto">
                <a:xfrm>
                  <a:off x="3704" y="47"/>
                  <a:ext cx="608" cy="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>
                  <a:lvl1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1pPr>
                  <a:lvl2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2pPr>
                  <a:lvl3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3pPr>
                  <a:lvl4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4pPr>
                  <a:lvl5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9pPr>
                </a:lstStyle>
                <a:p>
                  <a:pPr algn="ctr"/>
                  <a:r>
                    <a:rPr lang="en-US" sz="1800" b="1">
                      <a:latin typeface="Courier" charset="0"/>
                      <a:ea typeface="Courier" charset="0"/>
                      <a:cs typeface="Courier" charset="0"/>
                      <a:sym typeface="Courier" charset="0"/>
                    </a:rPr>
                    <a:t>mat</a:t>
                  </a:r>
                </a:p>
              </p:txBody>
            </p:sp>
          </p:grpSp>
          <p:grpSp>
            <p:nvGrpSpPr>
              <p:cNvPr id="8" name="Group 342"/>
              <p:cNvGrpSpPr>
                <a:grpSpLocks/>
              </p:cNvGrpSpPr>
              <p:nvPr/>
            </p:nvGrpSpPr>
            <p:grpSpPr bwMode="auto">
              <a:xfrm>
                <a:off x="1524720" y="3022713"/>
                <a:ext cx="3717643" cy="179924"/>
                <a:chOff x="0" y="440"/>
                <a:chExt cx="4096" cy="184"/>
              </a:xfrm>
            </p:grpSpPr>
            <p:pic>
              <p:nvPicPr>
                <p:cNvPr id="49" name="Picture 335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16" y="440"/>
                  <a:ext cx="280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336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4" y="440"/>
                  <a:ext cx="568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" name="Picture 337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24" y="440"/>
                  <a:ext cx="576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2" name="Picture 338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04" y="440"/>
                  <a:ext cx="576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339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8" y="440"/>
                  <a:ext cx="584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340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440"/>
                  <a:ext cx="576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9" name="Group 359"/>
            <p:cNvGrpSpPr>
              <a:grpSpLocks/>
            </p:cNvGrpSpPr>
            <p:nvPr/>
          </p:nvGrpSpPr>
          <p:grpSpPr bwMode="auto">
            <a:xfrm>
              <a:off x="1307509" y="2972486"/>
              <a:ext cx="2913485" cy="570574"/>
              <a:chOff x="34" y="43"/>
              <a:chExt cx="4280" cy="778"/>
            </a:xfrm>
          </p:grpSpPr>
          <p:grpSp>
            <p:nvGrpSpPr>
              <p:cNvPr id="33" name="Group 349"/>
              <p:cNvGrpSpPr>
                <a:grpSpLocks/>
              </p:cNvGrpSpPr>
              <p:nvPr/>
            </p:nvGrpSpPr>
            <p:grpSpPr bwMode="auto">
              <a:xfrm>
                <a:off x="34" y="443"/>
                <a:ext cx="4280" cy="378"/>
                <a:chOff x="34" y="43"/>
                <a:chExt cx="4280" cy="378"/>
              </a:xfrm>
            </p:grpSpPr>
            <p:sp>
              <p:nvSpPr>
                <p:cNvPr id="43" name="Rectangle 343"/>
                <p:cNvSpPr>
                  <a:spLocks/>
                </p:cNvSpPr>
                <p:nvPr/>
              </p:nvSpPr>
              <p:spPr bwMode="auto">
                <a:xfrm>
                  <a:off x="34" y="43"/>
                  <a:ext cx="608" cy="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>
                  <a:lvl1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1pPr>
                  <a:lvl2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2pPr>
                  <a:lvl3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3pPr>
                  <a:lvl4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4pPr>
                  <a:lvl5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9pPr>
                </a:lstStyle>
                <a:p>
                  <a:pPr algn="ctr"/>
                  <a:r>
                    <a:rPr lang="en-US" sz="1800" dirty="0">
                      <a:solidFill>
                        <a:srgbClr val="6293FE"/>
                      </a:solidFill>
                      <a:latin typeface="Courier" charset="0"/>
                      <a:ea typeface="Courier" charset="0"/>
                      <a:cs typeface="Courier" charset="0"/>
                      <a:sym typeface="Courier" charset="0"/>
                    </a:rPr>
                    <a:t>the</a:t>
                  </a:r>
                </a:p>
              </p:txBody>
            </p:sp>
            <p:sp>
              <p:nvSpPr>
                <p:cNvPr id="44" name="Rectangle 344"/>
                <p:cNvSpPr>
                  <a:spLocks/>
                </p:cNvSpPr>
                <p:nvPr/>
              </p:nvSpPr>
              <p:spPr bwMode="auto">
                <a:xfrm>
                  <a:off x="810" y="43"/>
                  <a:ext cx="608" cy="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>
                  <a:lvl1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1pPr>
                  <a:lvl2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2pPr>
                  <a:lvl3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3pPr>
                  <a:lvl4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4pPr>
                  <a:lvl5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9pPr>
                </a:lstStyle>
                <a:p>
                  <a:pPr algn="ctr"/>
                  <a:r>
                    <a:rPr lang="en-US" sz="1800">
                      <a:solidFill>
                        <a:srgbClr val="2E6FFD"/>
                      </a:solidFill>
                      <a:latin typeface="Courier" charset="0"/>
                      <a:ea typeface="Courier" charset="0"/>
                      <a:cs typeface="Courier" charset="0"/>
                      <a:sym typeface="Courier" charset="0"/>
                    </a:rPr>
                    <a:t>cat</a:t>
                  </a:r>
                </a:p>
              </p:txBody>
            </p:sp>
            <p:sp>
              <p:nvSpPr>
                <p:cNvPr id="45" name="Rectangle 345"/>
                <p:cNvSpPr>
                  <a:spLocks/>
                </p:cNvSpPr>
                <p:nvPr/>
              </p:nvSpPr>
              <p:spPr bwMode="auto">
                <a:xfrm>
                  <a:off x="1586" y="43"/>
                  <a:ext cx="608" cy="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>
                  <a:lvl1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1pPr>
                  <a:lvl2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2pPr>
                  <a:lvl3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3pPr>
                  <a:lvl4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4pPr>
                  <a:lvl5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9pPr>
                </a:lstStyle>
                <a:p>
                  <a:pPr algn="ctr"/>
                  <a:r>
                    <a:rPr lang="en-US" sz="1800">
                      <a:solidFill>
                        <a:srgbClr val="003DCC"/>
                      </a:solidFill>
                      <a:latin typeface="Courier" charset="0"/>
                      <a:ea typeface="Courier" charset="0"/>
                      <a:cs typeface="Courier" charset="0"/>
                      <a:sym typeface="Courier" charset="0"/>
                    </a:rPr>
                    <a:t>sat</a:t>
                  </a:r>
                </a:p>
              </p:txBody>
            </p:sp>
            <p:sp>
              <p:nvSpPr>
                <p:cNvPr id="46" name="Rectangle 346"/>
                <p:cNvSpPr>
                  <a:spLocks/>
                </p:cNvSpPr>
                <p:nvPr/>
              </p:nvSpPr>
              <p:spPr bwMode="auto">
                <a:xfrm>
                  <a:off x="2362" y="43"/>
                  <a:ext cx="405" cy="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>
                  <a:lvl1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1pPr>
                  <a:lvl2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2pPr>
                  <a:lvl3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3pPr>
                  <a:lvl4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4pPr>
                  <a:lvl5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9pPr>
                </a:lstStyle>
                <a:p>
                  <a:pPr algn="ctr"/>
                  <a:r>
                    <a:rPr lang="en-US" sz="1800" dirty="0">
                      <a:solidFill>
                        <a:srgbClr val="002D99"/>
                      </a:solidFill>
                      <a:latin typeface="Courier" charset="0"/>
                      <a:ea typeface="Courier" charset="0"/>
                      <a:cs typeface="Courier" charset="0"/>
                      <a:sym typeface="Courier" charset="0"/>
                    </a:rPr>
                    <a:t>on</a:t>
                  </a:r>
                </a:p>
              </p:txBody>
            </p:sp>
            <p:sp>
              <p:nvSpPr>
                <p:cNvPr id="47" name="Rectangle 347"/>
                <p:cNvSpPr>
                  <a:spLocks/>
                </p:cNvSpPr>
                <p:nvPr/>
              </p:nvSpPr>
              <p:spPr bwMode="auto">
                <a:xfrm>
                  <a:off x="2930" y="43"/>
                  <a:ext cx="608" cy="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>
                  <a:lvl1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1pPr>
                  <a:lvl2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2pPr>
                  <a:lvl3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3pPr>
                  <a:lvl4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4pPr>
                  <a:lvl5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9pPr>
                </a:lstStyle>
                <a:p>
                  <a:pPr algn="ctr"/>
                  <a:r>
                    <a:rPr lang="en-US" sz="1800">
                      <a:solidFill>
                        <a:srgbClr val="001F67"/>
                      </a:solidFill>
                      <a:latin typeface="Courier" charset="0"/>
                      <a:ea typeface="Courier" charset="0"/>
                      <a:cs typeface="Courier" charset="0"/>
                      <a:sym typeface="Courier" charset="0"/>
                    </a:rPr>
                    <a:t>the</a:t>
                  </a:r>
                </a:p>
              </p:txBody>
            </p:sp>
            <p:sp>
              <p:nvSpPr>
                <p:cNvPr id="48" name="Rectangle 348"/>
                <p:cNvSpPr>
                  <a:spLocks/>
                </p:cNvSpPr>
                <p:nvPr/>
              </p:nvSpPr>
              <p:spPr bwMode="auto">
                <a:xfrm>
                  <a:off x="3706" y="43"/>
                  <a:ext cx="608" cy="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>
                  <a:lvl1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1pPr>
                  <a:lvl2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2pPr>
                  <a:lvl3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3pPr>
                  <a:lvl4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4pPr>
                  <a:lvl5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9pPr>
                </a:lstStyle>
                <a:p>
                  <a:pPr algn="ctr"/>
                  <a:r>
                    <a:rPr lang="en-US" sz="1800" b="1" dirty="0">
                      <a:latin typeface="Courier" charset="0"/>
                      <a:ea typeface="Courier" charset="0"/>
                      <a:cs typeface="Courier" charset="0"/>
                      <a:sym typeface="Courier" charset="0"/>
                    </a:rPr>
                    <a:t>sat</a:t>
                  </a:r>
                </a:p>
              </p:txBody>
            </p:sp>
          </p:grpSp>
          <p:grpSp>
            <p:nvGrpSpPr>
              <p:cNvPr id="36" name="Group 358"/>
              <p:cNvGrpSpPr>
                <a:grpSpLocks/>
              </p:cNvGrpSpPr>
              <p:nvPr/>
            </p:nvGrpSpPr>
            <p:grpSpPr bwMode="auto">
              <a:xfrm>
                <a:off x="34" y="43"/>
                <a:ext cx="4280" cy="378"/>
                <a:chOff x="34" y="43"/>
                <a:chExt cx="4280" cy="378"/>
              </a:xfrm>
            </p:grpSpPr>
            <p:sp>
              <p:nvSpPr>
                <p:cNvPr id="37" name="Rectangle 352"/>
                <p:cNvSpPr>
                  <a:spLocks/>
                </p:cNvSpPr>
                <p:nvPr/>
              </p:nvSpPr>
              <p:spPr bwMode="auto">
                <a:xfrm>
                  <a:off x="34" y="43"/>
                  <a:ext cx="608" cy="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>
                  <a:lvl1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1pPr>
                  <a:lvl2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2pPr>
                  <a:lvl3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3pPr>
                  <a:lvl4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4pPr>
                  <a:lvl5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9pPr>
                </a:lstStyle>
                <a:p>
                  <a:pPr algn="ctr"/>
                  <a:r>
                    <a:rPr lang="en-US" sz="1800" dirty="0">
                      <a:solidFill>
                        <a:srgbClr val="6293FE"/>
                      </a:solidFill>
                      <a:latin typeface="Courier" charset="0"/>
                      <a:ea typeface="Courier" charset="0"/>
                      <a:cs typeface="Courier" charset="0"/>
                      <a:sym typeface="Courier" charset="0"/>
                    </a:rPr>
                    <a:t>the</a:t>
                  </a:r>
                </a:p>
              </p:txBody>
            </p:sp>
            <p:sp>
              <p:nvSpPr>
                <p:cNvPr id="38" name="Rectangle 353"/>
                <p:cNvSpPr>
                  <a:spLocks/>
                </p:cNvSpPr>
                <p:nvPr/>
              </p:nvSpPr>
              <p:spPr bwMode="auto">
                <a:xfrm>
                  <a:off x="810" y="43"/>
                  <a:ext cx="608" cy="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>
                  <a:lvl1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1pPr>
                  <a:lvl2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2pPr>
                  <a:lvl3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3pPr>
                  <a:lvl4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4pPr>
                  <a:lvl5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9pPr>
                </a:lstStyle>
                <a:p>
                  <a:pPr algn="ctr"/>
                  <a:r>
                    <a:rPr lang="en-US" sz="1800" dirty="0">
                      <a:solidFill>
                        <a:srgbClr val="2E6FFD"/>
                      </a:solidFill>
                      <a:latin typeface="Courier" charset="0"/>
                      <a:ea typeface="Courier" charset="0"/>
                      <a:cs typeface="Courier" charset="0"/>
                      <a:sym typeface="Courier" charset="0"/>
                    </a:rPr>
                    <a:t>cat</a:t>
                  </a:r>
                </a:p>
              </p:txBody>
            </p:sp>
            <p:sp>
              <p:nvSpPr>
                <p:cNvPr id="39" name="Rectangle 354"/>
                <p:cNvSpPr>
                  <a:spLocks/>
                </p:cNvSpPr>
                <p:nvPr/>
              </p:nvSpPr>
              <p:spPr bwMode="auto">
                <a:xfrm>
                  <a:off x="1586" y="43"/>
                  <a:ext cx="608" cy="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>
                  <a:lvl1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1pPr>
                  <a:lvl2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2pPr>
                  <a:lvl3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3pPr>
                  <a:lvl4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4pPr>
                  <a:lvl5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9pPr>
                </a:lstStyle>
                <a:p>
                  <a:pPr algn="ctr"/>
                  <a:r>
                    <a:rPr lang="en-US" sz="1800">
                      <a:solidFill>
                        <a:srgbClr val="003DCC"/>
                      </a:solidFill>
                      <a:latin typeface="Courier" charset="0"/>
                      <a:ea typeface="Courier" charset="0"/>
                      <a:cs typeface="Courier" charset="0"/>
                      <a:sym typeface="Courier" charset="0"/>
                    </a:rPr>
                    <a:t>sat</a:t>
                  </a:r>
                </a:p>
              </p:txBody>
            </p:sp>
            <p:sp>
              <p:nvSpPr>
                <p:cNvPr id="40" name="Rectangle 355"/>
                <p:cNvSpPr>
                  <a:spLocks/>
                </p:cNvSpPr>
                <p:nvPr/>
              </p:nvSpPr>
              <p:spPr bwMode="auto">
                <a:xfrm>
                  <a:off x="2362" y="43"/>
                  <a:ext cx="405" cy="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>
                  <a:lvl1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1pPr>
                  <a:lvl2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2pPr>
                  <a:lvl3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3pPr>
                  <a:lvl4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4pPr>
                  <a:lvl5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9pPr>
                </a:lstStyle>
                <a:p>
                  <a:pPr algn="ctr"/>
                  <a:r>
                    <a:rPr lang="en-US" sz="1800" dirty="0">
                      <a:solidFill>
                        <a:srgbClr val="002D99"/>
                      </a:solidFill>
                      <a:latin typeface="Courier" charset="0"/>
                      <a:ea typeface="Courier" charset="0"/>
                      <a:cs typeface="Courier" charset="0"/>
                      <a:sym typeface="Courier" charset="0"/>
                    </a:rPr>
                    <a:t>on</a:t>
                  </a:r>
                </a:p>
              </p:txBody>
            </p:sp>
            <p:sp>
              <p:nvSpPr>
                <p:cNvPr id="41" name="Rectangle 356"/>
                <p:cNvSpPr>
                  <a:spLocks/>
                </p:cNvSpPr>
                <p:nvPr/>
              </p:nvSpPr>
              <p:spPr bwMode="auto">
                <a:xfrm>
                  <a:off x="2930" y="43"/>
                  <a:ext cx="608" cy="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>
                  <a:lvl1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1pPr>
                  <a:lvl2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2pPr>
                  <a:lvl3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3pPr>
                  <a:lvl4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4pPr>
                  <a:lvl5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9pPr>
                </a:lstStyle>
                <a:p>
                  <a:pPr algn="ctr"/>
                  <a:r>
                    <a:rPr lang="en-US" sz="1800">
                      <a:solidFill>
                        <a:srgbClr val="001F67"/>
                      </a:solidFill>
                      <a:latin typeface="Courier" charset="0"/>
                      <a:ea typeface="Courier" charset="0"/>
                      <a:cs typeface="Courier" charset="0"/>
                      <a:sym typeface="Courier" charset="0"/>
                    </a:rPr>
                    <a:t>the</a:t>
                  </a:r>
                </a:p>
              </p:txBody>
            </p:sp>
            <p:sp>
              <p:nvSpPr>
                <p:cNvPr id="42" name="Rectangle 357"/>
                <p:cNvSpPr>
                  <a:spLocks/>
                </p:cNvSpPr>
                <p:nvPr/>
              </p:nvSpPr>
              <p:spPr bwMode="auto">
                <a:xfrm>
                  <a:off x="3706" y="43"/>
                  <a:ext cx="608" cy="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spAutoFit/>
                </a:bodyPr>
                <a:lstStyle>
                  <a:lvl1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1pPr>
                  <a:lvl2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2pPr>
                  <a:lvl3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3pPr>
                  <a:lvl4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4pPr>
                  <a:lvl5pPr algn="l"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Gill Sans" charset="0"/>
                    </a:defRPr>
                  </a:lvl9pPr>
                </a:lstStyle>
                <a:p>
                  <a:pPr algn="ctr"/>
                  <a:r>
                    <a:rPr lang="en-US" sz="1800" b="1" dirty="0">
                      <a:latin typeface="Courier" charset="0"/>
                      <a:ea typeface="Courier" charset="0"/>
                      <a:cs typeface="Courier" charset="0"/>
                      <a:sym typeface="Courier" charset="0"/>
                    </a:rPr>
                    <a:t>hat</a:t>
                  </a:r>
                </a:p>
              </p:txBody>
            </p:sp>
          </p:grpSp>
        </p:grpSp>
        <p:graphicFrame>
          <p:nvGraphicFramePr>
            <p:cNvPr id="64" name="Object 6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14188858"/>
                </p:ext>
              </p:extLst>
            </p:nvPr>
          </p:nvGraphicFramePr>
          <p:xfrm>
            <a:off x="4581322" y="2437506"/>
            <a:ext cx="1747838" cy="392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580" name="Equation" r:id="rId9" imgW="1168200" imgH="241200" progId="Equation.3">
                    <p:embed/>
                  </p:oleObj>
                </mc:Choice>
                <mc:Fallback>
                  <p:oleObj name="Equation" r:id="rId9" imgW="1168200" imgH="241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581322" y="2437506"/>
                          <a:ext cx="1747838" cy="3921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5" name="Object 6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95475002"/>
                </p:ext>
              </p:extLst>
            </p:nvPr>
          </p:nvGraphicFramePr>
          <p:xfrm>
            <a:off x="4581322" y="2898711"/>
            <a:ext cx="1747838" cy="392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581" name="Equation" r:id="rId11" imgW="1168200" imgH="241200" progId="Equation.3">
                    <p:embed/>
                  </p:oleObj>
                </mc:Choice>
                <mc:Fallback>
                  <p:oleObj name="Equation" r:id="rId11" imgW="1168200" imgH="241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4581322" y="2898711"/>
                          <a:ext cx="1747838" cy="3921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" name="Object 6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86363671"/>
                </p:ext>
              </p:extLst>
            </p:nvPr>
          </p:nvGraphicFramePr>
          <p:xfrm>
            <a:off x="4571999" y="3226565"/>
            <a:ext cx="1462087" cy="392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582" name="Equation" r:id="rId13" imgW="977760" imgH="241200" progId="Equation.3">
                    <p:embed/>
                  </p:oleObj>
                </mc:Choice>
                <mc:Fallback>
                  <p:oleObj name="Equation" r:id="rId13" imgW="977760" imgH="241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4571999" y="3226565"/>
                          <a:ext cx="1462087" cy="3921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Group 6"/>
          <p:cNvGrpSpPr/>
          <p:nvPr/>
        </p:nvGrpSpPr>
        <p:grpSpPr>
          <a:xfrm>
            <a:off x="1305658" y="5044349"/>
            <a:ext cx="4709379" cy="392113"/>
            <a:chOff x="1305658" y="4960529"/>
            <a:chExt cx="4709379" cy="392113"/>
          </a:xfrm>
        </p:grpSpPr>
        <p:grpSp>
          <p:nvGrpSpPr>
            <p:cNvPr id="17" name="Group 376"/>
            <p:cNvGrpSpPr>
              <a:grpSpLocks/>
            </p:cNvGrpSpPr>
            <p:nvPr/>
          </p:nvGrpSpPr>
          <p:grpSpPr bwMode="auto">
            <a:xfrm>
              <a:off x="1305658" y="5017976"/>
              <a:ext cx="2844490" cy="277220"/>
              <a:chOff x="35" y="43"/>
              <a:chExt cx="4178" cy="378"/>
            </a:xfrm>
          </p:grpSpPr>
          <p:sp>
            <p:nvSpPr>
              <p:cNvPr id="19" name="Rectangle 370"/>
              <p:cNvSpPr>
                <a:spLocks/>
              </p:cNvSpPr>
              <p:nvPr/>
            </p:nvSpPr>
            <p:spPr bwMode="auto">
              <a:xfrm>
                <a:off x="35" y="43"/>
                <a:ext cx="405" cy="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sz="1800" b="1" i="1" dirty="0">
                    <a:solidFill>
                      <a:srgbClr val="6293FE"/>
                    </a:solidFill>
                    <a:latin typeface="Courier" charset="0"/>
                    <a:ea typeface="Courier" charset="0"/>
                    <a:cs typeface="Courier" charset="0"/>
                    <a:sym typeface="Courier" charset="0"/>
                  </a:rPr>
                  <a:t>my</a:t>
                </a:r>
              </a:p>
            </p:txBody>
          </p:sp>
          <p:sp>
            <p:nvSpPr>
              <p:cNvPr id="20" name="Rectangle 371"/>
              <p:cNvSpPr>
                <a:spLocks/>
              </p:cNvSpPr>
              <p:nvPr/>
            </p:nvSpPr>
            <p:spPr bwMode="auto">
              <a:xfrm>
                <a:off x="710" y="43"/>
                <a:ext cx="607" cy="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sz="1800" dirty="0">
                    <a:solidFill>
                      <a:srgbClr val="2E6FFD"/>
                    </a:solidFill>
                    <a:latin typeface="Courier" charset="0"/>
                    <a:ea typeface="Courier" charset="0"/>
                    <a:cs typeface="Courier" charset="0"/>
                    <a:sym typeface="Courier" charset="0"/>
                  </a:rPr>
                  <a:t>cat</a:t>
                </a:r>
              </a:p>
            </p:txBody>
          </p:sp>
          <p:sp>
            <p:nvSpPr>
              <p:cNvPr id="21" name="Rectangle 372"/>
              <p:cNvSpPr>
                <a:spLocks/>
              </p:cNvSpPr>
              <p:nvPr/>
            </p:nvSpPr>
            <p:spPr bwMode="auto">
              <a:xfrm>
                <a:off x="1486" y="43"/>
                <a:ext cx="607" cy="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sz="1800">
                    <a:solidFill>
                      <a:srgbClr val="003DCC"/>
                    </a:solidFill>
                    <a:latin typeface="Courier" charset="0"/>
                    <a:ea typeface="Courier" charset="0"/>
                    <a:cs typeface="Courier" charset="0"/>
                    <a:sym typeface="Courier" charset="0"/>
                  </a:rPr>
                  <a:t>sat</a:t>
                </a:r>
              </a:p>
            </p:txBody>
          </p:sp>
          <p:sp>
            <p:nvSpPr>
              <p:cNvPr id="22" name="Rectangle 373"/>
              <p:cNvSpPr>
                <a:spLocks/>
              </p:cNvSpPr>
              <p:nvPr/>
            </p:nvSpPr>
            <p:spPr bwMode="auto">
              <a:xfrm>
                <a:off x="2262" y="43"/>
                <a:ext cx="405" cy="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sz="1800">
                    <a:solidFill>
                      <a:srgbClr val="002D99"/>
                    </a:solidFill>
                    <a:latin typeface="Courier" charset="0"/>
                    <a:ea typeface="Courier" charset="0"/>
                    <a:cs typeface="Courier" charset="0"/>
                    <a:sym typeface="Courier" charset="0"/>
                  </a:rPr>
                  <a:t>on</a:t>
                </a:r>
              </a:p>
            </p:txBody>
          </p:sp>
          <p:sp>
            <p:nvSpPr>
              <p:cNvPr id="23" name="Rectangle 374"/>
              <p:cNvSpPr>
                <a:spLocks/>
              </p:cNvSpPr>
              <p:nvPr/>
            </p:nvSpPr>
            <p:spPr bwMode="auto">
              <a:xfrm>
                <a:off x="2830" y="43"/>
                <a:ext cx="607" cy="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sz="1800" dirty="0">
                    <a:solidFill>
                      <a:srgbClr val="001F67"/>
                    </a:solidFill>
                    <a:latin typeface="Courier" charset="0"/>
                    <a:ea typeface="Courier" charset="0"/>
                    <a:cs typeface="Courier" charset="0"/>
                    <a:sym typeface="Courier" charset="0"/>
                  </a:rPr>
                  <a:t>the</a:t>
                </a:r>
              </a:p>
            </p:txBody>
          </p:sp>
          <p:sp>
            <p:nvSpPr>
              <p:cNvPr id="24" name="Rectangle 375"/>
              <p:cNvSpPr>
                <a:spLocks/>
              </p:cNvSpPr>
              <p:nvPr/>
            </p:nvSpPr>
            <p:spPr bwMode="auto">
              <a:xfrm>
                <a:off x="3606" y="43"/>
                <a:ext cx="607" cy="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sz="1800" b="1">
                    <a:latin typeface="Courier" charset="0"/>
                    <a:ea typeface="Courier" charset="0"/>
                    <a:cs typeface="Courier" charset="0"/>
                    <a:sym typeface="Courier" charset="0"/>
                  </a:rPr>
                  <a:t>mat</a:t>
                </a:r>
              </a:p>
            </p:txBody>
          </p:sp>
        </p:grpSp>
        <p:graphicFrame>
          <p:nvGraphicFramePr>
            <p:cNvPr id="67" name="Object 6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79059055"/>
                </p:ext>
              </p:extLst>
            </p:nvPr>
          </p:nvGraphicFramePr>
          <p:xfrm>
            <a:off x="4572000" y="4960529"/>
            <a:ext cx="1443037" cy="392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583" name="Equation" r:id="rId15" imgW="965160" imgH="241200" progId="Equation.3">
                    <p:embed/>
                  </p:oleObj>
                </mc:Choice>
                <mc:Fallback>
                  <p:oleObj name="Equation" r:id="rId15" imgW="965160" imgH="241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4572000" y="4960529"/>
                          <a:ext cx="1443037" cy="3921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Group 9"/>
          <p:cNvGrpSpPr/>
          <p:nvPr/>
        </p:nvGrpSpPr>
        <p:grpSpPr>
          <a:xfrm>
            <a:off x="1292043" y="5869417"/>
            <a:ext cx="4722993" cy="392113"/>
            <a:chOff x="1292043" y="5869417"/>
            <a:chExt cx="4722993" cy="392113"/>
          </a:xfrm>
        </p:grpSpPr>
        <p:grpSp>
          <p:nvGrpSpPr>
            <p:cNvPr id="25" name="Group 367"/>
            <p:cNvGrpSpPr>
              <a:grpSpLocks/>
            </p:cNvGrpSpPr>
            <p:nvPr/>
          </p:nvGrpSpPr>
          <p:grpSpPr bwMode="auto">
            <a:xfrm>
              <a:off x="1292043" y="5930257"/>
              <a:ext cx="2913485" cy="277219"/>
              <a:chOff x="34" y="303"/>
              <a:chExt cx="4280" cy="378"/>
            </a:xfrm>
          </p:grpSpPr>
          <p:sp>
            <p:nvSpPr>
              <p:cNvPr id="27" name="Rectangle 361"/>
              <p:cNvSpPr>
                <a:spLocks/>
              </p:cNvSpPr>
              <p:nvPr/>
            </p:nvSpPr>
            <p:spPr bwMode="auto">
              <a:xfrm>
                <a:off x="34" y="303"/>
                <a:ext cx="608" cy="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sz="1800" dirty="0">
                    <a:solidFill>
                      <a:srgbClr val="6293FE"/>
                    </a:solidFill>
                    <a:latin typeface="Courier" charset="0"/>
                    <a:ea typeface="Courier" charset="0"/>
                    <a:cs typeface="Courier" charset="0"/>
                    <a:sym typeface="Courier" charset="0"/>
                  </a:rPr>
                  <a:t>the</a:t>
                </a:r>
              </a:p>
            </p:txBody>
          </p:sp>
          <p:sp>
            <p:nvSpPr>
              <p:cNvPr id="28" name="Rectangle 362"/>
              <p:cNvSpPr>
                <a:spLocks/>
              </p:cNvSpPr>
              <p:nvPr/>
            </p:nvSpPr>
            <p:spPr bwMode="auto">
              <a:xfrm>
                <a:off x="810" y="303"/>
                <a:ext cx="608" cy="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sz="1800" dirty="0">
                    <a:solidFill>
                      <a:srgbClr val="2E6FFD"/>
                    </a:solidFill>
                    <a:latin typeface="Courier" charset="0"/>
                    <a:ea typeface="Courier" charset="0"/>
                    <a:cs typeface="Courier" charset="0"/>
                    <a:sym typeface="Courier" charset="0"/>
                  </a:rPr>
                  <a:t>cat</a:t>
                </a:r>
              </a:p>
            </p:txBody>
          </p:sp>
          <p:sp>
            <p:nvSpPr>
              <p:cNvPr id="29" name="Rectangle 363"/>
              <p:cNvSpPr>
                <a:spLocks/>
              </p:cNvSpPr>
              <p:nvPr/>
            </p:nvSpPr>
            <p:spPr bwMode="auto">
              <a:xfrm>
                <a:off x="1586" y="303"/>
                <a:ext cx="608" cy="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sz="1800" dirty="0">
                    <a:solidFill>
                      <a:srgbClr val="003DCC"/>
                    </a:solidFill>
                    <a:latin typeface="Courier" charset="0"/>
                    <a:ea typeface="Courier" charset="0"/>
                    <a:cs typeface="Courier" charset="0"/>
                    <a:sym typeface="Courier" charset="0"/>
                  </a:rPr>
                  <a:t>sat</a:t>
                </a:r>
              </a:p>
            </p:txBody>
          </p:sp>
          <p:sp>
            <p:nvSpPr>
              <p:cNvPr id="30" name="Rectangle 364"/>
              <p:cNvSpPr>
                <a:spLocks/>
              </p:cNvSpPr>
              <p:nvPr/>
            </p:nvSpPr>
            <p:spPr bwMode="auto">
              <a:xfrm>
                <a:off x="2362" y="303"/>
                <a:ext cx="405" cy="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sz="1800" dirty="0">
                    <a:solidFill>
                      <a:srgbClr val="002D99"/>
                    </a:solidFill>
                    <a:latin typeface="Courier" charset="0"/>
                    <a:ea typeface="Courier" charset="0"/>
                    <a:cs typeface="Courier" charset="0"/>
                    <a:sym typeface="Courier" charset="0"/>
                  </a:rPr>
                  <a:t>on</a:t>
                </a:r>
              </a:p>
            </p:txBody>
          </p:sp>
          <p:sp>
            <p:nvSpPr>
              <p:cNvPr id="31" name="Rectangle 365"/>
              <p:cNvSpPr>
                <a:spLocks/>
              </p:cNvSpPr>
              <p:nvPr/>
            </p:nvSpPr>
            <p:spPr bwMode="auto">
              <a:xfrm>
                <a:off x="2930" y="303"/>
                <a:ext cx="608" cy="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sz="1800" dirty="0">
                    <a:solidFill>
                      <a:srgbClr val="001F67"/>
                    </a:solidFill>
                    <a:latin typeface="Courier" charset="0"/>
                    <a:ea typeface="Courier" charset="0"/>
                    <a:cs typeface="Courier" charset="0"/>
                    <a:sym typeface="Courier" charset="0"/>
                  </a:rPr>
                  <a:t>the</a:t>
                </a:r>
              </a:p>
            </p:txBody>
          </p:sp>
          <p:sp>
            <p:nvSpPr>
              <p:cNvPr id="32" name="Rectangle 366"/>
              <p:cNvSpPr>
                <a:spLocks/>
              </p:cNvSpPr>
              <p:nvPr/>
            </p:nvSpPr>
            <p:spPr bwMode="auto">
              <a:xfrm>
                <a:off x="3706" y="303"/>
                <a:ext cx="608" cy="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sz="1800" b="1" i="1" dirty="0">
                    <a:latin typeface="Courier" charset="0"/>
                    <a:ea typeface="Courier" charset="0"/>
                    <a:cs typeface="Courier" charset="0"/>
                    <a:sym typeface="Courier" charset="0"/>
                  </a:rPr>
                  <a:t>rug</a:t>
                </a:r>
              </a:p>
            </p:txBody>
          </p:sp>
        </p:grpSp>
        <p:graphicFrame>
          <p:nvGraphicFramePr>
            <p:cNvPr id="68" name="Object 6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14098045"/>
                </p:ext>
              </p:extLst>
            </p:nvPr>
          </p:nvGraphicFramePr>
          <p:xfrm>
            <a:off x="4571999" y="5869417"/>
            <a:ext cx="1443037" cy="392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584" name="Equation" r:id="rId17" imgW="965160" imgH="241200" progId="Equation.3">
                    <p:embed/>
                  </p:oleObj>
                </mc:Choice>
                <mc:Fallback>
                  <p:oleObj name="Equation" r:id="rId17" imgW="965160" imgH="241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4571999" y="5869417"/>
                          <a:ext cx="1443037" cy="3921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53571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Workarounds for n-grams</a:t>
            </a:r>
            <a:endParaRPr lang="en-GB" dirty="0"/>
          </a:p>
        </p:txBody>
      </p:sp>
      <p:sp>
        <p:nvSpPr>
          <p:cNvPr id="63" name="Slide Number Placeholder 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11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600" dirty="0"/>
              <a:t>Smoothing</a:t>
            </a:r>
          </a:p>
          <a:p>
            <a:pPr lvl="1"/>
            <a:r>
              <a:rPr lang="en-GB" sz="2000" dirty="0"/>
              <a:t>Adding </a:t>
            </a:r>
            <a:r>
              <a:rPr lang="en-GB" sz="2000" dirty="0" smtClean="0"/>
              <a:t>non-zero </a:t>
            </a:r>
            <a:r>
              <a:rPr lang="en-GB" sz="2000" dirty="0"/>
              <a:t>offset to probabilities of unseen words</a:t>
            </a:r>
          </a:p>
          <a:p>
            <a:pPr lvl="1"/>
            <a:r>
              <a:rPr lang="en-GB" sz="2000" dirty="0"/>
              <a:t>Example: </a:t>
            </a:r>
            <a:r>
              <a:rPr lang="en-GB" sz="2000" dirty="0" err="1"/>
              <a:t>Kneyser</a:t>
            </a:r>
            <a:r>
              <a:rPr lang="en-GB" sz="2000" dirty="0"/>
              <a:t>-Ney smoothing</a:t>
            </a:r>
          </a:p>
          <a:p>
            <a:r>
              <a:rPr lang="en-GB" sz="2600" dirty="0"/>
              <a:t>Back-off</a:t>
            </a:r>
          </a:p>
          <a:p>
            <a:pPr lvl="1"/>
            <a:r>
              <a:rPr lang="en-GB" sz="2000" dirty="0" smtClean="0"/>
              <a:t>No </a:t>
            </a:r>
            <a:r>
              <a:rPr lang="en-GB" sz="2000" dirty="0"/>
              <a:t>such </a:t>
            </a:r>
            <a:r>
              <a:rPr lang="en-GB" sz="2000" dirty="0" smtClean="0"/>
              <a:t>trigram? </a:t>
            </a:r>
            <a:r>
              <a:rPr lang="en-GB" sz="2000" dirty="0"/>
              <a:t>try </a:t>
            </a:r>
            <a:r>
              <a:rPr lang="en-GB" sz="2000" dirty="0" smtClean="0"/>
              <a:t>bigrams…</a:t>
            </a:r>
            <a:endParaRPr lang="en-GB" sz="2000" dirty="0"/>
          </a:p>
          <a:p>
            <a:pPr lvl="1"/>
            <a:r>
              <a:rPr lang="en-GB" sz="2000" dirty="0" smtClean="0"/>
              <a:t>No </a:t>
            </a:r>
            <a:r>
              <a:rPr lang="en-GB" sz="2000" dirty="0"/>
              <a:t>such </a:t>
            </a:r>
            <a:r>
              <a:rPr lang="en-GB" sz="2000" dirty="0" smtClean="0"/>
              <a:t>bigram? </a:t>
            </a:r>
            <a:r>
              <a:rPr lang="en-GB" sz="2000" dirty="0"/>
              <a:t>try </a:t>
            </a:r>
            <a:r>
              <a:rPr lang="en-GB" sz="2000" dirty="0" smtClean="0"/>
              <a:t>unigrams…</a:t>
            </a:r>
            <a:endParaRPr lang="en-GB" sz="2000" dirty="0"/>
          </a:p>
          <a:p>
            <a:r>
              <a:rPr lang="en-GB" sz="2600" dirty="0"/>
              <a:t>Interpolation</a:t>
            </a:r>
          </a:p>
          <a:p>
            <a:pPr lvl="1"/>
            <a:r>
              <a:rPr lang="en-GB" sz="2000" dirty="0"/>
              <a:t>Mix unigram, bigram, trigram, etc…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46705" cy="365125"/>
          </a:xfrm>
        </p:spPr>
        <p:txBody>
          <a:bodyPr/>
          <a:lstStyle/>
          <a:p>
            <a:pPr algn="ctr"/>
            <a:r>
              <a:rPr lang="en-GB" dirty="0" smtClean="0"/>
              <a:t>[Katz, 1987; Chen &amp; Goodman, 1996; </a:t>
            </a:r>
            <a:r>
              <a:rPr lang="en-GB" dirty="0" err="1" smtClean="0"/>
              <a:t>Stolcke</a:t>
            </a:r>
            <a:r>
              <a:rPr lang="en-GB" dirty="0" smtClean="0"/>
              <a:t>, 2002]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94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1600" dirty="0">
                <a:solidFill>
                  <a:schemeClr val="bg2"/>
                </a:solidFill>
              </a:rPr>
              <a:t>Probabilistic Language </a:t>
            </a:r>
            <a:r>
              <a:rPr lang="en-GB" sz="1600" dirty="0" smtClean="0">
                <a:solidFill>
                  <a:schemeClr val="bg2"/>
                </a:solidFill>
              </a:rPr>
              <a:t>Models (LMs)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Likelihood </a:t>
            </a:r>
            <a:r>
              <a:rPr lang="en-GB" sz="1400" dirty="0">
                <a:solidFill>
                  <a:schemeClr val="bg2"/>
                </a:solidFill>
              </a:rPr>
              <a:t>of a </a:t>
            </a:r>
            <a:r>
              <a:rPr lang="en-GB" sz="1400" dirty="0" smtClean="0">
                <a:solidFill>
                  <a:schemeClr val="bg2"/>
                </a:solidFill>
              </a:rPr>
              <a:t>sentence and LM perplexity</a:t>
            </a:r>
            <a:endParaRPr lang="en-GB" sz="14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Limitations of </a:t>
            </a:r>
            <a:r>
              <a:rPr lang="en-GB" sz="1400" b="1" dirty="0" smtClean="0">
                <a:solidFill>
                  <a:schemeClr val="bg2"/>
                </a:solidFill>
              </a:rPr>
              <a:t>n-grams</a:t>
            </a:r>
            <a:endParaRPr lang="en-GB" sz="1400" b="1" dirty="0">
              <a:solidFill>
                <a:schemeClr val="bg2"/>
              </a:solidFill>
            </a:endParaRPr>
          </a:p>
          <a:p>
            <a:r>
              <a:rPr lang="en-GB" sz="1600" dirty="0"/>
              <a:t>Neural </a:t>
            </a:r>
            <a:r>
              <a:rPr lang="en-GB" sz="1600" dirty="0" smtClean="0"/>
              <a:t>Probabilistic LMs</a:t>
            </a:r>
            <a:endParaRPr lang="en-GB" sz="1600" dirty="0"/>
          </a:p>
          <a:p>
            <a:pPr lvl="1"/>
            <a:r>
              <a:rPr lang="en-GB" sz="1400" b="1" dirty="0"/>
              <a:t>Vector-space representation </a:t>
            </a:r>
            <a:r>
              <a:rPr lang="en-GB" sz="1400" dirty="0"/>
              <a:t>of words</a:t>
            </a:r>
          </a:p>
          <a:p>
            <a:pPr lvl="1"/>
            <a:r>
              <a:rPr lang="en-GB" sz="1400" b="1" dirty="0" smtClean="0"/>
              <a:t>Neural </a:t>
            </a:r>
            <a:r>
              <a:rPr lang="en-GB" sz="1400" dirty="0" smtClean="0"/>
              <a:t>probabilistic language model</a:t>
            </a:r>
          </a:p>
          <a:p>
            <a:pPr lvl="1"/>
            <a:r>
              <a:rPr lang="en-GB" sz="1400" dirty="0" smtClean="0"/>
              <a:t>Log-Bilinear (LBL) LMs</a:t>
            </a:r>
          </a:p>
          <a:p>
            <a:r>
              <a:rPr lang="en-GB" sz="1600" dirty="0" smtClean="0">
                <a:solidFill>
                  <a:schemeClr val="bg2"/>
                </a:solidFill>
              </a:rPr>
              <a:t>Long-range dependencies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Enhancing LBL with </a:t>
            </a:r>
            <a:r>
              <a:rPr lang="en-GB" sz="1400" dirty="0">
                <a:solidFill>
                  <a:schemeClr val="bg2"/>
                </a:solidFill>
              </a:rPr>
              <a:t>linguistic </a:t>
            </a:r>
            <a:r>
              <a:rPr lang="en-GB" sz="1400" dirty="0" smtClean="0">
                <a:solidFill>
                  <a:schemeClr val="bg2"/>
                </a:solidFill>
              </a:rPr>
              <a:t>features</a:t>
            </a:r>
            <a:endParaRPr lang="en-GB" sz="1400" dirty="0">
              <a:solidFill>
                <a:schemeClr val="bg2"/>
              </a:solidFill>
            </a:endParaRPr>
          </a:p>
          <a:p>
            <a:pPr lvl="1"/>
            <a:r>
              <a:rPr lang="en-GB" sz="1400" b="1" dirty="0">
                <a:solidFill>
                  <a:schemeClr val="bg2"/>
                </a:solidFill>
              </a:rPr>
              <a:t>Recurrent</a:t>
            </a:r>
            <a:r>
              <a:rPr lang="en-GB" sz="1400" dirty="0">
                <a:solidFill>
                  <a:schemeClr val="bg2"/>
                </a:solidFill>
              </a:rPr>
              <a:t> Neural </a:t>
            </a:r>
            <a:r>
              <a:rPr lang="en-GB" sz="1400" dirty="0" smtClean="0">
                <a:solidFill>
                  <a:schemeClr val="bg2"/>
                </a:solidFill>
              </a:rPr>
              <a:t>Networks </a:t>
            </a:r>
            <a:r>
              <a:rPr lang="en-GB" sz="1400" dirty="0">
                <a:solidFill>
                  <a:schemeClr val="bg2"/>
                </a:solidFill>
              </a:rPr>
              <a:t>(RNN</a:t>
            </a:r>
            <a:r>
              <a:rPr lang="en-GB" sz="1400" dirty="0" smtClean="0">
                <a:solidFill>
                  <a:schemeClr val="bg2"/>
                </a:solidFill>
              </a:rPr>
              <a:t>)</a:t>
            </a:r>
            <a:endParaRPr lang="en-GB" sz="1400" dirty="0">
              <a:solidFill>
                <a:schemeClr val="bg2"/>
              </a:solidFill>
            </a:endParaRPr>
          </a:p>
          <a:p>
            <a:r>
              <a:rPr lang="en-GB" sz="1600" dirty="0" smtClean="0">
                <a:solidFill>
                  <a:schemeClr val="bg2"/>
                </a:solidFill>
              </a:rPr>
              <a:t>Applications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Speech recognition and machine translation</a:t>
            </a: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Sentence completion and </a:t>
            </a:r>
            <a:r>
              <a:rPr lang="en-GB" sz="1400" b="1" dirty="0" smtClean="0">
                <a:solidFill>
                  <a:schemeClr val="bg2"/>
                </a:solidFill>
              </a:rPr>
              <a:t>linguistic regularities</a:t>
            </a:r>
            <a:endParaRPr lang="en-GB" sz="1400" b="1" dirty="0">
              <a:solidFill>
                <a:schemeClr val="bg2"/>
              </a:solidFill>
            </a:endParaRPr>
          </a:p>
          <a:p>
            <a:r>
              <a:rPr lang="en-GB" sz="1600" dirty="0" smtClean="0">
                <a:solidFill>
                  <a:schemeClr val="bg2"/>
                </a:solidFill>
              </a:rPr>
              <a:t>Bag-of-word-vector approaches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Auto-encoders for text</a:t>
            </a:r>
          </a:p>
          <a:p>
            <a:pPr lvl="1"/>
            <a:r>
              <a:rPr lang="en-GB" sz="1400" b="1" dirty="0">
                <a:solidFill>
                  <a:schemeClr val="bg2"/>
                </a:solidFill>
              </a:rPr>
              <a:t>Continuous </a:t>
            </a:r>
            <a:r>
              <a:rPr lang="en-GB" sz="1400" b="1" dirty="0" smtClean="0">
                <a:solidFill>
                  <a:schemeClr val="bg2"/>
                </a:solidFill>
              </a:rPr>
              <a:t>bag</a:t>
            </a:r>
            <a:r>
              <a:rPr lang="en-GB" sz="1400" b="1" dirty="0">
                <a:solidFill>
                  <a:schemeClr val="bg2"/>
                </a:solidFill>
              </a:rPr>
              <a:t>-of-words </a:t>
            </a:r>
            <a:r>
              <a:rPr lang="en-GB" sz="1400" dirty="0" smtClean="0">
                <a:solidFill>
                  <a:schemeClr val="bg2"/>
                </a:solidFill>
              </a:rPr>
              <a:t>and </a:t>
            </a:r>
            <a:r>
              <a:rPr lang="en-GB" sz="1400" b="1" dirty="0" smtClean="0">
                <a:solidFill>
                  <a:schemeClr val="bg2"/>
                </a:solidFill>
              </a:rPr>
              <a:t>skip-gram</a:t>
            </a:r>
            <a:r>
              <a:rPr lang="en-GB" sz="1400" dirty="0" smtClean="0">
                <a:solidFill>
                  <a:schemeClr val="bg2"/>
                </a:solidFill>
              </a:rPr>
              <a:t> models</a:t>
            </a:r>
            <a:endParaRPr lang="en-GB" sz="1600" dirty="0" smtClean="0">
              <a:solidFill>
                <a:schemeClr val="bg2"/>
              </a:solidFill>
            </a:endParaRPr>
          </a:p>
          <a:p>
            <a:r>
              <a:rPr lang="en-GB" sz="1600" dirty="0" smtClean="0">
                <a:solidFill>
                  <a:schemeClr val="bg2"/>
                </a:solidFill>
              </a:rPr>
              <a:t>Scalability with large vocabularies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Tree-structured LMs</a:t>
            </a:r>
            <a:endParaRPr lang="en-GB" sz="14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Noise-contrastive estimation</a:t>
            </a:r>
            <a:endParaRPr lang="en-GB" sz="1400" dirty="0">
              <a:solidFill>
                <a:schemeClr val="bg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7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Continuous Space Language Models</a:t>
            </a:r>
          </a:p>
        </p:txBody>
      </p:sp>
      <p:sp>
        <p:nvSpPr>
          <p:cNvPr id="63" name="Slide Number Placeholder 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13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600" dirty="0"/>
              <a:t>Word tokens </a:t>
            </a:r>
            <a:r>
              <a:rPr lang="en-GB" sz="2600" dirty="0" smtClean="0"/>
              <a:t>mapped </a:t>
            </a:r>
            <a:br>
              <a:rPr lang="en-GB" sz="2600" dirty="0" smtClean="0"/>
            </a:br>
            <a:r>
              <a:rPr lang="en-GB" sz="2600" dirty="0" smtClean="0"/>
              <a:t>to </a:t>
            </a:r>
            <a:r>
              <a:rPr lang="en-GB" sz="2600" dirty="0"/>
              <a:t>vectors in a </a:t>
            </a:r>
            <a:r>
              <a:rPr lang="en-GB" sz="2600" b="1" dirty="0">
                <a:solidFill>
                  <a:schemeClr val="tx2"/>
                </a:solidFill>
              </a:rPr>
              <a:t>low-dimensional space</a:t>
            </a:r>
          </a:p>
          <a:p>
            <a:r>
              <a:rPr lang="en-GB" sz="2600" dirty="0" smtClean="0"/>
              <a:t>Conditional word probabilities replaced by</a:t>
            </a:r>
            <a:br>
              <a:rPr lang="en-GB" sz="2600" dirty="0" smtClean="0"/>
            </a:br>
            <a:r>
              <a:rPr lang="en-GB" sz="2600" b="1" dirty="0" smtClean="0">
                <a:solidFill>
                  <a:schemeClr val="tx2"/>
                </a:solidFill>
              </a:rPr>
              <a:t>normalized dynamical models </a:t>
            </a:r>
            <a:r>
              <a:rPr lang="en-GB" sz="2600" dirty="0" smtClean="0"/>
              <a:t/>
            </a:r>
            <a:br>
              <a:rPr lang="en-GB" sz="2600" dirty="0" smtClean="0"/>
            </a:br>
            <a:r>
              <a:rPr lang="en-GB" sz="2600" dirty="0" smtClean="0"/>
              <a:t>on vectors of </a:t>
            </a:r>
            <a:r>
              <a:rPr lang="en-GB" sz="2600" b="1" dirty="0" smtClean="0">
                <a:solidFill>
                  <a:schemeClr val="tx2"/>
                </a:solidFill>
              </a:rPr>
              <a:t>word </a:t>
            </a:r>
            <a:r>
              <a:rPr lang="en-GB" sz="2600" b="1" dirty="0" err="1" smtClean="0">
                <a:solidFill>
                  <a:schemeClr val="tx2"/>
                </a:solidFill>
              </a:rPr>
              <a:t>embeddings</a:t>
            </a:r>
            <a:endParaRPr lang="en-GB" sz="2600" b="1" dirty="0" smtClean="0">
              <a:solidFill>
                <a:schemeClr val="tx2"/>
              </a:solidFill>
            </a:endParaRPr>
          </a:p>
          <a:p>
            <a:r>
              <a:rPr lang="en-GB" sz="2600" b="1" dirty="0" smtClean="0">
                <a:solidFill>
                  <a:schemeClr val="tx2"/>
                </a:solidFill>
              </a:rPr>
              <a:t>Vector-space representation </a:t>
            </a:r>
            <a:r>
              <a:rPr lang="en-GB" sz="2600" dirty="0" smtClean="0"/>
              <a:t>enables </a:t>
            </a:r>
            <a:r>
              <a:rPr lang="en-GB" sz="2600" dirty="0"/>
              <a:t>semantic/syntactic </a:t>
            </a:r>
            <a:r>
              <a:rPr lang="en-GB" sz="2600" b="1" dirty="0">
                <a:solidFill>
                  <a:schemeClr val="tx2"/>
                </a:solidFill>
              </a:rPr>
              <a:t>similarity</a:t>
            </a:r>
            <a:r>
              <a:rPr lang="en-GB" sz="2600" dirty="0">
                <a:solidFill>
                  <a:schemeClr val="tx2"/>
                </a:solidFill>
              </a:rPr>
              <a:t> </a:t>
            </a:r>
            <a:r>
              <a:rPr lang="en-GB" sz="2600" dirty="0"/>
              <a:t>between words/sentences</a:t>
            </a:r>
          </a:p>
          <a:p>
            <a:pPr lvl="1"/>
            <a:r>
              <a:rPr lang="en-GB" sz="1800" dirty="0"/>
              <a:t>Use </a:t>
            </a:r>
            <a:r>
              <a:rPr lang="en-GB" sz="1800" dirty="0" smtClean="0"/>
              <a:t>cosine similarity as </a:t>
            </a:r>
            <a:r>
              <a:rPr lang="en-GB" sz="1800" dirty="0"/>
              <a:t>semantic word similarity</a:t>
            </a:r>
          </a:p>
          <a:p>
            <a:pPr lvl="1"/>
            <a:r>
              <a:rPr lang="en-GB" sz="1800" dirty="0"/>
              <a:t>Find nearest neighbours: synonyms, antonyms</a:t>
            </a:r>
          </a:p>
          <a:p>
            <a:pPr lvl="1"/>
            <a:r>
              <a:rPr lang="en-GB" sz="1800" dirty="0"/>
              <a:t>Algebra on words: {king} – {man} + {woman} = {queen}?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67202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Vector-space representation of words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14</a:t>
            </a:fld>
            <a:endParaRPr lang="en-US" dirty="0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4225886"/>
              </p:ext>
            </p:extLst>
          </p:nvPr>
        </p:nvGraphicFramePr>
        <p:xfrm>
          <a:off x="3430729" y="2096329"/>
          <a:ext cx="283369" cy="370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40" name="Equation" r:id="rId3" imgW="190440" imgH="228600" progId="Equation.3">
                  <p:embed/>
                </p:oleObj>
              </mc:Choice>
              <mc:Fallback>
                <p:oleObj name="Equation" r:id="rId3" imgW="1904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30729" y="2096329"/>
                        <a:ext cx="283369" cy="3702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" name="Group 33"/>
          <p:cNvGrpSpPr>
            <a:grpSpLocks/>
          </p:cNvGrpSpPr>
          <p:nvPr/>
        </p:nvGrpSpPr>
        <p:grpSpPr bwMode="auto">
          <a:xfrm>
            <a:off x="3758397" y="2151282"/>
            <a:ext cx="281285" cy="1259086"/>
            <a:chOff x="0" y="0"/>
            <a:chExt cx="336" cy="1504"/>
          </a:xfrm>
        </p:grpSpPr>
        <p:sp>
          <p:nvSpPr>
            <p:cNvPr id="34" name="AutoShape 31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949"/>
            </a:p>
          </p:txBody>
        </p:sp>
        <p:sp>
          <p:nvSpPr>
            <p:cNvPr id="35" name="Oval 32"/>
            <p:cNvSpPr>
              <a:spLocks/>
            </p:cNvSpPr>
            <p:nvPr/>
          </p:nvSpPr>
          <p:spPr bwMode="auto">
            <a:xfrm>
              <a:off x="88" y="632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949"/>
            </a:p>
          </p:txBody>
        </p:sp>
      </p:grpSp>
      <p:sp>
        <p:nvSpPr>
          <p:cNvPr id="36" name="Content Placeholder 2"/>
          <p:cNvSpPr txBox="1">
            <a:spLocks/>
          </p:cNvSpPr>
          <p:nvPr/>
        </p:nvSpPr>
        <p:spPr>
          <a:xfrm>
            <a:off x="504127" y="2139284"/>
            <a:ext cx="2926603" cy="993011"/>
          </a:xfrm>
          <a:prstGeom prst="rect">
            <a:avLst/>
          </a:prstGeom>
        </p:spPr>
        <p:txBody>
          <a:bodyPr vert="horz" lIns="0" tIns="34290" rIns="0" bIns="3429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dirty="0">
                <a:solidFill>
                  <a:schemeClr val="tx1"/>
                </a:solidFill>
                <a:latin typeface="+mj-lt"/>
              </a:rPr>
              <a:t>“</a:t>
            </a:r>
            <a:r>
              <a:rPr lang="en-GB" sz="1600" b="1" dirty="0">
                <a:solidFill>
                  <a:schemeClr val="tx2"/>
                </a:solidFill>
                <a:latin typeface="+mj-lt"/>
              </a:rPr>
              <a:t>One-hot</a:t>
            </a:r>
            <a:r>
              <a:rPr lang="en-GB" sz="1600" dirty="0">
                <a:solidFill>
                  <a:schemeClr val="tx1"/>
                </a:solidFill>
                <a:latin typeface="+mj-lt"/>
              </a:rPr>
              <a:t>” of “</a:t>
            </a:r>
            <a:r>
              <a:rPr lang="en-GB" sz="1600" b="1" dirty="0">
                <a:solidFill>
                  <a:schemeClr val="tx2"/>
                </a:solidFill>
                <a:latin typeface="+mj-lt"/>
              </a:rPr>
              <a:t>one-of-V</a:t>
            </a:r>
            <a:r>
              <a:rPr lang="en-GB" sz="1600" dirty="0">
                <a:solidFill>
                  <a:schemeClr val="tx1"/>
                </a:solidFill>
                <a:latin typeface="+mj-lt"/>
              </a:rPr>
              <a:t>”</a:t>
            </a:r>
            <a:br>
              <a:rPr lang="en-GB" sz="1600" dirty="0">
                <a:solidFill>
                  <a:schemeClr val="tx1"/>
                </a:solidFill>
                <a:latin typeface="+mj-lt"/>
              </a:rPr>
            </a:br>
            <a:r>
              <a:rPr lang="en-GB" sz="1600" dirty="0">
                <a:solidFill>
                  <a:schemeClr val="tx1"/>
                </a:solidFill>
                <a:latin typeface="+mj-lt"/>
              </a:rPr>
              <a:t>representation </a:t>
            </a:r>
            <a:r>
              <a:rPr lang="en-GB" sz="1600" dirty="0" smtClean="0">
                <a:solidFill>
                  <a:schemeClr val="tx1"/>
                </a:solidFill>
                <a:latin typeface="+mj-lt"/>
              </a:rPr>
              <a:t/>
            </a:r>
            <a:br>
              <a:rPr lang="en-GB" sz="1600" dirty="0" smtClean="0">
                <a:solidFill>
                  <a:schemeClr val="tx1"/>
                </a:solidFill>
                <a:latin typeface="+mj-lt"/>
              </a:rPr>
            </a:br>
            <a:r>
              <a:rPr lang="en-GB" sz="1600" dirty="0" smtClean="0">
                <a:solidFill>
                  <a:schemeClr val="tx1"/>
                </a:solidFill>
                <a:latin typeface="+mj-lt"/>
              </a:rPr>
              <a:t>of </a:t>
            </a:r>
            <a:r>
              <a:rPr lang="en-GB" sz="1600" dirty="0">
                <a:solidFill>
                  <a:schemeClr val="tx1"/>
                </a:solidFill>
                <a:latin typeface="+mj-lt"/>
              </a:rPr>
              <a:t>a word </a:t>
            </a:r>
            <a:r>
              <a:rPr lang="en-GB" sz="1600" dirty="0" smtClean="0">
                <a:solidFill>
                  <a:schemeClr val="tx1"/>
                </a:solidFill>
                <a:latin typeface="+mj-lt"/>
              </a:rPr>
              <a:t>token at </a:t>
            </a:r>
            <a:r>
              <a:rPr lang="en-GB" sz="1600" dirty="0">
                <a:solidFill>
                  <a:schemeClr val="tx1"/>
                </a:solidFill>
                <a:latin typeface="+mj-lt"/>
              </a:rPr>
              <a:t>position </a:t>
            </a:r>
            <a:r>
              <a:rPr lang="en-GB" sz="1600" i="1" dirty="0">
                <a:solidFill>
                  <a:schemeClr val="tx1"/>
                </a:solidFill>
                <a:latin typeface="+mj-lt"/>
              </a:rPr>
              <a:t>t</a:t>
            </a:r>
            <a:r>
              <a:rPr lang="en-GB" sz="1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GB" sz="1600" dirty="0" smtClean="0">
                <a:solidFill>
                  <a:schemeClr val="tx1"/>
                </a:solidFill>
                <a:latin typeface="+mj-lt"/>
              </a:rPr>
              <a:t/>
            </a:r>
            <a:br>
              <a:rPr lang="en-GB" sz="1600" dirty="0" smtClean="0">
                <a:solidFill>
                  <a:schemeClr val="tx1"/>
                </a:solidFill>
                <a:latin typeface="+mj-lt"/>
              </a:rPr>
            </a:br>
            <a:r>
              <a:rPr lang="en-GB" sz="1600" dirty="0" smtClean="0">
                <a:solidFill>
                  <a:schemeClr val="tx1"/>
                </a:solidFill>
                <a:latin typeface="+mj-lt"/>
              </a:rPr>
              <a:t>in </a:t>
            </a:r>
            <a:r>
              <a:rPr lang="en-GB" sz="1600" dirty="0">
                <a:solidFill>
                  <a:schemeClr val="tx1"/>
                </a:solidFill>
                <a:latin typeface="+mj-lt"/>
              </a:rPr>
              <a:t>the text corpus, </a:t>
            </a:r>
            <a:br>
              <a:rPr lang="en-GB" sz="1600" dirty="0">
                <a:solidFill>
                  <a:schemeClr val="tx1"/>
                </a:solidFill>
                <a:latin typeface="+mj-lt"/>
              </a:rPr>
            </a:br>
            <a:r>
              <a:rPr lang="en-GB" sz="1600" dirty="0">
                <a:solidFill>
                  <a:schemeClr val="tx1"/>
                </a:solidFill>
                <a:latin typeface="+mj-lt"/>
              </a:rPr>
              <a:t>with </a:t>
            </a:r>
            <a:r>
              <a:rPr lang="en-GB" sz="1600" b="1" dirty="0">
                <a:solidFill>
                  <a:schemeClr val="tx2"/>
                </a:solidFill>
                <a:latin typeface="+mj-lt"/>
              </a:rPr>
              <a:t>vocabulary </a:t>
            </a:r>
            <a:r>
              <a:rPr lang="en-GB" sz="1600" b="1" dirty="0" smtClean="0">
                <a:solidFill>
                  <a:schemeClr val="tx2"/>
                </a:solidFill>
                <a:latin typeface="+mj-lt"/>
              </a:rPr>
              <a:t>of size </a:t>
            </a:r>
            <a:r>
              <a:rPr lang="en-GB" sz="1600" b="1" i="1" dirty="0">
                <a:solidFill>
                  <a:schemeClr val="tx2"/>
                </a:solidFill>
                <a:latin typeface="+mj-lt"/>
              </a:rPr>
              <a:t>V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241905" y="2070961"/>
            <a:ext cx="1579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250966" y="2608838"/>
            <a:ext cx="1579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v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241905" y="3227510"/>
            <a:ext cx="1579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V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4066058" y="2209461"/>
            <a:ext cx="2022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4057267" y="2763374"/>
            <a:ext cx="2022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4048475" y="3361252"/>
            <a:ext cx="2022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504126" y="4487878"/>
            <a:ext cx="3895772" cy="1577671"/>
            <a:chOff x="971617" y="4113600"/>
            <a:chExt cx="5194364" cy="2103561"/>
          </a:xfrm>
        </p:grpSpPr>
        <p:graphicFrame>
          <p:nvGraphicFramePr>
            <p:cNvPr id="29" name="Object 28"/>
            <p:cNvGraphicFramePr>
              <a:graphicFrameLocks noChangeAspect="1"/>
            </p:cNvGraphicFramePr>
            <p:nvPr>
              <p:extLst/>
            </p:nvPr>
          </p:nvGraphicFramePr>
          <p:xfrm>
            <a:off x="4898362" y="4113600"/>
            <a:ext cx="328612" cy="4937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341" name="Equation" r:id="rId5" imgW="164880" imgH="228600" progId="Equation.3">
                    <p:embed/>
                  </p:oleObj>
                </mc:Choice>
                <mc:Fallback>
                  <p:oleObj name="Equation" r:id="rId5" imgW="164880" imgH="2286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898362" y="4113600"/>
                          <a:ext cx="328612" cy="4937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" name="AutoShape 118"/>
            <p:cNvSpPr>
              <a:spLocks/>
            </p:cNvSpPr>
            <p:nvPr/>
          </p:nvSpPr>
          <p:spPr bwMode="auto">
            <a:xfrm>
              <a:off x="5301716" y="4259049"/>
              <a:ext cx="375047" cy="1026914"/>
            </a:xfrm>
            <a:prstGeom prst="roundRect">
              <a:avLst>
                <a:gd name="adj" fmla="val 35713"/>
              </a:avLst>
            </a:prstGeom>
            <a:solidFill>
              <a:schemeClr val="accent5"/>
            </a:solidFill>
            <a:ln w="25400" cap="flat">
              <a:solidFill>
                <a:srgbClr val="4D4D4D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GB" sz="1800" b="1" dirty="0" err="1">
                  <a:solidFill>
                    <a:schemeClr val="bg1"/>
                  </a:solidFill>
                </a:rPr>
                <a:t>z</a:t>
              </a:r>
              <a:r>
                <a:rPr lang="en-GB" sz="1800" i="1" baseline="-25000" dirty="0" err="1">
                  <a:solidFill>
                    <a:schemeClr val="bg1"/>
                  </a:solidFill>
                </a:rPr>
                <a:t>v</a:t>
              </a:r>
              <a:endParaRPr lang="en-US" sz="1800" baseline="-6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955324" y="4122699"/>
              <a:ext cx="21065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dirty="0"/>
                <a:t>1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955324" y="5078615"/>
              <a:ext cx="21065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dirty="0"/>
                <a:t>D</a:t>
              </a:r>
            </a:p>
          </p:txBody>
        </p:sp>
        <p:cxnSp>
          <p:nvCxnSpPr>
            <p:cNvPr id="52" name="Straight Arrow Connector 51"/>
            <p:cNvCxnSpPr/>
            <p:nvPr/>
          </p:nvCxnSpPr>
          <p:spPr>
            <a:xfrm flipH="1">
              <a:off x="5720863" y="4307365"/>
              <a:ext cx="26963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H="1">
              <a:off x="5697418" y="5256936"/>
              <a:ext cx="26963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5" name="Content Placeholder 2"/>
            <p:cNvSpPr txBox="1">
              <a:spLocks/>
            </p:cNvSpPr>
            <p:nvPr/>
          </p:nvSpPr>
          <p:spPr>
            <a:xfrm>
              <a:off x="971617" y="4197371"/>
              <a:ext cx="3902139" cy="2019790"/>
            </a:xfrm>
            <a:prstGeom prst="rect">
              <a:avLst/>
            </a:prstGeom>
          </p:spPr>
          <p:txBody>
            <a:bodyPr vert="horz" lIns="0" tIns="34290" rIns="0" bIns="34290" rtlCol="0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panose="020F0502020204030204" pitchFamily="34" charset="0"/>
                <a:buChar char=" 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38404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56692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74980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93268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GB" sz="1600" b="1" dirty="0" smtClean="0">
                  <a:solidFill>
                    <a:schemeClr val="accent5"/>
                  </a:solidFill>
                  <a:latin typeface="+mj-lt"/>
                </a:rPr>
                <a:t>Vector-space representation </a:t>
              </a:r>
              <a:r>
                <a:rPr lang="en-GB" sz="1600" dirty="0">
                  <a:solidFill>
                    <a:schemeClr val="tx1"/>
                  </a:solidFill>
                  <a:latin typeface="+mj-lt"/>
                </a:rPr>
                <a:t/>
              </a:r>
              <a:br>
                <a:rPr lang="en-GB" sz="1600" dirty="0">
                  <a:solidFill>
                    <a:schemeClr val="tx1"/>
                  </a:solidFill>
                  <a:latin typeface="+mj-lt"/>
                </a:rPr>
              </a:br>
              <a:r>
                <a:rPr lang="en-GB" sz="1600" dirty="0">
                  <a:solidFill>
                    <a:schemeClr val="tx1"/>
                  </a:solidFill>
                  <a:latin typeface="+mj-lt"/>
                </a:rPr>
                <a:t>of any word </a:t>
              </a:r>
              <a:r>
                <a:rPr lang="en-GB" sz="1600" i="1" dirty="0">
                  <a:solidFill>
                    <a:schemeClr val="tx1"/>
                  </a:solidFill>
                  <a:latin typeface="+mj-lt"/>
                </a:rPr>
                <a:t>v</a:t>
              </a:r>
              <a:r>
                <a:rPr lang="en-GB" sz="1600" dirty="0">
                  <a:solidFill>
                    <a:schemeClr val="tx1"/>
                  </a:solidFill>
                  <a:latin typeface="+mj-lt"/>
                </a:rPr>
                <a:t> </a:t>
              </a:r>
              <a:r>
                <a:rPr lang="en-GB" sz="1600" dirty="0" smtClean="0">
                  <a:solidFill>
                    <a:schemeClr val="tx1"/>
                  </a:solidFill>
                  <a:latin typeface="+mj-lt"/>
                </a:rPr>
                <a:t/>
              </a:r>
              <a:br>
                <a:rPr lang="en-GB" sz="1600" dirty="0" smtClean="0">
                  <a:solidFill>
                    <a:schemeClr val="tx1"/>
                  </a:solidFill>
                  <a:latin typeface="+mj-lt"/>
                </a:rPr>
              </a:br>
              <a:r>
                <a:rPr lang="en-GB" sz="1600" dirty="0" smtClean="0">
                  <a:solidFill>
                    <a:schemeClr val="tx1"/>
                  </a:solidFill>
                  <a:latin typeface="+mj-lt"/>
                </a:rPr>
                <a:t>in </a:t>
              </a:r>
              <a:r>
                <a:rPr lang="en-GB" sz="1600" dirty="0">
                  <a:solidFill>
                    <a:schemeClr val="tx1"/>
                  </a:solidFill>
                  <a:latin typeface="+mj-lt"/>
                </a:rPr>
                <a:t>the vocabulary</a:t>
              </a:r>
              <a:br>
                <a:rPr lang="en-GB" sz="1600" dirty="0">
                  <a:solidFill>
                    <a:schemeClr val="tx1"/>
                  </a:solidFill>
                  <a:latin typeface="+mj-lt"/>
                </a:rPr>
              </a:br>
              <a:r>
                <a:rPr lang="en-GB" sz="1600" dirty="0">
                  <a:solidFill>
                    <a:schemeClr val="tx1"/>
                  </a:solidFill>
                  <a:latin typeface="+mj-lt"/>
                </a:rPr>
                <a:t>using a vector of </a:t>
              </a:r>
              <a:r>
                <a:rPr lang="en-GB" sz="1600" b="1" dirty="0">
                  <a:solidFill>
                    <a:schemeClr val="accent5"/>
                  </a:solidFill>
                  <a:latin typeface="+mj-lt"/>
                </a:rPr>
                <a:t>dimension </a:t>
              </a:r>
              <a:r>
                <a:rPr lang="en-GB" sz="1600" b="1" i="1" dirty="0">
                  <a:solidFill>
                    <a:schemeClr val="accent5"/>
                  </a:solidFill>
                  <a:latin typeface="+mj-lt"/>
                </a:rPr>
                <a:t>D</a:t>
              </a:r>
            </a:p>
            <a:p>
              <a:pPr marL="0" indent="0">
                <a:buNone/>
              </a:pPr>
              <a:r>
                <a:rPr lang="en-GB" sz="1600" dirty="0" smtClean="0">
                  <a:latin typeface="+mj-lt"/>
                </a:rPr>
                <a:t>Also called</a:t>
              </a:r>
              <a:br>
                <a:rPr lang="en-GB" sz="1600" dirty="0" smtClean="0">
                  <a:latin typeface="+mj-lt"/>
                </a:rPr>
              </a:br>
              <a:r>
                <a:rPr lang="en-GB" sz="1600" b="1" dirty="0" smtClean="0">
                  <a:latin typeface="+mj-lt"/>
                </a:rPr>
                <a:t>distributed representation</a:t>
              </a:r>
              <a:endParaRPr lang="en-GB" sz="1600" dirty="0">
                <a:latin typeface="+mj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844160" y="3772938"/>
            <a:ext cx="3553842" cy="2471497"/>
            <a:chOff x="4844160" y="3227510"/>
            <a:chExt cx="3553842" cy="2471497"/>
          </a:xfrm>
        </p:grpSpPr>
        <p:graphicFrame>
          <p:nvGraphicFramePr>
            <p:cNvPr id="28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20586858"/>
                </p:ext>
              </p:extLst>
            </p:nvPr>
          </p:nvGraphicFramePr>
          <p:xfrm>
            <a:off x="7561402" y="3227510"/>
            <a:ext cx="513159" cy="3917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342" name="Equation" r:id="rId7" imgW="342720" imgH="241200" progId="Equation.3">
                    <p:embed/>
                  </p:oleObj>
                </mc:Choice>
                <mc:Fallback>
                  <p:oleObj name="Equation" r:id="rId7" imgW="342720" imgH="241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7561402" y="3227510"/>
                          <a:ext cx="513159" cy="39171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" name="AutoShape 118"/>
            <p:cNvSpPr>
              <a:spLocks/>
            </p:cNvSpPr>
            <p:nvPr/>
          </p:nvSpPr>
          <p:spPr bwMode="auto">
            <a:xfrm>
              <a:off x="8116717" y="3367167"/>
              <a:ext cx="281285" cy="770186"/>
            </a:xfrm>
            <a:prstGeom prst="roundRect">
              <a:avLst>
                <a:gd name="adj" fmla="val 35713"/>
              </a:avLst>
            </a:prstGeom>
            <a:solidFill>
              <a:schemeClr val="accent5"/>
            </a:solidFill>
            <a:ln w="25400" cap="flat">
              <a:solidFill>
                <a:srgbClr val="4D4D4D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GB" sz="1350" b="1" dirty="0">
                  <a:solidFill>
                    <a:schemeClr val="bg1"/>
                  </a:solidFill>
                </a:rPr>
                <a:t>z</a:t>
              </a:r>
              <a:r>
                <a:rPr lang="en-GB" sz="1350" i="1" baseline="-25000" dirty="0">
                  <a:solidFill>
                    <a:schemeClr val="bg1"/>
                  </a:solidFill>
                </a:rPr>
                <a:t>t-1</a:t>
              </a:r>
              <a:endParaRPr lang="en-US" sz="1350" baseline="-6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47" name="AutoShape 118"/>
            <p:cNvSpPr>
              <a:spLocks/>
            </p:cNvSpPr>
            <p:nvPr/>
          </p:nvSpPr>
          <p:spPr bwMode="auto">
            <a:xfrm>
              <a:off x="8116717" y="4151527"/>
              <a:ext cx="281285" cy="770186"/>
            </a:xfrm>
            <a:prstGeom prst="roundRect">
              <a:avLst>
                <a:gd name="adj" fmla="val 35713"/>
              </a:avLst>
            </a:prstGeom>
            <a:solidFill>
              <a:schemeClr val="accent5"/>
            </a:solidFill>
            <a:ln w="25400" cap="flat">
              <a:solidFill>
                <a:srgbClr val="4D4D4D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GB" sz="1350" b="1" dirty="0">
                  <a:solidFill>
                    <a:schemeClr val="bg1"/>
                  </a:solidFill>
                </a:rPr>
                <a:t>z</a:t>
              </a:r>
              <a:r>
                <a:rPr lang="en-GB" sz="1350" i="1" baseline="-25000" dirty="0">
                  <a:solidFill>
                    <a:schemeClr val="bg1"/>
                  </a:solidFill>
                </a:rPr>
                <a:t>t-2</a:t>
              </a:r>
              <a:endParaRPr lang="en-US" sz="1350" baseline="-6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48" name="AutoShape 118"/>
            <p:cNvSpPr>
              <a:spLocks/>
            </p:cNvSpPr>
            <p:nvPr/>
          </p:nvSpPr>
          <p:spPr bwMode="auto">
            <a:xfrm>
              <a:off x="8116717" y="4928821"/>
              <a:ext cx="281285" cy="770186"/>
            </a:xfrm>
            <a:prstGeom prst="roundRect">
              <a:avLst>
                <a:gd name="adj" fmla="val 35713"/>
              </a:avLst>
            </a:prstGeom>
            <a:solidFill>
              <a:schemeClr val="accent5"/>
            </a:solidFill>
            <a:ln w="25400" cap="flat">
              <a:solidFill>
                <a:srgbClr val="4D4D4D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GB" sz="1350" b="1" dirty="0">
                  <a:solidFill>
                    <a:schemeClr val="bg1"/>
                  </a:solidFill>
                </a:rPr>
                <a:t>z</a:t>
              </a:r>
              <a:r>
                <a:rPr lang="en-GB" sz="1350" i="1" baseline="-25000" dirty="0">
                  <a:solidFill>
                    <a:schemeClr val="bg1"/>
                  </a:solidFill>
                </a:rPr>
                <a:t>t-1</a:t>
              </a:r>
              <a:endParaRPr lang="en-US" sz="1350" baseline="-6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57" name="Content Placeholder 2"/>
            <p:cNvSpPr txBox="1">
              <a:spLocks/>
            </p:cNvSpPr>
            <p:nvPr/>
          </p:nvSpPr>
          <p:spPr>
            <a:xfrm>
              <a:off x="4844160" y="4005277"/>
              <a:ext cx="2973822" cy="1174937"/>
            </a:xfrm>
            <a:prstGeom prst="rect">
              <a:avLst/>
            </a:prstGeom>
          </p:spPr>
          <p:txBody>
            <a:bodyPr vert="horz" lIns="0" tIns="34290" rIns="0" bIns="34290" rtlCol="0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panose="020F0502020204030204" pitchFamily="34" charset="0"/>
                <a:buChar char=" 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38404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56692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74980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93268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GB" sz="1600" b="1" dirty="0">
                  <a:solidFill>
                    <a:schemeClr val="accent5"/>
                  </a:solidFill>
                  <a:latin typeface="+mj-lt"/>
                </a:rPr>
                <a:t>Vector-space representation </a:t>
              </a:r>
              <a:r>
                <a:rPr lang="en-GB" sz="1600" dirty="0">
                  <a:solidFill>
                    <a:schemeClr val="tx1"/>
                  </a:solidFill>
                  <a:latin typeface="+mj-lt"/>
                </a:rPr>
                <a:t/>
              </a:r>
              <a:br>
                <a:rPr lang="en-GB" sz="1600" dirty="0">
                  <a:solidFill>
                    <a:schemeClr val="tx1"/>
                  </a:solidFill>
                  <a:latin typeface="+mj-lt"/>
                </a:rPr>
              </a:br>
              <a:r>
                <a:rPr lang="en-GB" sz="1600" dirty="0">
                  <a:solidFill>
                    <a:schemeClr val="tx1"/>
                  </a:solidFill>
                  <a:latin typeface="+mj-lt"/>
                </a:rPr>
                <a:t>of the </a:t>
              </a:r>
              <a:r>
                <a:rPr lang="en-GB" sz="1600" b="1" i="1" dirty="0" err="1">
                  <a:solidFill>
                    <a:schemeClr val="tx2"/>
                  </a:solidFill>
                  <a:latin typeface="+mj-lt"/>
                </a:rPr>
                <a:t>t</a:t>
              </a:r>
              <a:r>
                <a:rPr lang="en-GB" sz="1600" b="1" baseline="30000" dirty="0" err="1">
                  <a:solidFill>
                    <a:schemeClr val="tx2"/>
                  </a:solidFill>
                  <a:latin typeface="+mj-lt"/>
                </a:rPr>
                <a:t>th</a:t>
              </a:r>
              <a:r>
                <a:rPr lang="en-GB" sz="1600" b="1" dirty="0">
                  <a:solidFill>
                    <a:schemeClr val="tx2"/>
                  </a:solidFill>
                  <a:latin typeface="+mj-lt"/>
                </a:rPr>
                <a:t> word history</a:t>
              </a:r>
              <a:r>
                <a:rPr lang="en-GB" sz="1600" dirty="0">
                  <a:solidFill>
                    <a:schemeClr val="tx1"/>
                  </a:solidFill>
                  <a:latin typeface="+mj-lt"/>
                </a:rPr>
                <a:t>:</a:t>
              </a:r>
              <a:br>
                <a:rPr lang="en-GB" sz="1600" dirty="0">
                  <a:solidFill>
                    <a:schemeClr val="tx1"/>
                  </a:solidFill>
                  <a:latin typeface="+mj-lt"/>
                </a:rPr>
              </a:br>
              <a:r>
                <a:rPr lang="en-GB" sz="1600" dirty="0" smtClean="0">
                  <a:solidFill>
                    <a:schemeClr val="tx1"/>
                  </a:solidFill>
                  <a:latin typeface="+mj-lt"/>
                </a:rPr>
                <a:t>e.g., concatenation </a:t>
              </a:r>
              <a:r>
                <a:rPr lang="en-GB" sz="1600" dirty="0">
                  <a:solidFill>
                    <a:schemeClr val="tx1"/>
                  </a:solidFill>
                  <a:latin typeface="+mj-lt"/>
                </a:rPr>
                <a:t/>
              </a:r>
              <a:br>
                <a:rPr lang="en-GB" sz="1600" dirty="0">
                  <a:solidFill>
                    <a:schemeClr val="tx1"/>
                  </a:solidFill>
                  <a:latin typeface="+mj-lt"/>
                </a:rPr>
              </a:br>
              <a:r>
                <a:rPr lang="en-GB" sz="1600" dirty="0">
                  <a:solidFill>
                    <a:schemeClr val="tx1"/>
                  </a:solidFill>
                  <a:latin typeface="+mj-lt"/>
                </a:rPr>
                <a:t>of </a:t>
              </a:r>
              <a:r>
                <a:rPr lang="en-GB" sz="1600" i="1" dirty="0">
                  <a:solidFill>
                    <a:schemeClr val="tx1"/>
                  </a:solidFill>
                  <a:latin typeface="+mj-lt"/>
                </a:rPr>
                <a:t>n</a:t>
              </a:r>
              <a:r>
                <a:rPr lang="en-GB" sz="1600" dirty="0">
                  <a:solidFill>
                    <a:schemeClr val="tx1"/>
                  </a:solidFill>
                  <a:latin typeface="+mj-lt"/>
                </a:rPr>
                <a:t>-1 vectors of size </a:t>
              </a:r>
              <a:r>
                <a:rPr lang="en-GB" sz="1600" i="1" dirty="0">
                  <a:solidFill>
                    <a:schemeClr val="tx1"/>
                  </a:solidFill>
                  <a:latin typeface="+mj-lt"/>
                </a:rPr>
                <a:t>D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844160" y="2091128"/>
            <a:ext cx="3553843" cy="1223093"/>
            <a:chOff x="4844160" y="2307695"/>
            <a:chExt cx="3553843" cy="1223093"/>
          </a:xfrm>
        </p:grpSpPr>
        <p:graphicFrame>
          <p:nvGraphicFramePr>
            <p:cNvPr id="32" name="Object 3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15977550"/>
                </p:ext>
              </p:extLst>
            </p:nvPr>
          </p:nvGraphicFramePr>
          <p:xfrm>
            <a:off x="7824650" y="2307695"/>
            <a:ext cx="227410" cy="3702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343" name="Equation" r:id="rId9" imgW="152280" imgH="228600" progId="Equation.3">
                    <p:embed/>
                  </p:oleObj>
                </mc:Choice>
                <mc:Fallback>
                  <p:oleObj name="Equation" r:id="rId9" imgW="152280" imgH="2286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7824650" y="2307695"/>
                          <a:ext cx="227410" cy="37028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" name="AutoShape 117"/>
            <p:cNvSpPr>
              <a:spLocks/>
            </p:cNvSpPr>
            <p:nvPr/>
          </p:nvSpPr>
          <p:spPr bwMode="auto">
            <a:xfrm>
              <a:off x="8116718" y="2418927"/>
              <a:ext cx="281285" cy="770186"/>
            </a:xfrm>
            <a:prstGeom prst="roundRect">
              <a:avLst>
                <a:gd name="adj" fmla="val 35713"/>
              </a:avLst>
            </a:prstGeom>
            <a:solidFill>
              <a:schemeClr val="accent5"/>
            </a:solidFill>
            <a:ln w="25400" cap="flat">
              <a:solidFill>
                <a:srgbClr val="4D4D4D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GB" sz="1800" b="1" dirty="0" err="1">
                  <a:solidFill>
                    <a:schemeClr val="bg1"/>
                  </a:solidFill>
                </a:rPr>
                <a:t>ẑ</a:t>
              </a:r>
              <a:r>
                <a:rPr lang="en-GB" sz="1800" i="1" baseline="-25000" dirty="0" err="1">
                  <a:solidFill>
                    <a:schemeClr val="bg1"/>
                  </a:solidFill>
                </a:rPr>
                <a:t>t</a:t>
              </a:r>
              <a:endParaRPr lang="en-US" sz="1800" baseline="-6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40" name="Content Placeholder 2"/>
            <p:cNvSpPr txBox="1">
              <a:spLocks/>
            </p:cNvSpPr>
            <p:nvPr/>
          </p:nvSpPr>
          <p:spPr>
            <a:xfrm>
              <a:off x="4844160" y="2355851"/>
              <a:ext cx="2980490" cy="1174937"/>
            </a:xfrm>
            <a:prstGeom prst="rect">
              <a:avLst/>
            </a:prstGeom>
          </p:spPr>
          <p:txBody>
            <a:bodyPr vert="horz" lIns="0" tIns="34290" rIns="0" bIns="34290" rtlCol="0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panose="020F0502020204030204" pitchFamily="34" charset="0"/>
                <a:buChar char=" 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38404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56692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74980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93268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GB" sz="1600" b="1" dirty="0">
                  <a:solidFill>
                    <a:schemeClr val="accent5"/>
                  </a:solidFill>
                  <a:latin typeface="+mj-lt"/>
                </a:rPr>
                <a:t>Vector-space representation</a:t>
              </a:r>
              <a:r>
                <a:rPr lang="en-GB" sz="1600" dirty="0">
                  <a:solidFill>
                    <a:schemeClr val="tx1"/>
                  </a:solidFill>
                  <a:latin typeface="+mj-lt"/>
                </a:rPr>
                <a:t/>
              </a:r>
              <a:br>
                <a:rPr lang="en-GB" sz="1600" dirty="0">
                  <a:solidFill>
                    <a:schemeClr val="tx1"/>
                  </a:solidFill>
                  <a:latin typeface="+mj-lt"/>
                </a:rPr>
              </a:br>
              <a:r>
                <a:rPr lang="en-GB" sz="1600" dirty="0">
                  <a:solidFill>
                    <a:schemeClr val="tx1"/>
                  </a:solidFill>
                  <a:latin typeface="+mj-lt"/>
                </a:rPr>
                <a:t>of the prediction </a:t>
              </a:r>
              <a:br>
                <a:rPr lang="en-GB" sz="1600" dirty="0">
                  <a:solidFill>
                    <a:schemeClr val="tx1"/>
                  </a:solidFill>
                  <a:latin typeface="+mj-lt"/>
                </a:rPr>
              </a:br>
              <a:r>
                <a:rPr lang="en-GB" sz="1600" dirty="0">
                  <a:solidFill>
                    <a:schemeClr val="tx1"/>
                  </a:solidFill>
                  <a:latin typeface="+mj-lt"/>
                </a:rPr>
                <a:t>of </a:t>
              </a:r>
              <a:r>
                <a:rPr lang="en-GB" sz="1600" b="1" dirty="0">
                  <a:solidFill>
                    <a:schemeClr val="tx2"/>
                  </a:solidFill>
                  <a:latin typeface="+mj-lt"/>
                </a:rPr>
                <a:t>target word </a:t>
              </a:r>
              <a:r>
                <a:rPr lang="en-GB" sz="1600" b="1" i="1" dirty="0" err="1">
                  <a:solidFill>
                    <a:schemeClr val="tx2"/>
                  </a:solidFill>
                  <a:latin typeface="+mj-lt"/>
                </a:rPr>
                <a:t>w</a:t>
              </a:r>
              <a:r>
                <a:rPr lang="en-GB" sz="1600" b="1" i="1" baseline="-25000" dirty="0" err="1">
                  <a:solidFill>
                    <a:schemeClr val="tx2"/>
                  </a:solidFill>
                  <a:latin typeface="+mj-lt"/>
                </a:rPr>
                <a:t>t</a:t>
              </a:r>
              <a:r>
                <a:rPr lang="en-GB" sz="1600" b="1" dirty="0">
                  <a:solidFill>
                    <a:schemeClr val="tx2"/>
                  </a:solidFill>
                  <a:latin typeface="+mj-lt"/>
                </a:rPr>
                <a:t/>
              </a:r>
              <a:br>
                <a:rPr lang="en-GB" sz="1600" b="1" dirty="0">
                  <a:solidFill>
                    <a:schemeClr val="tx2"/>
                  </a:solidFill>
                  <a:latin typeface="+mj-lt"/>
                </a:rPr>
              </a:br>
              <a:r>
                <a:rPr lang="en-GB" sz="1600" dirty="0" smtClean="0">
                  <a:solidFill>
                    <a:schemeClr val="tx1"/>
                  </a:solidFill>
                  <a:latin typeface="+mj-lt"/>
                </a:rPr>
                <a:t>(we predict </a:t>
              </a:r>
              <a:r>
                <a:rPr lang="en-GB" sz="1600" dirty="0">
                  <a:solidFill>
                    <a:schemeClr val="tx1"/>
                  </a:solidFill>
                  <a:latin typeface="+mj-lt"/>
                </a:rPr>
                <a:t>a </a:t>
              </a:r>
              <a:r>
                <a:rPr lang="en-GB" sz="1600" dirty="0" smtClean="0">
                  <a:solidFill>
                    <a:schemeClr val="tx1"/>
                  </a:solidFill>
                  <a:latin typeface="+mj-lt"/>
                </a:rPr>
                <a:t>vector </a:t>
              </a:r>
              <a:r>
                <a:rPr lang="en-GB" sz="1600" dirty="0">
                  <a:solidFill>
                    <a:schemeClr val="tx1"/>
                  </a:solidFill>
                  <a:latin typeface="+mj-lt"/>
                </a:rPr>
                <a:t>of size </a:t>
              </a:r>
              <a:r>
                <a:rPr lang="en-GB" sz="1600" i="1" dirty="0">
                  <a:solidFill>
                    <a:schemeClr val="tx1"/>
                  </a:solidFill>
                  <a:latin typeface="+mj-lt"/>
                </a:rPr>
                <a:t>D</a:t>
              </a:r>
              <a:r>
                <a:rPr lang="en-GB" sz="1600" dirty="0">
                  <a:solidFill>
                    <a:schemeClr val="tx1"/>
                  </a:solidFill>
                  <a:latin typeface="+mj-lt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698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continuous space language models</a:t>
            </a:r>
          </a:p>
        </p:txBody>
      </p:sp>
      <p:sp>
        <p:nvSpPr>
          <p:cNvPr id="63" name="Slide Number Placeholder 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15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600" dirty="0" smtClean="0"/>
              <a:t>Input:</a:t>
            </a:r>
          </a:p>
          <a:p>
            <a:pPr lvl="1"/>
            <a:r>
              <a:rPr lang="en-GB" sz="1800" dirty="0" smtClean="0"/>
              <a:t>word history (</a:t>
            </a:r>
            <a:r>
              <a:rPr lang="en-GB" sz="1800" b="1" dirty="0" smtClean="0">
                <a:solidFill>
                  <a:schemeClr val="tx2"/>
                </a:solidFill>
              </a:rPr>
              <a:t>one-hot </a:t>
            </a:r>
            <a:r>
              <a:rPr lang="en-GB" sz="1800" dirty="0" smtClean="0"/>
              <a:t>or </a:t>
            </a:r>
            <a:r>
              <a:rPr lang="en-GB" sz="1800" b="1" dirty="0" smtClean="0">
                <a:solidFill>
                  <a:schemeClr val="accent5"/>
                </a:solidFill>
              </a:rPr>
              <a:t>distributed representation</a:t>
            </a:r>
            <a:r>
              <a:rPr lang="en-GB" sz="1800" dirty="0" smtClean="0"/>
              <a:t>)</a:t>
            </a:r>
          </a:p>
          <a:p>
            <a:r>
              <a:rPr lang="en-GB" sz="2600" dirty="0" smtClean="0"/>
              <a:t>Output:</a:t>
            </a:r>
          </a:p>
          <a:p>
            <a:pPr lvl="1"/>
            <a:r>
              <a:rPr lang="en-GB" sz="1800" dirty="0" smtClean="0"/>
              <a:t>target word (</a:t>
            </a:r>
            <a:r>
              <a:rPr lang="en-GB" sz="1800" b="1" dirty="0">
                <a:solidFill>
                  <a:schemeClr val="tx2"/>
                </a:solidFill>
              </a:rPr>
              <a:t>one-hot </a:t>
            </a:r>
            <a:r>
              <a:rPr lang="en-GB" sz="1800" dirty="0"/>
              <a:t>or </a:t>
            </a:r>
            <a:r>
              <a:rPr lang="en-GB" sz="1800" b="1" dirty="0">
                <a:solidFill>
                  <a:schemeClr val="accent5"/>
                </a:solidFill>
              </a:rPr>
              <a:t>distributed representation</a:t>
            </a:r>
            <a:r>
              <a:rPr lang="en-GB" sz="1800" dirty="0" smtClean="0"/>
              <a:t>)</a:t>
            </a:r>
          </a:p>
          <a:p>
            <a:r>
              <a:rPr lang="en-GB" sz="2600" b="1" dirty="0" smtClean="0">
                <a:solidFill>
                  <a:schemeClr val="tx1"/>
                </a:solidFill>
              </a:rPr>
              <a:t>Function</a:t>
            </a:r>
            <a:r>
              <a:rPr lang="en-GB" sz="2600" dirty="0" smtClean="0"/>
              <a:t> that </a:t>
            </a:r>
            <a:r>
              <a:rPr lang="en-GB" sz="2600" b="1" dirty="0" smtClean="0">
                <a:solidFill>
                  <a:schemeClr val="tx1"/>
                </a:solidFill>
              </a:rPr>
              <a:t>approximates word likelihood</a:t>
            </a:r>
            <a:r>
              <a:rPr lang="en-GB" sz="2600" dirty="0" smtClean="0"/>
              <a:t>:</a:t>
            </a:r>
          </a:p>
          <a:p>
            <a:pPr lvl="1"/>
            <a:r>
              <a:rPr lang="en-GB" sz="1800" b="1" dirty="0" smtClean="0"/>
              <a:t>Linear transform </a:t>
            </a:r>
          </a:p>
          <a:p>
            <a:pPr lvl="1"/>
            <a:r>
              <a:rPr lang="en-GB" sz="1800" b="1" dirty="0" smtClean="0"/>
              <a:t>Feed-forward neural network</a:t>
            </a:r>
            <a:endParaRPr lang="en-GB" sz="1800" b="1" dirty="0">
              <a:solidFill>
                <a:schemeClr val="accent1"/>
              </a:solidFill>
            </a:endParaRPr>
          </a:p>
          <a:p>
            <a:pPr lvl="1"/>
            <a:r>
              <a:rPr lang="en-GB" sz="1800" b="1" dirty="0" smtClean="0"/>
              <a:t>Recurrent neural network</a:t>
            </a:r>
          </a:p>
          <a:p>
            <a:pPr lvl="1"/>
            <a:r>
              <a:rPr lang="en-GB" sz="1800" b="1" dirty="0" smtClean="0"/>
              <a:t>Continuous bag-of-words</a:t>
            </a:r>
          </a:p>
          <a:p>
            <a:pPr lvl="1"/>
            <a:r>
              <a:rPr lang="en-GB" sz="1800" b="1" dirty="0" smtClean="0"/>
              <a:t>Skip-gram</a:t>
            </a:r>
          </a:p>
          <a:p>
            <a:pPr lvl="1"/>
            <a:r>
              <a:rPr lang="en-GB" sz="1800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73807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Learning continuous space language models</a:t>
            </a:r>
            <a:endParaRPr lang="en-GB" dirty="0"/>
          </a:p>
        </p:txBody>
      </p:sp>
      <p:sp>
        <p:nvSpPr>
          <p:cNvPr id="63" name="Slide Number Placeholder 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16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600" dirty="0" smtClean="0"/>
              <a:t>How </a:t>
            </a:r>
            <a:r>
              <a:rPr lang="en-GB" sz="2600" dirty="0"/>
              <a:t>do we </a:t>
            </a:r>
            <a:r>
              <a:rPr lang="en-GB" sz="2600" b="1" dirty="0">
                <a:solidFill>
                  <a:schemeClr val="accent5"/>
                </a:solidFill>
              </a:rPr>
              <a:t>learn the word representations z</a:t>
            </a:r>
            <a:r>
              <a:rPr lang="en-GB" sz="2600" dirty="0">
                <a:solidFill>
                  <a:schemeClr val="accent5"/>
                </a:solidFill>
              </a:rPr>
              <a:t> </a:t>
            </a:r>
            <a:r>
              <a:rPr lang="en-GB" sz="2600" dirty="0" smtClean="0"/>
              <a:t/>
            </a:r>
            <a:br>
              <a:rPr lang="en-GB" sz="2600" dirty="0" smtClean="0"/>
            </a:br>
            <a:r>
              <a:rPr lang="en-GB" sz="2600" dirty="0" smtClean="0"/>
              <a:t>for </a:t>
            </a:r>
            <a:r>
              <a:rPr lang="en-GB" sz="2600" dirty="0"/>
              <a:t>each word in the vocabulary?</a:t>
            </a:r>
          </a:p>
          <a:p>
            <a:r>
              <a:rPr lang="en-GB" sz="2600" dirty="0" smtClean="0"/>
              <a:t>How </a:t>
            </a:r>
            <a:r>
              <a:rPr lang="en-GB" sz="2600" dirty="0"/>
              <a:t>do we </a:t>
            </a:r>
            <a:r>
              <a:rPr lang="en-GB" sz="2600" b="1" dirty="0">
                <a:solidFill>
                  <a:schemeClr val="tx1"/>
                </a:solidFill>
              </a:rPr>
              <a:t>learn the model </a:t>
            </a:r>
            <a:r>
              <a:rPr lang="en-GB" sz="2600" dirty="0"/>
              <a:t>that predicts </a:t>
            </a:r>
            <a:r>
              <a:rPr lang="en-GB" sz="2600" dirty="0" smtClean="0"/>
              <a:t/>
            </a:r>
            <a:br>
              <a:rPr lang="en-GB" sz="2600" dirty="0" smtClean="0"/>
            </a:br>
            <a:r>
              <a:rPr lang="en-GB" sz="2600" dirty="0" smtClean="0"/>
              <a:t>the next word or its representation </a:t>
            </a:r>
            <a:r>
              <a:rPr lang="en-GB" sz="2600" dirty="0" err="1" smtClean="0"/>
              <a:t>ẑ</a:t>
            </a:r>
            <a:r>
              <a:rPr lang="en-GB" sz="2600" i="1" baseline="-25000" dirty="0" err="1" smtClean="0"/>
              <a:t>t</a:t>
            </a:r>
            <a:r>
              <a:rPr lang="en-GB" sz="2600" dirty="0" smtClean="0"/>
              <a:t/>
            </a:r>
            <a:br>
              <a:rPr lang="en-GB" sz="2600" dirty="0" smtClean="0"/>
            </a:br>
            <a:r>
              <a:rPr lang="en-GB" sz="2600" dirty="0" smtClean="0"/>
              <a:t>given </a:t>
            </a:r>
            <a:r>
              <a:rPr lang="en-GB" sz="2600" dirty="0"/>
              <a:t>a </a:t>
            </a:r>
            <a:r>
              <a:rPr lang="en-GB" sz="2600" dirty="0" smtClean="0"/>
              <a:t>word history?</a:t>
            </a:r>
          </a:p>
          <a:p>
            <a:endParaRPr lang="en-GB" sz="2600" dirty="0" smtClean="0"/>
          </a:p>
          <a:p>
            <a:r>
              <a:rPr lang="en-GB" sz="2600" dirty="0" smtClean="0"/>
              <a:t>Simultaneous learning of </a:t>
            </a:r>
            <a:r>
              <a:rPr lang="en-GB" sz="2600" b="1" dirty="0" smtClean="0">
                <a:solidFill>
                  <a:schemeClr val="tx1"/>
                </a:solidFill>
              </a:rPr>
              <a:t>model</a:t>
            </a:r>
            <a:r>
              <a:rPr lang="en-GB" sz="2600" dirty="0" smtClean="0">
                <a:solidFill>
                  <a:schemeClr val="tx1"/>
                </a:solidFill>
              </a:rPr>
              <a:t> </a:t>
            </a:r>
            <a:r>
              <a:rPr lang="en-GB" sz="2600" dirty="0" smtClean="0"/>
              <a:t/>
            </a:r>
            <a:br>
              <a:rPr lang="en-GB" sz="2600" dirty="0" smtClean="0"/>
            </a:br>
            <a:r>
              <a:rPr lang="en-GB" sz="2600" dirty="0" smtClean="0"/>
              <a:t>and </a:t>
            </a:r>
            <a:r>
              <a:rPr lang="en-GB" sz="2600" b="1" dirty="0" smtClean="0">
                <a:solidFill>
                  <a:schemeClr val="accent5"/>
                </a:solidFill>
              </a:rPr>
              <a:t>representation</a:t>
            </a:r>
          </a:p>
          <a:p>
            <a:endParaRPr lang="en-GB" sz="1800" dirty="0" smtClean="0"/>
          </a:p>
        </p:txBody>
      </p:sp>
    </p:spTree>
    <p:extLst>
      <p:ext uri="{BB962C8B-B14F-4D97-AF65-F5344CB8AC3E}">
        <p14:creationId xmlns:p14="http://schemas.microsoft.com/office/powerpoint/2010/main" val="376075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7200" y="3357566"/>
            <a:ext cx="8013032" cy="287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b="1" dirty="0">
                <a:latin typeface="Century Gothic"/>
              </a:rPr>
              <a:t>Bi-Linear scoring function </a:t>
            </a:r>
            <a:r>
              <a:rPr lang="en-GB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at position </a:t>
            </a:r>
            <a:r>
              <a:rPr lang="en-GB" sz="2400" i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t</a:t>
            </a:r>
            <a:r>
              <a:rPr lang="en-GB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:</a:t>
            </a:r>
          </a:p>
          <a:p>
            <a:pPr marL="342900" lvl="0" indent="-342900" defTabSz="914400">
              <a:spcBef>
                <a:spcPct val="20000"/>
              </a:spcBef>
              <a:buFont typeface="Arial" pitchFamily="34" charset="0"/>
              <a:buChar char="•"/>
            </a:pPr>
            <a:endParaRPr lang="en-GB" sz="2400" dirty="0">
              <a:solidFill>
                <a:prstClr val="black">
                  <a:lumMod val="50000"/>
                  <a:lumOff val="50000"/>
                </a:prstClr>
              </a:solidFill>
              <a:latin typeface="Century Gothic"/>
            </a:endParaRPr>
          </a:p>
          <a:p>
            <a:pPr marL="742950" lvl="1" indent="-285750" defTabSz="914400">
              <a:spcBef>
                <a:spcPct val="20000"/>
              </a:spcBef>
              <a:buFont typeface="Courier New" pitchFamily="49" charset="0"/>
              <a:buChar char="o"/>
            </a:pPr>
            <a:endParaRPr lang="en-GB" sz="1600" dirty="0">
              <a:solidFill>
                <a:prstClr val="black">
                  <a:lumMod val="50000"/>
                  <a:lumOff val="50000"/>
                </a:prstClr>
              </a:solidFill>
              <a:latin typeface="Century Gothic"/>
            </a:endParaRPr>
          </a:p>
          <a:p>
            <a:pPr marL="742950" lvl="1" indent="-285750" defTabSz="914400">
              <a:spcBef>
                <a:spcPct val="20000"/>
              </a:spcBef>
              <a:buFont typeface="Courier New" pitchFamily="49" charset="0"/>
              <a:buChar char="o"/>
            </a:pPr>
            <a:r>
              <a:rPr lang="en-GB" sz="1600" b="1" dirty="0">
                <a:latin typeface="Century Gothic"/>
              </a:rPr>
              <a:t>Parametric model </a:t>
            </a:r>
            <a:r>
              <a:rPr lang="el-GR" sz="1600" b="1" dirty="0">
                <a:latin typeface="Century Gothic"/>
              </a:rPr>
              <a:t>θ</a:t>
            </a:r>
            <a:r>
              <a:rPr lang="en-GB" sz="1600" dirty="0">
                <a:latin typeface="Century Gothic"/>
              </a:rPr>
              <a:t> </a:t>
            </a:r>
            <a: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predicts next word</a:t>
            </a:r>
          </a:p>
          <a:p>
            <a:pPr marL="742950" lvl="1" indent="-285750" defTabSz="914400">
              <a:spcBef>
                <a:spcPct val="20000"/>
              </a:spcBef>
              <a:buFont typeface="Courier New" pitchFamily="49" charset="0"/>
              <a:buChar char="o"/>
            </a:pPr>
            <a: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Bias </a:t>
            </a:r>
            <a:r>
              <a:rPr lang="en-GB" sz="1600" i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b</a:t>
            </a:r>
            <a:r>
              <a:rPr lang="en-GB" sz="1600" i="1" baseline="-250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v</a:t>
            </a:r>
            <a:r>
              <a:rPr lang="en-GB" sz="1600" i="1" baseline="-250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 </a:t>
            </a:r>
            <a: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for word </a:t>
            </a:r>
            <a:r>
              <a:rPr lang="en-GB" sz="1600" i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v</a:t>
            </a:r>
            <a: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 related to unigram probabilities of word </a:t>
            </a:r>
            <a:r>
              <a:rPr lang="en-GB" sz="1600" i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v</a:t>
            </a:r>
          </a:p>
          <a:p>
            <a:pPr marL="742950" lvl="1" indent="-285750" defTabSz="914400">
              <a:spcBef>
                <a:spcPct val="20000"/>
              </a:spcBef>
              <a:buFont typeface="Courier New" pitchFamily="49" charset="0"/>
              <a:buChar char="o"/>
            </a:pPr>
            <a: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Given a </a:t>
            </a:r>
            <a:r>
              <a:rPr lang="en-GB" sz="1600" b="1" dirty="0">
                <a:solidFill>
                  <a:srgbClr val="63891F"/>
                </a:solidFill>
                <a:latin typeface="Century Gothic"/>
              </a:rPr>
              <a:t>predicted vector </a:t>
            </a:r>
            <a:r>
              <a:rPr lang="en-GB" sz="1600" b="1" dirty="0" err="1">
                <a:solidFill>
                  <a:srgbClr val="63891F"/>
                </a:solidFill>
                <a:latin typeface="Century Gothic"/>
              </a:rPr>
              <a:t>ẑ</a:t>
            </a:r>
            <a:r>
              <a:rPr lang="en-GB" sz="1600" b="1" i="1" baseline="-25000" dirty="0" err="1">
                <a:solidFill>
                  <a:srgbClr val="63891F"/>
                </a:solidFill>
                <a:latin typeface="Century Gothic"/>
              </a:rPr>
              <a:t>t</a:t>
            </a:r>
            <a: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, </a:t>
            </a:r>
            <a:b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</a:br>
            <a: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the actual predicted word is the </a:t>
            </a:r>
            <a:r>
              <a:rPr lang="en-GB" sz="1600" b="1" dirty="0">
                <a:solidFill>
                  <a:srgbClr val="63891F"/>
                </a:solidFill>
                <a:latin typeface="Century Gothic"/>
              </a:rPr>
              <a:t>1-nearest neighbour of </a:t>
            </a:r>
            <a:r>
              <a:rPr lang="en-GB" sz="1600" b="1" dirty="0" err="1">
                <a:solidFill>
                  <a:srgbClr val="63891F"/>
                </a:solidFill>
                <a:latin typeface="Century Gothic"/>
              </a:rPr>
              <a:t>ẑ</a:t>
            </a:r>
            <a:r>
              <a:rPr lang="en-GB" sz="1600" b="1" i="1" baseline="-25000" dirty="0" err="1">
                <a:solidFill>
                  <a:srgbClr val="63891F"/>
                </a:solidFill>
                <a:latin typeface="Century Gothic"/>
              </a:rPr>
              <a:t>t</a:t>
            </a:r>
            <a:endParaRPr lang="en-GB" sz="1600" b="1" i="1" baseline="-25000" dirty="0">
              <a:solidFill>
                <a:srgbClr val="63891F"/>
              </a:solidFill>
              <a:latin typeface="Century Gothic"/>
            </a:endParaRPr>
          </a:p>
          <a:p>
            <a:pPr marL="742950" lvl="1" indent="-285750" defTabSz="914400">
              <a:spcBef>
                <a:spcPct val="20000"/>
              </a:spcBef>
              <a:buFont typeface="Courier New" pitchFamily="49" charset="0"/>
              <a:buChar char="o"/>
            </a:pPr>
            <a: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Exhaustive search in large vocabularies (V in millions) </a:t>
            </a:r>
            <a:b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</a:br>
            <a: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can be computationally expensive…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Vector-space representation of words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439779"/>
          </a:xfrm>
        </p:spPr>
        <p:txBody>
          <a:bodyPr/>
          <a:lstStyle/>
          <a:p>
            <a:r>
              <a:rPr lang="en-GB" dirty="0" smtClean="0"/>
              <a:t>Compare two words using vector representations:</a:t>
            </a:r>
          </a:p>
          <a:p>
            <a:pPr lvl="1"/>
            <a:r>
              <a:rPr lang="en-GB" dirty="0" smtClean="0"/>
              <a:t>Dot product</a:t>
            </a:r>
          </a:p>
          <a:p>
            <a:pPr lvl="1"/>
            <a:r>
              <a:rPr lang="en-GB" dirty="0" smtClean="0"/>
              <a:t>Cosine similarity</a:t>
            </a:r>
          </a:p>
          <a:p>
            <a:pPr lvl="1"/>
            <a:r>
              <a:rPr lang="en-GB" dirty="0" smtClean="0"/>
              <a:t>Euclidean distance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17</a:t>
            </a:fld>
            <a:endParaRPr lang="en-US" dirty="0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46705" cy="365125"/>
          </a:xfrm>
        </p:spPr>
        <p:txBody>
          <a:bodyPr/>
          <a:lstStyle/>
          <a:p>
            <a:pPr algn="ctr"/>
            <a:r>
              <a:rPr lang="en-GB" dirty="0" smtClean="0"/>
              <a:t>[</a:t>
            </a:r>
            <a:r>
              <a:rPr lang="en-GB" dirty="0" err="1" smtClean="0"/>
              <a:t>Mnih</a:t>
            </a:r>
            <a:r>
              <a:rPr lang="en-GB" dirty="0" smtClean="0"/>
              <a:t> &amp; Hinton, 2007]</a:t>
            </a:r>
            <a:endParaRPr lang="en-US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0545484"/>
              </p:ext>
            </p:extLst>
          </p:nvPr>
        </p:nvGraphicFramePr>
        <p:xfrm>
          <a:off x="907716" y="3905250"/>
          <a:ext cx="3556000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22" name="Equation" r:id="rId3" imgW="2374560" imgH="241200" progId="Equation.3">
                  <p:embed/>
                </p:oleObj>
              </mc:Choice>
              <mc:Fallback>
                <p:oleObj name="Equation" r:id="rId3" imgW="23745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7716" y="3905250"/>
                        <a:ext cx="3556000" cy="392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085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57200" y="3357566"/>
            <a:ext cx="8013032" cy="287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b="1" dirty="0">
                <a:latin typeface="Century Gothic"/>
              </a:rPr>
              <a:t>Bi-Linear scoring function </a:t>
            </a:r>
            <a:r>
              <a:rPr lang="en-GB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at position </a:t>
            </a:r>
            <a:r>
              <a:rPr lang="en-GB" sz="2400" i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t</a:t>
            </a:r>
            <a:r>
              <a:rPr lang="en-GB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:</a:t>
            </a:r>
          </a:p>
          <a:p>
            <a:pPr marL="342900" lvl="0" indent="-342900" defTabSz="914400">
              <a:spcBef>
                <a:spcPct val="20000"/>
              </a:spcBef>
              <a:buFont typeface="Arial" pitchFamily="34" charset="0"/>
              <a:buChar char="•"/>
            </a:pPr>
            <a:endParaRPr lang="en-GB" sz="2400" dirty="0">
              <a:solidFill>
                <a:prstClr val="black">
                  <a:lumMod val="50000"/>
                  <a:lumOff val="50000"/>
                </a:prstClr>
              </a:solidFill>
              <a:latin typeface="Century Gothic"/>
            </a:endParaRPr>
          </a:p>
          <a:p>
            <a:pPr marL="742950" lvl="1" indent="-285750" defTabSz="914400">
              <a:spcBef>
                <a:spcPct val="20000"/>
              </a:spcBef>
              <a:buFont typeface="Courier New" pitchFamily="49" charset="0"/>
              <a:buChar char="o"/>
            </a:pPr>
            <a:endParaRPr lang="en-GB" sz="1600" dirty="0">
              <a:solidFill>
                <a:prstClr val="black">
                  <a:lumMod val="50000"/>
                  <a:lumOff val="50000"/>
                </a:prstClr>
              </a:solidFill>
              <a:latin typeface="Century Gothic"/>
            </a:endParaRPr>
          </a:p>
          <a:p>
            <a:pPr marL="742950" lvl="1" indent="-285750" defTabSz="914400">
              <a:spcBef>
                <a:spcPct val="20000"/>
              </a:spcBef>
              <a:buFont typeface="Courier New" pitchFamily="49" charset="0"/>
              <a:buChar char="o"/>
            </a:pPr>
            <a:r>
              <a:rPr lang="en-GB" sz="1600" b="1" dirty="0">
                <a:latin typeface="Century Gothic"/>
              </a:rPr>
              <a:t>Parametric model </a:t>
            </a:r>
            <a:r>
              <a:rPr lang="el-GR" sz="1600" b="1" dirty="0">
                <a:latin typeface="Century Gothic"/>
              </a:rPr>
              <a:t>θ</a:t>
            </a:r>
            <a:r>
              <a:rPr lang="en-GB" sz="1600" dirty="0">
                <a:latin typeface="Century Gothic"/>
              </a:rPr>
              <a:t> </a:t>
            </a:r>
            <a: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predicts next word</a:t>
            </a:r>
          </a:p>
          <a:p>
            <a:pPr marL="742950" lvl="1" indent="-285750" defTabSz="914400">
              <a:spcBef>
                <a:spcPct val="20000"/>
              </a:spcBef>
              <a:buFont typeface="Courier New" pitchFamily="49" charset="0"/>
              <a:buChar char="o"/>
            </a:pPr>
            <a: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Bias </a:t>
            </a:r>
            <a:r>
              <a:rPr lang="en-GB" sz="1600" i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b</a:t>
            </a:r>
            <a:r>
              <a:rPr lang="en-GB" sz="1600" i="1" baseline="-250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v</a:t>
            </a:r>
            <a:r>
              <a:rPr lang="en-GB" sz="1600" i="1" baseline="-250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 </a:t>
            </a:r>
            <a: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for word </a:t>
            </a:r>
            <a:r>
              <a:rPr lang="en-GB" sz="1600" i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v</a:t>
            </a:r>
            <a: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 related to unigram probabilities of word </a:t>
            </a:r>
            <a:r>
              <a:rPr lang="en-GB" sz="1600" i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v</a:t>
            </a:r>
          </a:p>
          <a:p>
            <a:pPr marL="742950" lvl="1" indent="-285750" defTabSz="914400">
              <a:spcBef>
                <a:spcPct val="20000"/>
              </a:spcBef>
              <a:buFont typeface="Courier New" pitchFamily="49" charset="0"/>
              <a:buChar char="o"/>
            </a:pPr>
            <a: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Given a </a:t>
            </a:r>
            <a:r>
              <a:rPr lang="en-GB" sz="1600" b="1" dirty="0">
                <a:solidFill>
                  <a:srgbClr val="63891F"/>
                </a:solidFill>
                <a:latin typeface="Century Gothic"/>
              </a:rPr>
              <a:t>predicted vector </a:t>
            </a:r>
            <a:r>
              <a:rPr lang="en-GB" sz="1600" b="1" dirty="0" err="1">
                <a:solidFill>
                  <a:srgbClr val="63891F"/>
                </a:solidFill>
                <a:latin typeface="Century Gothic"/>
              </a:rPr>
              <a:t>ẑ</a:t>
            </a:r>
            <a:r>
              <a:rPr lang="en-GB" sz="1600" b="1" i="1" baseline="-25000" dirty="0" err="1">
                <a:solidFill>
                  <a:srgbClr val="63891F"/>
                </a:solidFill>
                <a:latin typeface="Century Gothic"/>
              </a:rPr>
              <a:t>t</a:t>
            </a:r>
            <a: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, </a:t>
            </a:r>
            <a:b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</a:br>
            <a: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the actual predicted word is the </a:t>
            </a:r>
            <a:r>
              <a:rPr lang="en-GB" sz="1600" b="1" dirty="0">
                <a:solidFill>
                  <a:srgbClr val="63891F"/>
                </a:solidFill>
                <a:latin typeface="Century Gothic"/>
              </a:rPr>
              <a:t>1-nearest neighbour of </a:t>
            </a:r>
            <a:r>
              <a:rPr lang="en-GB" sz="1600" b="1" dirty="0" err="1">
                <a:solidFill>
                  <a:srgbClr val="63891F"/>
                </a:solidFill>
                <a:latin typeface="Century Gothic"/>
              </a:rPr>
              <a:t>ẑ</a:t>
            </a:r>
            <a:r>
              <a:rPr lang="en-GB" sz="1600" b="1" i="1" baseline="-25000" dirty="0" err="1">
                <a:solidFill>
                  <a:srgbClr val="63891F"/>
                </a:solidFill>
                <a:latin typeface="Century Gothic"/>
              </a:rPr>
              <a:t>t</a:t>
            </a:r>
            <a:endParaRPr lang="en-GB" sz="1600" b="1" i="1" baseline="-25000" dirty="0">
              <a:solidFill>
                <a:srgbClr val="63891F"/>
              </a:solidFill>
              <a:latin typeface="Century Gothic"/>
            </a:endParaRPr>
          </a:p>
          <a:p>
            <a:pPr marL="742950" lvl="1" indent="-285750" defTabSz="914400">
              <a:spcBef>
                <a:spcPct val="20000"/>
              </a:spcBef>
              <a:buFont typeface="Courier New" pitchFamily="49" charset="0"/>
              <a:buChar char="o"/>
            </a:pPr>
            <a: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Exhaustive search in large vocabularies (V in millions) </a:t>
            </a:r>
            <a:b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</a:br>
            <a:r>
              <a:rPr lang="en-GB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can be computationally expensive…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/>
              <a:t>Word probabilities from</a:t>
            </a:r>
            <a:br>
              <a:rPr lang="en-GB" sz="4800" dirty="0"/>
            </a:br>
            <a:r>
              <a:rPr lang="en-GB" sz="4800" dirty="0" smtClean="0"/>
              <a:t>vector-space representation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36558"/>
          </a:xfrm>
        </p:spPr>
        <p:txBody>
          <a:bodyPr/>
          <a:lstStyle/>
          <a:p>
            <a:r>
              <a:rPr lang="en-GB" dirty="0" smtClean="0"/>
              <a:t>Normalized probability:</a:t>
            </a:r>
          </a:p>
          <a:p>
            <a:pPr lvl="1"/>
            <a:r>
              <a:rPr lang="en-GB" dirty="0" smtClean="0"/>
              <a:t>Using </a:t>
            </a:r>
            <a:r>
              <a:rPr lang="en-GB" b="1" dirty="0" err="1" smtClean="0"/>
              <a:t>softmax</a:t>
            </a:r>
            <a:r>
              <a:rPr lang="en-GB" dirty="0" smtClean="0"/>
              <a:t> function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18</a:t>
            </a:fld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578912"/>
              </p:ext>
            </p:extLst>
          </p:nvPr>
        </p:nvGraphicFramePr>
        <p:xfrm>
          <a:off x="4383088" y="2222500"/>
          <a:ext cx="264477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65" name="Equation" r:id="rId3" imgW="1765080" imgH="507960" progId="Equation.3">
                  <p:embed/>
                </p:oleObj>
              </mc:Choice>
              <mc:Fallback>
                <p:oleObj name="Equation" r:id="rId3" imgW="176508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83088" y="2222500"/>
                        <a:ext cx="2644775" cy="82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531546"/>
              </p:ext>
            </p:extLst>
          </p:nvPr>
        </p:nvGraphicFramePr>
        <p:xfrm>
          <a:off x="907716" y="3905250"/>
          <a:ext cx="3556000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66" name="Equation" r:id="rId5" imgW="2374560" imgH="241200" progId="Equation.3">
                  <p:embed/>
                </p:oleObj>
              </mc:Choice>
              <mc:Fallback>
                <p:oleObj name="Equation" r:id="rId5" imgW="23745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7716" y="3905250"/>
                        <a:ext cx="3556000" cy="392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46705" cy="365125"/>
          </a:xfrm>
        </p:spPr>
        <p:txBody>
          <a:bodyPr/>
          <a:lstStyle/>
          <a:p>
            <a:pPr algn="ctr"/>
            <a:r>
              <a:rPr lang="en-GB" dirty="0" smtClean="0"/>
              <a:t>[</a:t>
            </a:r>
            <a:r>
              <a:rPr lang="en-GB" dirty="0" err="1" smtClean="0"/>
              <a:t>Mnih</a:t>
            </a:r>
            <a:r>
              <a:rPr lang="en-GB" dirty="0" smtClean="0"/>
              <a:t> &amp; Hinton, 2007]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55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1"/>
                </a:solidFill>
              </a:rPr>
              <a:t>Log-likelihood model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/>
              <a:t>Numerically more stable</a:t>
            </a:r>
          </a:p>
          <a:p>
            <a:endParaRPr lang="en-GB" dirty="0"/>
          </a:p>
          <a:p>
            <a:endParaRPr lang="en-GB" dirty="0" smtClean="0"/>
          </a:p>
          <a:p>
            <a:endParaRPr lang="en-GB" b="1" dirty="0" smtClean="0"/>
          </a:p>
          <a:p>
            <a:r>
              <a:rPr lang="en-GB" b="1" dirty="0" smtClean="0"/>
              <a:t>Loss function </a:t>
            </a:r>
            <a:r>
              <a:rPr lang="en-GB" dirty="0" smtClean="0"/>
              <a:t>to maximize:</a:t>
            </a:r>
          </a:p>
          <a:p>
            <a:pPr lvl="1"/>
            <a:r>
              <a:rPr lang="en-GB" dirty="0" smtClean="0"/>
              <a:t>Log-likelihood</a:t>
            </a:r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In general, loss defined as: </a:t>
            </a:r>
            <a:r>
              <a:rPr lang="en-GB" b="1" dirty="0" smtClean="0">
                <a:solidFill>
                  <a:srgbClr val="0070C0"/>
                </a:solidFill>
              </a:rPr>
              <a:t>score of the right answer </a:t>
            </a:r>
            <a:r>
              <a:rPr lang="en-GB" dirty="0" smtClean="0"/>
              <a:t>+ </a:t>
            </a:r>
            <a:r>
              <a:rPr lang="en-GB" b="1" dirty="0" smtClean="0">
                <a:solidFill>
                  <a:schemeClr val="accent5"/>
                </a:solidFill>
              </a:rPr>
              <a:t>normalization term</a:t>
            </a:r>
          </a:p>
          <a:p>
            <a:pPr lvl="1"/>
            <a:r>
              <a:rPr lang="en-GB" dirty="0" smtClean="0"/>
              <a:t>Normalization term is expensive to compute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769895" y="3099943"/>
            <a:ext cx="4773383" cy="1910705"/>
            <a:chOff x="3769895" y="3099943"/>
            <a:chExt cx="4773383" cy="1910705"/>
          </a:xfrm>
        </p:grpSpPr>
        <p:sp>
          <p:nvSpPr>
            <p:cNvPr id="10" name="Rounded Rectangle 9"/>
            <p:cNvSpPr/>
            <p:nvPr/>
          </p:nvSpPr>
          <p:spPr>
            <a:xfrm>
              <a:off x="7683367" y="3099943"/>
              <a:ext cx="594360" cy="392113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489484" y="3527203"/>
              <a:ext cx="1053794" cy="392113"/>
            </a:xfrm>
            <a:prstGeom prst="roundRect">
              <a:avLst/>
            </a:prstGeom>
            <a:solidFill>
              <a:schemeClr val="accent5">
                <a:alpha val="49804"/>
              </a:schemeClr>
            </a:solidFill>
            <a:ln>
              <a:solidFill>
                <a:schemeClr val="accent5">
                  <a:lumMod val="50000"/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299285" y="4537572"/>
              <a:ext cx="1447465" cy="473076"/>
            </a:xfrm>
            <a:prstGeom prst="roundRect">
              <a:avLst/>
            </a:prstGeom>
            <a:solidFill>
              <a:schemeClr val="accent5">
                <a:alpha val="49804"/>
              </a:schemeClr>
            </a:solidFill>
            <a:ln>
              <a:solidFill>
                <a:schemeClr val="accent5">
                  <a:lumMod val="50000"/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769895" y="4537572"/>
              <a:ext cx="529390" cy="473076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>
                <a:solidFill>
                  <a:srgbClr val="2F5897"/>
                </a:solidFill>
              </a:rPr>
              <a:t>Loss function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19</a:t>
            </a:fld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628339"/>
              </p:ext>
            </p:extLst>
          </p:nvPr>
        </p:nvGraphicFramePr>
        <p:xfrm>
          <a:off x="1427480" y="4559300"/>
          <a:ext cx="429736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00" name="Equation" r:id="rId3" imgW="2869920" imgH="291960" progId="Equation.3">
                  <p:embed/>
                </p:oleObj>
              </mc:Choice>
              <mc:Fallback>
                <p:oleObj name="Equation" r:id="rId3" imgW="2869920" imgH="291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27480" y="4559300"/>
                        <a:ext cx="4297363" cy="47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6096893"/>
              </p:ext>
            </p:extLst>
          </p:nvPr>
        </p:nvGraphicFramePr>
        <p:xfrm>
          <a:off x="897664" y="2397625"/>
          <a:ext cx="6345238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01" name="Equation" r:id="rId5" imgW="4241520" imgH="457200" progId="Equation.3">
                  <p:embed/>
                </p:oleObj>
              </mc:Choice>
              <mc:Fallback>
                <p:oleObj name="Equation" r:id="rId5" imgW="424152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97664" y="2397625"/>
                        <a:ext cx="6345238" cy="74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0294711"/>
              </p:ext>
            </p:extLst>
          </p:nvPr>
        </p:nvGraphicFramePr>
        <p:xfrm>
          <a:off x="5900655" y="3117850"/>
          <a:ext cx="260667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02" name="Equation" r:id="rId7" imgW="1739880" imgH="507960" progId="Equation.3">
                  <p:embed/>
                </p:oleObj>
              </mc:Choice>
              <mc:Fallback>
                <p:oleObj name="Equation" r:id="rId7" imgW="173988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900655" y="3117850"/>
                        <a:ext cx="2606675" cy="82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00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Line 2"/>
          <p:cNvSpPr>
            <a:spLocks noChangeShapeType="1"/>
          </p:cNvSpPr>
          <p:nvPr/>
        </p:nvSpPr>
        <p:spPr bwMode="auto">
          <a:xfrm rot="10800000">
            <a:off x="3400633" y="2699347"/>
            <a:ext cx="431670" cy="0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Neural Probabilistic Language Model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20</a:t>
            </a:fld>
            <a:endParaRPr lang="en-US" dirty="0"/>
          </a:p>
        </p:txBody>
      </p:sp>
      <p:sp>
        <p:nvSpPr>
          <p:cNvPr id="68" name="Line 5"/>
          <p:cNvSpPr>
            <a:spLocks noChangeShapeType="1"/>
          </p:cNvSpPr>
          <p:nvPr/>
        </p:nvSpPr>
        <p:spPr bwMode="auto">
          <a:xfrm rot="10800000">
            <a:off x="4756189" y="2783230"/>
            <a:ext cx="736393" cy="1667072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69" name="AutoShape 8"/>
          <p:cNvSpPr>
            <a:spLocks/>
          </p:cNvSpPr>
          <p:nvPr/>
        </p:nvSpPr>
        <p:spPr bwMode="auto">
          <a:xfrm>
            <a:off x="1516991" y="2357156"/>
            <a:ext cx="1883642" cy="706049"/>
          </a:xfrm>
          <a:prstGeom prst="roundRect">
            <a:avLst>
              <a:gd name="adj" fmla="val 8333"/>
            </a:avLst>
          </a:prstGeom>
          <a:solidFill>
            <a:schemeClr val="accent4"/>
          </a:solidFill>
          <a:ln w="38100" cap="flat">
            <a:solidFill>
              <a:srgbClr val="676767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0" name="Freeform 21"/>
          <p:cNvSpPr>
            <a:spLocks/>
          </p:cNvSpPr>
          <p:nvPr/>
        </p:nvSpPr>
        <p:spPr bwMode="auto">
          <a:xfrm>
            <a:off x="2625255" y="2894886"/>
            <a:ext cx="194860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1" name="Rectangle 23"/>
          <p:cNvSpPr>
            <a:spLocks/>
          </p:cNvSpPr>
          <p:nvPr/>
        </p:nvSpPr>
        <p:spPr bwMode="auto">
          <a:xfrm>
            <a:off x="-47339" y="2503810"/>
            <a:ext cx="1288238" cy="36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cs typeface="Arial Unicode MS" panose="020B0604020202020204" pitchFamily="34" charset="-128"/>
              </a:rPr>
              <a:t>word embedding space ℜ</a:t>
            </a:r>
            <a:r>
              <a:rPr lang="en-US" i="1" baseline="32000" dirty="0">
                <a:solidFill>
                  <a:srgbClr val="343434"/>
                </a:solidFill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72" name="Rectangle 24"/>
          <p:cNvSpPr>
            <a:spLocks/>
          </p:cNvSpPr>
          <p:nvPr/>
        </p:nvSpPr>
        <p:spPr bwMode="auto">
          <a:xfrm>
            <a:off x="-47339" y="4661394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ea typeface="Gill Sans" charset="0"/>
                <a:cs typeface="Gill Sans" charset="0"/>
              </a:rPr>
              <a:t>discrete word space {1, ..., </a:t>
            </a:r>
            <a:r>
              <a:rPr lang="en-US" i="1" dirty="0">
                <a:ea typeface="Gill Sans" charset="0"/>
                <a:cs typeface="Gill Sans" charset="0"/>
              </a:rPr>
              <a:t>V</a:t>
            </a:r>
            <a:r>
              <a:rPr lang="en-US" dirty="0">
                <a:ea typeface="Gill Sans" charset="0"/>
                <a:cs typeface="Gill Sans" charset="0"/>
              </a:rPr>
              <a:t>}</a:t>
            </a:r>
            <a:br>
              <a:rPr lang="en-US" dirty="0">
                <a:ea typeface="Gill Sans" charset="0"/>
                <a:cs typeface="Gill Sans" charset="0"/>
              </a:rPr>
            </a:br>
            <a:r>
              <a:rPr lang="en-US" i="1" dirty="0">
                <a:ea typeface="Gill Sans" charset="0"/>
                <a:cs typeface="Gill Sans" charset="0"/>
              </a:rPr>
              <a:t>V</a:t>
            </a:r>
            <a:r>
              <a:rPr lang="en-US" dirty="0">
                <a:ea typeface="Gill Sans" charset="0"/>
                <a:cs typeface="Gill Sans" charset="0"/>
              </a:rPr>
              <a:t>=18k words</a:t>
            </a:r>
          </a:p>
        </p:txBody>
      </p:sp>
      <p:sp>
        <p:nvSpPr>
          <p:cNvPr id="73" name="Rectangle 25"/>
          <p:cNvSpPr>
            <a:spLocks/>
          </p:cNvSpPr>
          <p:nvPr/>
        </p:nvSpPr>
        <p:spPr bwMode="auto">
          <a:xfrm>
            <a:off x="1547439" y="529523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74" name="Rectangle 26"/>
          <p:cNvSpPr>
            <a:spLocks/>
          </p:cNvSpPr>
          <p:nvPr/>
        </p:nvSpPr>
        <p:spPr bwMode="auto">
          <a:xfrm>
            <a:off x="1930393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cat</a:t>
            </a:r>
          </a:p>
        </p:txBody>
      </p:sp>
      <p:sp>
        <p:nvSpPr>
          <p:cNvPr id="75" name="Rectangle 27"/>
          <p:cNvSpPr>
            <a:spLocks/>
          </p:cNvSpPr>
          <p:nvPr/>
        </p:nvSpPr>
        <p:spPr bwMode="auto">
          <a:xfrm>
            <a:off x="233093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sat</a:t>
            </a:r>
          </a:p>
        </p:txBody>
      </p:sp>
      <p:sp>
        <p:nvSpPr>
          <p:cNvPr id="76" name="Rectangle 28"/>
          <p:cNvSpPr>
            <a:spLocks/>
          </p:cNvSpPr>
          <p:nvPr/>
        </p:nvSpPr>
        <p:spPr bwMode="auto">
          <a:xfrm>
            <a:off x="2772754" y="5297454"/>
            <a:ext cx="20839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on</a:t>
            </a:r>
          </a:p>
        </p:txBody>
      </p:sp>
      <p:sp>
        <p:nvSpPr>
          <p:cNvPr id="77" name="Rectangle 29"/>
          <p:cNvSpPr>
            <a:spLocks/>
          </p:cNvSpPr>
          <p:nvPr/>
        </p:nvSpPr>
        <p:spPr bwMode="auto">
          <a:xfrm>
            <a:off x="3121201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grpSp>
        <p:nvGrpSpPr>
          <p:cNvPr id="79" name="Group 33"/>
          <p:cNvGrpSpPr>
            <a:grpSpLocks/>
          </p:cNvGrpSpPr>
          <p:nvPr/>
        </p:nvGrpSpPr>
        <p:grpSpPr bwMode="auto">
          <a:xfrm>
            <a:off x="5435834" y="4419194"/>
            <a:ext cx="227336" cy="835481"/>
            <a:chOff x="0" y="0"/>
            <a:chExt cx="336" cy="1504"/>
          </a:xfrm>
        </p:grpSpPr>
        <p:sp>
          <p:nvSpPr>
            <p:cNvPr id="80" name="AutoShape 31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1" name="Oval 32"/>
            <p:cNvSpPr>
              <a:spLocks/>
            </p:cNvSpPr>
            <p:nvPr/>
          </p:nvSpPr>
          <p:spPr bwMode="auto">
            <a:xfrm>
              <a:off x="88" y="632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82" name="Rectangle 34"/>
          <p:cNvSpPr>
            <a:spLocks/>
          </p:cNvSpPr>
          <p:nvPr/>
        </p:nvSpPr>
        <p:spPr bwMode="auto">
          <a:xfrm>
            <a:off x="538373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 b="1">
                <a:latin typeface="Courier" charset="0"/>
                <a:ea typeface="Courier" charset="0"/>
                <a:cs typeface="Courier" charset="0"/>
                <a:sym typeface="Courier" charset="0"/>
              </a:rPr>
              <a:t>mat</a:t>
            </a:r>
          </a:p>
        </p:txBody>
      </p:sp>
      <p:sp>
        <p:nvSpPr>
          <p:cNvPr id="83" name="Freeform 52"/>
          <p:cNvSpPr>
            <a:spLocks/>
          </p:cNvSpPr>
          <p:nvPr/>
        </p:nvSpPr>
        <p:spPr bwMode="auto">
          <a:xfrm>
            <a:off x="3020386" y="2894886"/>
            <a:ext cx="189447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4" name="Freeform 53"/>
          <p:cNvSpPr>
            <a:spLocks/>
          </p:cNvSpPr>
          <p:nvPr/>
        </p:nvSpPr>
        <p:spPr bwMode="auto">
          <a:xfrm>
            <a:off x="1445271" y="2885998"/>
            <a:ext cx="189447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5" name="Freeform 54"/>
          <p:cNvSpPr>
            <a:spLocks/>
          </p:cNvSpPr>
          <p:nvPr/>
        </p:nvSpPr>
        <p:spPr bwMode="auto">
          <a:xfrm>
            <a:off x="1829578" y="2885998"/>
            <a:ext cx="194860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6" name="Freeform 55"/>
          <p:cNvSpPr>
            <a:spLocks/>
          </p:cNvSpPr>
          <p:nvPr/>
        </p:nvSpPr>
        <p:spPr bwMode="auto">
          <a:xfrm>
            <a:off x="2230123" y="2885998"/>
            <a:ext cx="184034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87" name="Group 58"/>
          <p:cNvGrpSpPr>
            <a:grpSpLocks/>
          </p:cNvGrpSpPr>
          <p:nvPr/>
        </p:nvGrpSpPr>
        <p:grpSpPr bwMode="auto">
          <a:xfrm>
            <a:off x="1554881" y="4419194"/>
            <a:ext cx="227336" cy="835481"/>
            <a:chOff x="0" y="0"/>
            <a:chExt cx="336" cy="1504"/>
          </a:xfrm>
        </p:grpSpPr>
        <p:sp>
          <p:nvSpPr>
            <p:cNvPr id="88" name="AutoShape 56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9" name="Oval 57"/>
            <p:cNvSpPr>
              <a:spLocks/>
            </p:cNvSpPr>
            <p:nvPr/>
          </p:nvSpPr>
          <p:spPr bwMode="auto">
            <a:xfrm>
              <a:off x="96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0" name="Group 61"/>
          <p:cNvGrpSpPr>
            <a:grpSpLocks/>
          </p:cNvGrpSpPr>
          <p:nvPr/>
        </p:nvGrpSpPr>
        <p:grpSpPr bwMode="auto">
          <a:xfrm>
            <a:off x="1950013" y="4419194"/>
            <a:ext cx="227336" cy="835481"/>
            <a:chOff x="0" y="0"/>
            <a:chExt cx="336" cy="1504"/>
          </a:xfrm>
        </p:grpSpPr>
        <p:sp>
          <p:nvSpPr>
            <p:cNvPr id="91" name="AutoShape 59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2" name="Oval 60"/>
            <p:cNvSpPr>
              <a:spLocks/>
            </p:cNvSpPr>
            <p:nvPr/>
          </p:nvSpPr>
          <p:spPr bwMode="auto">
            <a:xfrm>
              <a:off x="88" y="17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3" name="Group 64"/>
          <p:cNvGrpSpPr>
            <a:grpSpLocks/>
          </p:cNvGrpSpPr>
          <p:nvPr/>
        </p:nvGrpSpPr>
        <p:grpSpPr bwMode="auto">
          <a:xfrm>
            <a:off x="2345144" y="4419194"/>
            <a:ext cx="227336" cy="835481"/>
            <a:chOff x="0" y="0"/>
            <a:chExt cx="336" cy="1504"/>
          </a:xfrm>
        </p:grpSpPr>
        <p:sp>
          <p:nvSpPr>
            <p:cNvPr id="94" name="AutoShape 62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5" name="Oval 63"/>
            <p:cNvSpPr>
              <a:spLocks/>
            </p:cNvSpPr>
            <p:nvPr/>
          </p:nvSpPr>
          <p:spPr bwMode="auto">
            <a:xfrm>
              <a:off x="96" y="6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6" name="Group 67"/>
          <p:cNvGrpSpPr>
            <a:grpSpLocks/>
          </p:cNvGrpSpPr>
          <p:nvPr/>
        </p:nvGrpSpPr>
        <p:grpSpPr bwMode="auto">
          <a:xfrm>
            <a:off x="2740277" y="4419194"/>
            <a:ext cx="227336" cy="835481"/>
            <a:chOff x="0" y="0"/>
            <a:chExt cx="336" cy="1504"/>
          </a:xfrm>
        </p:grpSpPr>
        <p:sp>
          <p:nvSpPr>
            <p:cNvPr id="97" name="AutoShape 65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8" name="Oval 66"/>
            <p:cNvSpPr>
              <a:spLocks/>
            </p:cNvSpPr>
            <p:nvPr/>
          </p:nvSpPr>
          <p:spPr bwMode="auto">
            <a:xfrm>
              <a:off x="96" y="4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9" name="Group 70"/>
          <p:cNvGrpSpPr>
            <a:grpSpLocks/>
          </p:cNvGrpSpPr>
          <p:nvPr/>
        </p:nvGrpSpPr>
        <p:grpSpPr bwMode="auto">
          <a:xfrm>
            <a:off x="3135408" y="4419194"/>
            <a:ext cx="227336" cy="835481"/>
            <a:chOff x="0" y="0"/>
            <a:chExt cx="336" cy="1504"/>
          </a:xfrm>
        </p:grpSpPr>
        <p:sp>
          <p:nvSpPr>
            <p:cNvPr id="100" name="AutoShape 68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01" name="Oval 69"/>
            <p:cNvSpPr>
              <a:spLocks/>
            </p:cNvSpPr>
            <p:nvPr/>
          </p:nvSpPr>
          <p:spPr bwMode="auto">
            <a:xfrm>
              <a:off x="88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02" name="Rectangle 71"/>
          <p:cNvSpPr>
            <a:spLocks/>
          </p:cNvSpPr>
          <p:nvPr/>
        </p:nvSpPr>
        <p:spPr bwMode="auto">
          <a:xfrm>
            <a:off x="1300481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3" name="Rectangle 72"/>
          <p:cNvSpPr>
            <a:spLocks/>
          </p:cNvSpPr>
          <p:nvPr/>
        </p:nvSpPr>
        <p:spPr bwMode="auto">
          <a:xfrm>
            <a:off x="1706438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4" name="Rectangle 73"/>
          <p:cNvSpPr>
            <a:spLocks/>
          </p:cNvSpPr>
          <p:nvPr/>
        </p:nvSpPr>
        <p:spPr bwMode="auto">
          <a:xfrm>
            <a:off x="2101570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5" name="Rectangle 74"/>
          <p:cNvSpPr>
            <a:spLocks/>
          </p:cNvSpPr>
          <p:nvPr/>
        </p:nvSpPr>
        <p:spPr bwMode="auto">
          <a:xfrm>
            <a:off x="2491289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6" name="Rectangle 75"/>
          <p:cNvSpPr>
            <a:spLocks/>
          </p:cNvSpPr>
          <p:nvPr/>
        </p:nvSpPr>
        <p:spPr bwMode="auto">
          <a:xfrm>
            <a:off x="2891834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7" name="Rectangle 82"/>
          <p:cNvSpPr>
            <a:spLocks/>
          </p:cNvSpPr>
          <p:nvPr/>
        </p:nvSpPr>
        <p:spPr bwMode="auto">
          <a:xfrm>
            <a:off x="-47339" y="3499277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word</a:t>
            </a:r>
          </a:p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embedding</a:t>
            </a:r>
          </a:p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in dimension</a:t>
            </a:r>
            <a:b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</a:br>
            <a:r>
              <a:rPr lang="en-US" i="1" dirty="0">
                <a:solidFill>
                  <a:srgbClr val="343434"/>
                </a:solidFill>
                <a:ea typeface="Gill Sans" charset="0"/>
                <a:cs typeface="Gill Sans" charset="0"/>
              </a:rPr>
              <a:t>D</a:t>
            </a:r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=30</a:t>
            </a:r>
          </a:p>
        </p:txBody>
      </p:sp>
      <p:sp>
        <p:nvSpPr>
          <p:cNvPr id="117" name="AutoShape 112"/>
          <p:cNvSpPr>
            <a:spLocks/>
          </p:cNvSpPr>
          <p:nvPr/>
        </p:nvSpPr>
        <p:spPr bwMode="auto">
          <a:xfrm>
            <a:off x="1554881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t-5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8" name="AutoShape 113"/>
          <p:cNvSpPr>
            <a:spLocks/>
          </p:cNvSpPr>
          <p:nvPr/>
        </p:nvSpPr>
        <p:spPr bwMode="auto">
          <a:xfrm>
            <a:off x="1950013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t-4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9" name="AutoShape 114"/>
          <p:cNvSpPr>
            <a:spLocks/>
          </p:cNvSpPr>
          <p:nvPr/>
        </p:nvSpPr>
        <p:spPr bwMode="auto">
          <a:xfrm>
            <a:off x="2345144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t-3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0" name="AutoShape 115"/>
          <p:cNvSpPr>
            <a:spLocks/>
          </p:cNvSpPr>
          <p:nvPr/>
        </p:nvSpPr>
        <p:spPr bwMode="auto">
          <a:xfrm>
            <a:off x="2740277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t-2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1" name="AutoShape 116"/>
          <p:cNvSpPr>
            <a:spLocks/>
          </p:cNvSpPr>
          <p:nvPr/>
        </p:nvSpPr>
        <p:spPr bwMode="auto">
          <a:xfrm>
            <a:off x="3135408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t-1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4" name="Rectangle 120"/>
          <p:cNvSpPr>
            <a:spLocks/>
          </p:cNvSpPr>
          <p:nvPr/>
        </p:nvSpPr>
        <p:spPr bwMode="auto">
          <a:xfrm>
            <a:off x="156337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t-5</a:t>
            </a:r>
          </a:p>
        </p:txBody>
      </p:sp>
      <p:sp>
        <p:nvSpPr>
          <p:cNvPr id="125" name="Rectangle 121"/>
          <p:cNvSpPr>
            <a:spLocks/>
          </p:cNvSpPr>
          <p:nvPr/>
        </p:nvSpPr>
        <p:spPr bwMode="auto">
          <a:xfrm>
            <a:off x="196087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t-4</a:t>
            </a:r>
          </a:p>
        </p:txBody>
      </p:sp>
      <p:sp>
        <p:nvSpPr>
          <p:cNvPr id="126" name="Rectangle 122"/>
          <p:cNvSpPr>
            <a:spLocks/>
          </p:cNvSpPr>
          <p:nvPr/>
        </p:nvSpPr>
        <p:spPr bwMode="auto">
          <a:xfrm>
            <a:off x="2356007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t-3</a:t>
            </a:r>
          </a:p>
        </p:txBody>
      </p:sp>
      <p:sp>
        <p:nvSpPr>
          <p:cNvPr id="127" name="Rectangle 123"/>
          <p:cNvSpPr>
            <a:spLocks/>
          </p:cNvSpPr>
          <p:nvPr/>
        </p:nvSpPr>
        <p:spPr bwMode="auto">
          <a:xfrm>
            <a:off x="2751139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t-2</a:t>
            </a:r>
          </a:p>
        </p:txBody>
      </p:sp>
      <p:sp>
        <p:nvSpPr>
          <p:cNvPr id="128" name="Rectangle 124"/>
          <p:cNvSpPr>
            <a:spLocks/>
          </p:cNvSpPr>
          <p:nvPr/>
        </p:nvSpPr>
        <p:spPr bwMode="auto">
          <a:xfrm>
            <a:off x="3146271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t-1</a:t>
            </a:r>
          </a:p>
        </p:txBody>
      </p:sp>
      <p:sp>
        <p:nvSpPr>
          <p:cNvPr id="129" name="Rectangle 125"/>
          <p:cNvSpPr>
            <a:spLocks/>
          </p:cNvSpPr>
          <p:nvPr/>
        </p:nvSpPr>
        <p:spPr bwMode="auto">
          <a:xfrm>
            <a:off x="5492183" y="5053895"/>
            <a:ext cx="12343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492992" y="3161042"/>
            <a:ext cx="1539204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350" dirty="0">
                <a:solidFill>
                  <a:srgbClr val="FF0000"/>
                </a:solidFill>
                <a:latin typeface="+mj-lt"/>
              </a:rPr>
              <a:t>Neural network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100 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hidden units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V 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output units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>
                <a:solidFill>
                  <a:srgbClr val="FF0000"/>
                </a:solidFill>
                <a:latin typeface="+mj-lt"/>
              </a:rPr>
              <a:t>followed by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err="1">
                <a:solidFill>
                  <a:srgbClr val="FF0000"/>
                </a:solidFill>
                <a:latin typeface="+mj-lt"/>
              </a:rPr>
              <a:t>softmax</a:t>
            </a:r>
            <a:endParaRPr lang="en-GB" sz="135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221450" y="5547810"/>
            <a:ext cx="480761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  <a:latin typeface="courier"/>
              </a:rPr>
              <a:t>function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z_hist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= </a:t>
            </a:r>
            <a:r>
              <a:rPr lang="en-US" sz="1100" b="1" dirty="0" err="1" smtClean="0">
                <a:solidFill>
                  <a:srgbClr val="000000"/>
                </a:solidFill>
                <a:latin typeface="courier"/>
              </a:rPr>
              <a:t>Embedding_FProp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(model, w)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  <a:p>
            <a:r>
              <a:rPr lang="en-US" sz="1100" dirty="0">
                <a:solidFill>
                  <a:srgbClr val="228B22"/>
                </a:solidFill>
                <a:latin typeface="courier"/>
              </a:rPr>
              <a:t>% 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Get the </a:t>
            </a:r>
            <a:r>
              <a:rPr lang="en-US" sz="1100" dirty="0" err="1" smtClean="0">
                <a:solidFill>
                  <a:srgbClr val="228B22"/>
                </a:solidFill>
                <a:latin typeface="courier"/>
              </a:rPr>
              <a:t>embeddings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 for all words in w</a:t>
            </a:r>
            <a:endParaRPr lang="en-US" sz="1100" dirty="0">
              <a:solidFill>
                <a:srgbClr val="228B22"/>
              </a:solidFill>
              <a:latin typeface="courier"/>
            </a:endParaRPr>
          </a:p>
          <a:p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z_hist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=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model.R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(:, w);</a:t>
            </a:r>
          </a:p>
          <a:p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z_hist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= reshape(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z_hist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, length(w)*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model.dim_z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, 1);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</p:txBody>
      </p:sp>
      <p:sp>
        <p:nvSpPr>
          <p:cNvPr id="7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46705" cy="365125"/>
          </a:xfrm>
        </p:spPr>
        <p:txBody>
          <a:bodyPr/>
          <a:lstStyle/>
          <a:p>
            <a:pPr algn="ctr"/>
            <a:r>
              <a:rPr lang="en-GB" dirty="0" smtClean="0"/>
              <a:t>[</a:t>
            </a:r>
            <a:r>
              <a:rPr lang="en-GB" dirty="0" err="1" smtClean="0"/>
              <a:t>Bengio</a:t>
            </a:r>
            <a:r>
              <a:rPr lang="en-GB" dirty="0" smtClean="0"/>
              <a:t> et al, 2001, 2003; </a:t>
            </a:r>
            <a:r>
              <a:rPr lang="en-GB" dirty="0" err="1" smtClean="0"/>
              <a:t>Schwenk</a:t>
            </a:r>
            <a:r>
              <a:rPr lang="en-GB" dirty="0" smtClean="0"/>
              <a:t> et al, “Connectionist language modelling for large vocabulary continuous speech recognition”, </a:t>
            </a:r>
            <a:r>
              <a:rPr lang="en-GB" i="1" dirty="0" smtClean="0"/>
              <a:t>ICASSP</a:t>
            </a:r>
            <a:r>
              <a:rPr lang="en-GB" dirty="0" smtClean="0"/>
              <a:t> 2002]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411861" y="2336164"/>
            <a:ext cx="2753653" cy="314582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0" name="Group 98"/>
          <p:cNvGrpSpPr>
            <a:grpSpLocks/>
          </p:cNvGrpSpPr>
          <p:nvPr/>
        </p:nvGrpSpPr>
        <p:grpSpPr bwMode="auto">
          <a:xfrm>
            <a:off x="3837716" y="2486034"/>
            <a:ext cx="941822" cy="404408"/>
            <a:chOff x="0" y="0"/>
            <a:chExt cx="1392" cy="728"/>
          </a:xfrm>
          <a:solidFill>
            <a:srgbClr val="FF0000"/>
          </a:solidFill>
        </p:grpSpPr>
        <p:sp>
          <p:nvSpPr>
            <p:cNvPr id="122" name="Rectangle 93"/>
            <p:cNvSpPr>
              <a:spLocks/>
            </p:cNvSpPr>
            <p:nvPr/>
          </p:nvSpPr>
          <p:spPr bwMode="auto">
            <a:xfrm>
              <a:off x="0" y="0"/>
              <a:ext cx="1392" cy="728"/>
            </a:xfrm>
            <a:prstGeom prst="rect">
              <a:avLst/>
            </a:prstGeom>
            <a:grpFill/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23" name="Line 94"/>
            <p:cNvSpPr>
              <a:spLocks noChangeShapeType="1"/>
            </p:cNvSpPr>
            <p:nvPr/>
          </p:nvSpPr>
          <p:spPr bwMode="auto">
            <a:xfrm rot="10800000">
              <a:off x="368" y="367"/>
              <a:ext cx="624" cy="9"/>
            </a:xfrm>
            <a:prstGeom prst="line">
              <a:avLst/>
            </a:prstGeom>
            <a:grpFill/>
            <a:ln w="63500" cap="flat">
              <a:solidFill>
                <a:srgbClr val="C00000"/>
              </a:solidFill>
              <a:prstDash val="solid"/>
              <a:miter lim="800000"/>
              <a:headEnd type="stealth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30" name="Rectangle 95"/>
            <p:cNvSpPr>
              <a:spLocks/>
            </p:cNvSpPr>
            <p:nvPr/>
          </p:nvSpPr>
          <p:spPr bwMode="auto">
            <a:xfrm>
              <a:off x="56" y="216"/>
              <a:ext cx="320" cy="320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A</a:t>
              </a:r>
              <a:endPara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135" name="Rectangle 96"/>
            <p:cNvSpPr>
              <a:spLocks/>
            </p:cNvSpPr>
            <p:nvPr/>
          </p:nvSpPr>
          <p:spPr bwMode="auto">
            <a:xfrm>
              <a:off x="1000" y="216"/>
              <a:ext cx="320" cy="312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B</a:t>
              </a:r>
              <a:endPara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136" name="AutoShape 97"/>
            <p:cNvSpPr>
              <a:spLocks/>
            </p:cNvSpPr>
            <p:nvPr/>
          </p:nvSpPr>
          <p:spPr bwMode="auto">
            <a:xfrm>
              <a:off x="456" y="56"/>
              <a:ext cx="336" cy="632"/>
            </a:xfrm>
            <a:prstGeom prst="roundRect">
              <a:avLst>
                <a:gd name="adj" fmla="val 35713"/>
              </a:avLst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825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Gill Sans" charset="0"/>
                  <a:cs typeface="Gill Sans" charset="0"/>
                </a:rPr>
                <a:t>h</a:t>
              </a:r>
              <a:endParaRPr lang="en-US" baseline="32000" dirty="0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365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Line 2"/>
          <p:cNvSpPr>
            <a:spLocks noChangeShapeType="1"/>
          </p:cNvSpPr>
          <p:nvPr/>
        </p:nvSpPr>
        <p:spPr bwMode="auto">
          <a:xfrm rot="10800000">
            <a:off x="3400633" y="2699347"/>
            <a:ext cx="431670" cy="0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Neural Probabilistic Language Model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21</a:t>
            </a:fld>
            <a:endParaRPr lang="en-US" dirty="0"/>
          </a:p>
        </p:txBody>
      </p:sp>
      <p:sp>
        <p:nvSpPr>
          <p:cNvPr id="68" name="Line 5"/>
          <p:cNvSpPr>
            <a:spLocks noChangeShapeType="1"/>
          </p:cNvSpPr>
          <p:nvPr/>
        </p:nvSpPr>
        <p:spPr bwMode="auto">
          <a:xfrm rot="10800000">
            <a:off x="4756189" y="2783230"/>
            <a:ext cx="736393" cy="1667072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69" name="AutoShape 8"/>
          <p:cNvSpPr>
            <a:spLocks/>
          </p:cNvSpPr>
          <p:nvPr/>
        </p:nvSpPr>
        <p:spPr bwMode="auto">
          <a:xfrm>
            <a:off x="1516991" y="2357156"/>
            <a:ext cx="1883642" cy="706049"/>
          </a:xfrm>
          <a:prstGeom prst="roundRect">
            <a:avLst>
              <a:gd name="adj" fmla="val 8333"/>
            </a:avLst>
          </a:prstGeom>
          <a:solidFill>
            <a:schemeClr val="accent4"/>
          </a:solidFill>
          <a:ln w="38100" cap="flat">
            <a:solidFill>
              <a:srgbClr val="676767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0" name="Freeform 21"/>
          <p:cNvSpPr>
            <a:spLocks/>
          </p:cNvSpPr>
          <p:nvPr/>
        </p:nvSpPr>
        <p:spPr bwMode="auto">
          <a:xfrm>
            <a:off x="2625255" y="2894886"/>
            <a:ext cx="194860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1" name="Rectangle 23"/>
          <p:cNvSpPr>
            <a:spLocks/>
          </p:cNvSpPr>
          <p:nvPr/>
        </p:nvSpPr>
        <p:spPr bwMode="auto">
          <a:xfrm>
            <a:off x="-47339" y="2503810"/>
            <a:ext cx="1288238" cy="36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cs typeface="Arial Unicode MS" panose="020B0604020202020204" pitchFamily="34" charset="-128"/>
              </a:rPr>
              <a:t>word embedding space ℜ</a:t>
            </a:r>
            <a:r>
              <a:rPr lang="en-US" i="1" baseline="32000" dirty="0">
                <a:solidFill>
                  <a:srgbClr val="343434"/>
                </a:solidFill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72" name="Rectangle 24"/>
          <p:cNvSpPr>
            <a:spLocks/>
          </p:cNvSpPr>
          <p:nvPr/>
        </p:nvSpPr>
        <p:spPr bwMode="auto">
          <a:xfrm>
            <a:off x="-47339" y="4661394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ea typeface="Gill Sans" charset="0"/>
                <a:cs typeface="Gill Sans" charset="0"/>
              </a:rPr>
              <a:t>discrete word space {1, ..., </a:t>
            </a:r>
            <a:r>
              <a:rPr lang="en-US" i="1" dirty="0">
                <a:ea typeface="Gill Sans" charset="0"/>
                <a:cs typeface="Gill Sans" charset="0"/>
              </a:rPr>
              <a:t>V</a:t>
            </a:r>
            <a:r>
              <a:rPr lang="en-US" dirty="0">
                <a:ea typeface="Gill Sans" charset="0"/>
                <a:cs typeface="Gill Sans" charset="0"/>
              </a:rPr>
              <a:t>}</a:t>
            </a:r>
            <a:br>
              <a:rPr lang="en-US" dirty="0">
                <a:ea typeface="Gill Sans" charset="0"/>
                <a:cs typeface="Gill Sans" charset="0"/>
              </a:rPr>
            </a:br>
            <a:r>
              <a:rPr lang="en-US" i="1" dirty="0">
                <a:ea typeface="Gill Sans" charset="0"/>
                <a:cs typeface="Gill Sans" charset="0"/>
              </a:rPr>
              <a:t>V</a:t>
            </a:r>
            <a:r>
              <a:rPr lang="en-US" dirty="0">
                <a:ea typeface="Gill Sans" charset="0"/>
                <a:cs typeface="Gill Sans" charset="0"/>
              </a:rPr>
              <a:t>=18k words</a:t>
            </a:r>
          </a:p>
        </p:txBody>
      </p:sp>
      <p:sp>
        <p:nvSpPr>
          <p:cNvPr id="73" name="Rectangle 25"/>
          <p:cNvSpPr>
            <a:spLocks/>
          </p:cNvSpPr>
          <p:nvPr/>
        </p:nvSpPr>
        <p:spPr bwMode="auto">
          <a:xfrm>
            <a:off x="1547439" y="529523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74" name="Rectangle 26"/>
          <p:cNvSpPr>
            <a:spLocks/>
          </p:cNvSpPr>
          <p:nvPr/>
        </p:nvSpPr>
        <p:spPr bwMode="auto">
          <a:xfrm>
            <a:off x="1930393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cat</a:t>
            </a:r>
          </a:p>
        </p:txBody>
      </p:sp>
      <p:sp>
        <p:nvSpPr>
          <p:cNvPr id="75" name="Rectangle 27"/>
          <p:cNvSpPr>
            <a:spLocks/>
          </p:cNvSpPr>
          <p:nvPr/>
        </p:nvSpPr>
        <p:spPr bwMode="auto">
          <a:xfrm>
            <a:off x="233093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sat</a:t>
            </a:r>
          </a:p>
        </p:txBody>
      </p:sp>
      <p:sp>
        <p:nvSpPr>
          <p:cNvPr id="76" name="Rectangle 28"/>
          <p:cNvSpPr>
            <a:spLocks/>
          </p:cNvSpPr>
          <p:nvPr/>
        </p:nvSpPr>
        <p:spPr bwMode="auto">
          <a:xfrm>
            <a:off x="2772754" y="5297454"/>
            <a:ext cx="20839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on</a:t>
            </a:r>
          </a:p>
        </p:txBody>
      </p:sp>
      <p:sp>
        <p:nvSpPr>
          <p:cNvPr id="77" name="Rectangle 29"/>
          <p:cNvSpPr>
            <a:spLocks/>
          </p:cNvSpPr>
          <p:nvPr/>
        </p:nvSpPr>
        <p:spPr bwMode="auto">
          <a:xfrm>
            <a:off x="3121201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grpSp>
        <p:nvGrpSpPr>
          <p:cNvPr id="79" name="Group 33"/>
          <p:cNvGrpSpPr>
            <a:grpSpLocks/>
          </p:cNvGrpSpPr>
          <p:nvPr/>
        </p:nvGrpSpPr>
        <p:grpSpPr bwMode="auto">
          <a:xfrm>
            <a:off x="5435834" y="4419194"/>
            <a:ext cx="227336" cy="835481"/>
            <a:chOff x="0" y="0"/>
            <a:chExt cx="336" cy="1504"/>
          </a:xfrm>
        </p:grpSpPr>
        <p:sp>
          <p:nvSpPr>
            <p:cNvPr id="80" name="AutoShape 31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1" name="Oval 32"/>
            <p:cNvSpPr>
              <a:spLocks/>
            </p:cNvSpPr>
            <p:nvPr/>
          </p:nvSpPr>
          <p:spPr bwMode="auto">
            <a:xfrm>
              <a:off x="88" y="632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82" name="Rectangle 34"/>
          <p:cNvSpPr>
            <a:spLocks/>
          </p:cNvSpPr>
          <p:nvPr/>
        </p:nvSpPr>
        <p:spPr bwMode="auto">
          <a:xfrm>
            <a:off x="538373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 b="1">
                <a:latin typeface="Courier" charset="0"/>
                <a:ea typeface="Courier" charset="0"/>
                <a:cs typeface="Courier" charset="0"/>
                <a:sym typeface="Courier" charset="0"/>
              </a:rPr>
              <a:t>mat</a:t>
            </a:r>
          </a:p>
        </p:txBody>
      </p:sp>
      <p:sp>
        <p:nvSpPr>
          <p:cNvPr id="83" name="Freeform 52"/>
          <p:cNvSpPr>
            <a:spLocks/>
          </p:cNvSpPr>
          <p:nvPr/>
        </p:nvSpPr>
        <p:spPr bwMode="auto">
          <a:xfrm>
            <a:off x="3020386" y="2894886"/>
            <a:ext cx="189447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4" name="Freeform 53"/>
          <p:cNvSpPr>
            <a:spLocks/>
          </p:cNvSpPr>
          <p:nvPr/>
        </p:nvSpPr>
        <p:spPr bwMode="auto">
          <a:xfrm>
            <a:off x="1445271" y="2885998"/>
            <a:ext cx="189447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5" name="Freeform 54"/>
          <p:cNvSpPr>
            <a:spLocks/>
          </p:cNvSpPr>
          <p:nvPr/>
        </p:nvSpPr>
        <p:spPr bwMode="auto">
          <a:xfrm>
            <a:off x="1829578" y="2885998"/>
            <a:ext cx="194860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6" name="Freeform 55"/>
          <p:cNvSpPr>
            <a:spLocks/>
          </p:cNvSpPr>
          <p:nvPr/>
        </p:nvSpPr>
        <p:spPr bwMode="auto">
          <a:xfrm>
            <a:off x="2230123" y="2885998"/>
            <a:ext cx="184034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87" name="Group 58"/>
          <p:cNvGrpSpPr>
            <a:grpSpLocks/>
          </p:cNvGrpSpPr>
          <p:nvPr/>
        </p:nvGrpSpPr>
        <p:grpSpPr bwMode="auto">
          <a:xfrm>
            <a:off x="1554881" y="4419194"/>
            <a:ext cx="227336" cy="835481"/>
            <a:chOff x="0" y="0"/>
            <a:chExt cx="336" cy="1504"/>
          </a:xfrm>
        </p:grpSpPr>
        <p:sp>
          <p:nvSpPr>
            <p:cNvPr id="88" name="AutoShape 56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9" name="Oval 57"/>
            <p:cNvSpPr>
              <a:spLocks/>
            </p:cNvSpPr>
            <p:nvPr/>
          </p:nvSpPr>
          <p:spPr bwMode="auto">
            <a:xfrm>
              <a:off x="96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0" name="Group 61"/>
          <p:cNvGrpSpPr>
            <a:grpSpLocks/>
          </p:cNvGrpSpPr>
          <p:nvPr/>
        </p:nvGrpSpPr>
        <p:grpSpPr bwMode="auto">
          <a:xfrm>
            <a:off x="1950013" y="4419194"/>
            <a:ext cx="227336" cy="835481"/>
            <a:chOff x="0" y="0"/>
            <a:chExt cx="336" cy="1504"/>
          </a:xfrm>
        </p:grpSpPr>
        <p:sp>
          <p:nvSpPr>
            <p:cNvPr id="91" name="AutoShape 59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2" name="Oval 60"/>
            <p:cNvSpPr>
              <a:spLocks/>
            </p:cNvSpPr>
            <p:nvPr/>
          </p:nvSpPr>
          <p:spPr bwMode="auto">
            <a:xfrm>
              <a:off x="88" y="17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3" name="Group 64"/>
          <p:cNvGrpSpPr>
            <a:grpSpLocks/>
          </p:cNvGrpSpPr>
          <p:nvPr/>
        </p:nvGrpSpPr>
        <p:grpSpPr bwMode="auto">
          <a:xfrm>
            <a:off x="2345144" y="4419194"/>
            <a:ext cx="227336" cy="835481"/>
            <a:chOff x="0" y="0"/>
            <a:chExt cx="336" cy="1504"/>
          </a:xfrm>
        </p:grpSpPr>
        <p:sp>
          <p:nvSpPr>
            <p:cNvPr id="94" name="AutoShape 62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5" name="Oval 63"/>
            <p:cNvSpPr>
              <a:spLocks/>
            </p:cNvSpPr>
            <p:nvPr/>
          </p:nvSpPr>
          <p:spPr bwMode="auto">
            <a:xfrm>
              <a:off x="96" y="6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6" name="Group 67"/>
          <p:cNvGrpSpPr>
            <a:grpSpLocks/>
          </p:cNvGrpSpPr>
          <p:nvPr/>
        </p:nvGrpSpPr>
        <p:grpSpPr bwMode="auto">
          <a:xfrm>
            <a:off x="2740277" y="4419194"/>
            <a:ext cx="227336" cy="835481"/>
            <a:chOff x="0" y="0"/>
            <a:chExt cx="336" cy="1504"/>
          </a:xfrm>
        </p:grpSpPr>
        <p:sp>
          <p:nvSpPr>
            <p:cNvPr id="97" name="AutoShape 65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8" name="Oval 66"/>
            <p:cNvSpPr>
              <a:spLocks/>
            </p:cNvSpPr>
            <p:nvPr/>
          </p:nvSpPr>
          <p:spPr bwMode="auto">
            <a:xfrm>
              <a:off x="96" y="4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9" name="Group 70"/>
          <p:cNvGrpSpPr>
            <a:grpSpLocks/>
          </p:cNvGrpSpPr>
          <p:nvPr/>
        </p:nvGrpSpPr>
        <p:grpSpPr bwMode="auto">
          <a:xfrm>
            <a:off x="3135408" y="4419194"/>
            <a:ext cx="227336" cy="835481"/>
            <a:chOff x="0" y="0"/>
            <a:chExt cx="336" cy="1504"/>
          </a:xfrm>
        </p:grpSpPr>
        <p:sp>
          <p:nvSpPr>
            <p:cNvPr id="100" name="AutoShape 68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01" name="Oval 69"/>
            <p:cNvSpPr>
              <a:spLocks/>
            </p:cNvSpPr>
            <p:nvPr/>
          </p:nvSpPr>
          <p:spPr bwMode="auto">
            <a:xfrm>
              <a:off x="88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02" name="Rectangle 71"/>
          <p:cNvSpPr>
            <a:spLocks/>
          </p:cNvSpPr>
          <p:nvPr/>
        </p:nvSpPr>
        <p:spPr bwMode="auto">
          <a:xfrm>
            <a:off x="1300481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3" name="Rectangle 72"/>
          <p:cNvSpPr>
            <a:spLocks/>
          </p:cNvSpPr>
          <p:nvPr/>
        </p:nvSpPr>
        <p:spPr bwMode="auto">
          <a:xfrm>
            <a:off x="1706438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4" name="Rectangle 73"/>
          <p:cNvSpPr>
            <a:spLocks/>
          </p:cNvSpPr>
          <p:nvPr/>
        </p:nvSpPr>
        <p:spPr bwMode="auto">
          <a:xfrm>
            <a:off x="2101570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5" name="Rectangle 74"/>
          <p:cNvSpPr>
            <a:spLocks/>
          </p:cNvSpPr>
          <p:nvPr/>
        </p:nvSpPr>
        <p:spPr bwMode="auto">
          <a:xfrm>
            <a:off x="2491289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6" name="Rectangle 75"/>
          <p:cNvSpPr>
            <a:spLocks/>
          </p:cNvSpPr>
          <p:nvPr/>
        </p:nvSpPr>
        <p:spPr bwMode="auto">
          <a:xfrm>
            <a:off x="2891834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7" name="Rectangle 82"/>
          <p:cNvSpPr>
            <a:spLocks/>
          </p:cNvSpPr>
          <p:nvPr/>
        </p:nvSpPr>
        <p:spPr bwMode="auto">
          <a:xfrm>
            <a:off x="-47339" y="3499277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word</a:t>
            </a:r>
          </a:p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embedding</a:t>
            </a:r>
          </a:p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in dimension</a:t>
            </a:r>
            <a:b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</a:br>
            <a:r>
              <a:rPr lang="en-US" i="1" dirty="0">
                <a:solidFill>
                  <a:srgbClr val="343434"/>
                </a:solidFill>
                <a:ea typeface="Gill Sans" charset="0"/>
                <a:cs typeface="Gill Sans" charset="0"/>
              </a:rPr>
              <a:t>D</a:t>
            </a:r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=30</a:t>
            </a:r>
          </a:p>
        </p:txBody>
      </p:sp>
      <p:sp>
        <p:nvSpPr>
          <p:cNvPr id="117" name="AutoShape 112"/>
          <p:cNvSpPr>
            <a:spLocks/>
          </p:cNvSpPr>
          <p:nvPr/>
        </p:nvSpPr>
        <p:spPr bwMode="auto">
          <a:xfrm>
            <a:off x="1554881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t-5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8" name="AutoShape 113"/>
          <p:cNvSpPr>
            <a:spLocks/>
          </p:cNvSpPr>
          <p:nvPr/>
        </p:nvSpPr>
        <p:spPr bwMode="auto">
          <a:xfrm>
            <a:off x="1950013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t-4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9" name="AutoShape 114"/>
          <p:cNvSpPr>
            <a:spLocks/>
          </p:cNvSpPr>
          <p:nvPr/>
        </p:nvSpPr>
        <p:spPr bwMode="auto">
          <a:xfrm>
            <a:off x="2345144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t-3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0" name="AutoShape 115"/>
          <p:cNvSpPr>
            <a:spLocks/>
          </p:cNvSpPr>
          <p:nvPr/>
        </p:nvSpPr>
        <p:spPr bwMode="auto">
          <a:xfrm>
            <a:off x="2740277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t-2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1" name="AutoShape 116"/>
          <p:cNvSpPr>
            <a:spLocks/>
          </p:cNvSpPr>
          <p:nvPr/>
        </p:nvSpPr>
        <p:spPr bwMode="auto">
          <a:xfrm>
            <a:off x="3135408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t-1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4" name="Rectangle 120"/>
          <p:cNvSpPr>
            <a:spLocks/>
          </p:cNvSpPr>
          <p:nvPr/>
        </p:nvSpPr>
        <p:spPr bwMode="auto">
          <a:xfrm>
            <a:off x="156337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t-5</a:t>
            </a:r>
          </a:p>
        </p:txBody>
      </p:sp>
      <p:sp>
        <p:nvSpPr>
          <p:cNvPr id="125" name="Rectangle 121"/>
          <p:cNvSpPr>
            <a:spLocks/>
          </p:cNvSpPr>
          <p:nvPr/>
        </p:nvSpPr>
        <p:spPr bwMode="auto">
          <a:xfrm>
            <a:off x="196087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t-4</a:t>
            </a:r>
          </a:p>
        </p:txBody>
      </p:sp>
      <p:sp>
        <p:nvSpPr>
          <p:cNvPr id="126" name="Rectangle 122"/>
          <p:cNvSpPr>
            <a:spLocks/>
          </p:cNvSpPr>
          <p:nvPr/>
        </p:nvSpPr>
        <p:spPr bwMode="auto">
          <a:xfrm>
            <a:off x="2356007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t-3</a:t>
            </a:r>
          </a:p>
        </p:txBody>
      </p:sp>
      <p:sp>
        <p:nvSpPr>
          <p:cNvPr id="127" name="Rectangle 123"/>
          <p:cNvSpPr>
            <a:spLocks/>
          </p:cNvSpPr>
          <p:nvPr/>
        </p:nvSpPr>
        <p:spPr bwMode="auto">
          <a:xfrm>
            <a:off x="2751139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t-2</a:t>
            </a:r>
          </a:p>
        </p:txBody>
      </p:sp>
      <p:sp>
        <p:nvSpPr>
          <p:cNvPr id="128" name="Rectangle 124"/>
          <p:cNvSpPr>
            <a:spLocks/>
          </p:cNvSpPr>
          <p:nvPr/>
        </p:nvSpPr>
        <p:spPr bwMode="auto">
          <a:xfrm>
            <a:off x="3146271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t-1</a:t>
            </a:r>
          </a:p>
        </p:txBody>
      </p:sp>
      <p:sp>
        <p:nvSpPr>
          <p:cNvPr id="129" name="Rectangle 125"/>
          <p:cNvSpPr>
            <a:spLocks/>
          </p:cNvSpPr>
          <p:nvPr/>
        </p:nvSpPr>
        <p:spPr bwMode="auto">
          <a:xfrm>
            <a:off x="5492183" y="5053895"/>
            <a:ext cx="12343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492992" y="3161042"/>
            <a:ext cx="1539204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350" dirty="0">
                <a:solidFill>
                  <a:srgbClr val="FF0000"/>
                </a:solidFill>
                <a:latin typeface="+mj-lt"/>
              </a:rPr>
              <a:t>Neural network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100 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hidden units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V 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output units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>
                <a:solidFill>
                  <a:srgbClr val="FF0000"/>
                </a:solidFill>
                <a:latin typeface="+mj-lt"/>
              </a:rPr>
              <a:t>followed by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err="1">
                <a:solidFill>
                  <a:srgbClr val="FF0000"/>
                </a:solidFill>
                <a:latin typeface="+mj-lt"/>
              </a:rPr>
              <a:t>softmax</a:t>
            </a:r>
            <a:endParaRPr lang="en-GB" sz="1350" dirty="0">
              <a:solidFill>
                <a:srgbClr val="FF0000"/>
              </a:solidFill>
              <a:latin typeface="+mj-lt"/>
            </a:endParaRPr>
          </a:p>
        </p:txBody>
      </p:sp>
      <p:graphicFrame>
        <p:nvGraphicFramePr>
          <p:cNvPr id="132" name="Object 131"/>
          <p:cNvGraphicFramePr>
            <a:graphicFrameLocks noChangeAspect="1"/>
          </p:cNvGraphicFramePr>
          <p:nvPr>
            <p:extLst/>
          </p:nvPr>
        </p:nvGraphicFramePr>
        <p:xfrm>
          <a:off x="5270462" y="2409608"/>
          <a:ext cx="1768475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29" name="Equation" r:id="rId3" imgW="1180800" imgH="482400" progId="Equation.3">
                  <p:embed/>
                </p:oleObj>
              </mc:Choice>
              <mc:Fallback>
                <p:oleObj name="Equation" r:id="rId3" imgW="118080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70462" y="2409608"/>
                        <a:ext cx="1768475" cy="784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Rectangle 66"/>
          <p:cNvSpPr/>
          <p:nvPr/>
        </p:nvSpPr>
        <p:spPr>
          <a:xfrm>
            <a:off x="5203798" y="1510914"/>
            <a:ext cx="402701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  <a:latin typeface="courier"/>
              </a:rPr>
              <a:t>function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s 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= </a:t>
            </a:r>
            <a:r>
              <a:rPr lang="en-US" sz="1100" b="1" dirty="0" err="1" smtClean="0">
                <a:solidFill>
                  <a:srgbClr val="000000"/>
                </a:solidFill>
                <a:latin typeface="courier"/>
              </a:rPr>
              <a:t>NeuralNet_FProp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(model,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z_hist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)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  <a:p>
            <a:r>
              <a:rPr lang="en-US" sz="1100" dirty="0">
                <a:solidFill>
                  <a:srgbClr val="228B22"/>
                </a:solidFill>
                <a:latin typeface="courier"/>
              </a:rPr>
              <a:t>% 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One hidden layer neural network</a:t>
            </a:r>
            <a:endParaRPr lang="en-US" sz="1100" dirty="0">
              <a:solidFill>
                <a:srgbClr val="228B22"/>
              </a:solidFill>
              <a:latin typeface="courier"/>
            </a:endParaRPr>
          </a:p>
          <a:p>
            <a:r>
              <a:rPr lang="en-US" sz="1100" dirty="0">
                <a:solidFill>
                  <a:srgbClr val="000000"/>
                </a:solidFill>
                <a:latin typeface="courier"/>
              </a:rPr>
              <a:t>o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=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model.A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*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z_hist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+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model.bias_a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;</a:t>
            </a:r>
          </a:p>
          <a:p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h =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tanh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(o);</a:t>
            </a:r>
          </a:p>
          <a:p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S =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model.B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* h +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model.bias_b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;</a:t>
            </a:r>
          </a:p>
          <a:p>
            <a:endParaRPr lang="en-US" sz="1100" dirty="0">
              <a:solidFill>
                <a:srgbClr val="000000"/>
              </a:solidFill>
              <a:latin typeface="courier"/>
            </a:endParaRPr>
          </a:p>
        </p:txBody>
      </p:sp>
      <p:sp>
        <p:nvSpPr>
          <p:cNvPr id="7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46705" cy="365125"/>
          </a:xfrm>
        </p:spPr>
        <p:txBody>
          <a:bodyPr/>
          <a:lstStyle/>
          <a:p>
            <a:pPr algn="ctr"/>
            <a:r>
              <a:rPr lang="en-GB" dirty="0" smtClean="0"/>
              <a:t>[</a:t>
            </a:r>
            <a:r>
              <a:rPr lang="en-GB" dirty="0" err="1" smtClean="0"/>
              <a:t>Bengio</a:t>
            </a:r>
            <a:r>
              <a:rPr lang="en-GB" dirty="0" smtClean="0"/>
              <a:t> et al, 2001, 2003; </a:t>
            </a:r>
            <a:r>
              <a:rPr lang="en-GB" dirty="0" err="1" smtClean="0"/>
              <a:t>Schwenk</a:t>
            </a:r>
            <a:r>
              <a:rPr lang="en-GB" dirty="0" smtClean="0"/>
              <a:t> et al, “Connectionist language modelling for large vocabulary continuous speech recognition”, </a:t>
            </a:r>
            <a:r>
              <a:rPr lang="en-GB" i="1" dirty="0" smtClean="0"/>
              <a:t>ICASSP</a:t>
            </a:r>
            <a:r>
              <a:rPr lang="en-GB" dirty="0" smtClean="0"/>
              <a:t> 2002]</a:t>
            </a:r>
            <a:endParaRPr lang="en-US" dirty="0"/>
          </a:p>
        </p:txBody>
      </p:sp>
      <p:sp>
        <p:nvSpPr>
          <p:cNvPr id="109" name="Rectangle 108"/>
          <p:cNvSpPr/>
          <p:nvPr/>
        </p:nvSpPr>
        <p:spPr>
          <a:xfrm flipH="1">
            <a:off x="53338" y="3090744"/>
            <a:ext cx="3380447" cy="2396999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3" name="Group 98"/>
          <p:cNvGrpSpPr>
            <a:grpSpLocks/>
          </p:cNvGrpSpPr>
          <p:nvPr/>
        </p:nvGrpSpPr>
        <p:grpSpPr bwMode="auto">
          <a:xfrm>
            <a:off x="3837716" y="2486034"/>
            <a:ext cx="941822" cy="404408"/>
            <a:chOff x="0" y="0"/>
            <a:chExt cx="1392" cy="728"/>
          </a:xfrm>
          <a:solidFill>
            <a:srgbClr val="FF0000"/>
          </a:solidFill>
        </p:grpSpPr>
        <p:sp>
          <p:nvSpPr>
            <p:cNvPr id="130" name="Rectangle 93"/>
            <p:cNvSpPr>
              <a:spLocks/>
            </p:cNvSpPr>
            <p:nvPr/>
          </p:nvSpPr>
          <p:spPr bwMode="auto">
            <a:xfrm>
              <a:off x="0" y="0"/>
              <a:ext cx="1392" cy="728"/>
            </a:xfrm>
            <a:prstGeom prst="rect">
              <a:avLst/>
            </a:prstGeom>
            <a:grpFill/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35" name="Line 94"/>
            <p:cNvSpPr>
              <a:spLocks noChangeShapeType="1"/>
            </p:cNvSpPr>
            <p:nvPr/>
          </p:nvSpPr>
          <p:spPr bwMode="auto">
            <a:xfrm rot="10800000">
              <a:off x="368" y="367"/>
              <a:ext cx="624" cy="9"/>
            </a:xfrm>
            <a:prstGeom prst="line">
              <a:avLst/>
            </a:prstGeom>
            <a:grpFill/>
            <a:ln w="63500" cap="flat">
              <a:solidFill>
                <a:srgbClr val="C00000"/>
              </a:solidFill>
              <a:prstDash val="solid"/>
              <a:miter lim="800000"/>
              <a:headEnd type="stealth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36" name="Rectangle 95"/>
            <p:cNvSpPr>
              <a:spLocks/>
            </p:cNvSpPr>
            <p:nvPr/>
          </p:nvSpPr>
          <p:spPr bwMode="auto">
            <a:xfrm>
              <a:off x="56" y="216"/>
              <a:ext cx="320" cy="320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A</a:t>
              </a:r>
              <a:endPara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137" name="Rectangle 96"/>
            <p:cNvSpPr>
              <a:spLocks/>
            </p:cNvSpPr>
            <p:nvPr/>
          </p:nvSpPr>
          <p:spPr bwMode="auto">
            <a:xfrm>
              <a:off x="1000" y="216"/>
              <a:ext cx="320" cy="312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B</a:t>
              </a:r>
              <a:endPara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138" name="AutoShape 97"/>
            <p:cNvSpPr>
              <a:spLocks/>
            </p:cNvSpPr>
            <p:nvPr/>
          </p:nvSpPr>
          <p:spPr bwMode="auto">
            <a:xfrm>
              <a:off x="456" y="56"/>
              <a:ext cx="336" cy="632"/>
            </a:xfrm>
            <a:prstGeom prst="roundRect">
              <a:avLst>
                <a:gd name="adj" fmla="val 35713"/>
              </a:avLst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825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Gill Sans" charset="0"/>
                  <a:cs typeface="Gill Sans" charset="0"/>
                </a:rPr>
                <a:t>h</a:t>
              </a:r>
              <a:endParaRPr lang="en-US" baseline="32000" dirty="0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450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Line 2"/>
          <p:cNvSpPr>
            <a:spLocks noChangeShapeType="1"/>
          </p:cNvSpPr>
          <p:nvPr/>
        </p:nvSpPr>
        <p:spPr bwMode="auto">
          <a:xfrm rot="10800000">
            <a:off x="3400633" y="2699347"/>
            <a:ext cx="431670" cy="0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Neural Probabilistic Language Model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22</a:t>
            </a:fld>
            <a:endParaRPr lang="en-US" dirty="0"/>
          </a:p>
        </p:txBody>
      </p:sp>
      <p:sp>
        <p:nvSpPr>
          <p:cNvPr id="68" name="Line 5"/>
          <p:cNvSpPr>
            <a:spLocks noChangeShapeType="1"/>
          </p:cNvSpPr>
          <p:nvPr/>
        </p:nvSpPr>
        <p:spPr bwMode="auto">
          <a:xfrm rot="10800000">
            <a:off x="4756189" y="2783230"/>
            <a:ext cx="736393" cy="1667072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69" name="AutoShape 8"/>
          <p:cNvSpPr>
            <a:spLocks/>
          </p:cNvSpPr>
          <p:nvPr/>
        </p:nvSpPr>
        <p:spPr bwMode="auto">
          <a:xfrm>
            <a:off x="1516991" y="2357156"/>
            <a:ext cx="1883642" cy="706049"/>
          </a:xfrm>
          <a:prstGeom prst="roundRect">
            <a:avLst>
              <a:gd name="adj" fmla="val 8333"/>
            </a:avLst>
          </a:prstGeom>
          <a:solidFill>
            <a:schemeClr val="accent4"/>
          </a:solidFill>
          <a:ln w="38100" cap="flat">
            <a:solidFill>
              <a:srgbClr val="676767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0" name="Freeform 21"/>
          <p:cNvSpPr>
            <a:spLocks/>
          </p:cNvSpPr>
          <p:nvPr/>
        </p:nvSpPr>
        <p:spPr bwMode="auto">
          <a:xfrm>
            <a:off x="2625255" y="2894886"/>
            <a:ext cx="194860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1" name="Rectangle 23"/>
          <p:cNvSpPr>
            <a:spLocks/>
          </p:cNvSpPr>
          <p:nvPr/>
        </p:nvSpPr>
        <p:spPr bwMode="auto">
          <a:xfrm>
            <a:off x="-47339" y="2503810"/>
            <a:ext cx="1288238" cy="36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cs typeface="Arial Unicode MS" panose="020B0604020202020204" pitchFamily="34" charset="-128"/>
              </a:rPr>
              <a:t>word embedding space ℜ</a:t>
            </a:r>
            <a:r>
              <a:rPr lang="en-US" i="1" baseline="32000" dirty="0">
                <a:solidFill>
                  <a:srgbClr val="343434"/>
                </a:solidFill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72" name="Rectangle 24"/>
          <p:cNvSpPr>
            <a:spLocks/>
          </p:cNvSpPr>
          <p:nvPr/>
        </p:nvSpPr>
        <p:spPr bwMode="auto">
          <a:xfrm>
            <a:off x="-47339" y="4661394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ea typeface="Gill Sans" charset="0"/>
                <a:cs typeface="Gill Sans" charset="0"/>
              </a:rPr>
              <a:t>discrete word space {1, ..., </a:t>
            </a:r>
            <a:r>
              <a:rPr lang="en-US" i="1" dirty="0">
                <a:ea typeface="Gill Sans" charset="0"/>
                <a:cs typeface="Gill Sans" charset="0"/>
              </a:rPr>
              <a:t>V</a:t>
            </a:r>
            <a:r>
              <a:rPr lang="en-US" dirty="0">
                <a:ea typeface="Gill Sans" charset="0"/>
                <a:cs typeface="Gill Sans" charset="0"/>
              </a:rPr>
              <a:t>}</a:t>
            </a:r>
            <a:br>
              <a:rPr lang="en-US" dirty="0">
                <a:ea typeface="Gill Sans" charset="0"/>
                <a:cs typeface="Gill Sans" charset="0"/>
              </a:rPr>
            </a:br>
            <a:r>
              <a:rPr lang="en-US" i="1" dirty="0">
                <a:ea typeface="Gill Sans" charset="0"/>
                <a:cs typeface="Gill Sans" charset="0"/>
              </a:rPr>
              <a:t>V</a:t>
            </a:r>
            <a:r>
              <a:rPr lang="en-US" dirty="0">
                <a:ea typeface="Gill Sans" charset="0"/>
                <a:cs typeface="Gill Sans" charset="0"/>
              </a:rPr>
              <a:t>=18k words</a:t>
            </a:r>
          </a:p>
        </p:txBody>
      </p:sp>
      <p:sp>
        <p:nvSpPr>
          <p:cNvPr id="73" name="Rectangle 25"/>
          <p:cNvSpPr>
            <a:spLocks/>
          </p:cNvSpPr>
          <p:nvPr/>
        </p:nvSpPr>
        <p:spPr bwMode="auto">
          <a:xfrm>
            <a:off x="1547439" y="529523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74" name="Rectangle 26"/>
          <p:cNvSpPr>
            <a:spLocks/>
          </p:cNvSpPr>
          <p:nvPr/>
        </p:nvSpPr>
        <p:spPr bwMode="auto">
          <a:xfrm>
            <a:off x="1930393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cat</a:t>
            </a:r>
          </a:p>
        </p:txBody>
      </p:sp>
      <p:sp>
        <p:nvSpPr>
          <p:cNvPr id="75" name="Rectangle 27"/>
          <p:cNvSpPr>
            <a:spLocks/>
          </p:cNvSpPr>
          <p:nvPr/>
        </p:nvSpPr>
        <p:spPr bwMode="auto">
          <a:xfrm>
            <a:off x="233093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sat</a:t>
            </a:r>
          </a:p>
        </p:txBody>
      </p:sp>
      <p:sp>
        <p:nvSpPr>
          <p:cNvPr id="76" name="Rectangle 28"/>
          <p:cNvSpPr>
            <a:spLocks/>
          </p:cNvSpPr>
          <p:nvPr/>
        </p:nvSpPr>
        <p:spPr bwMode="auto">
          <a:xfrm>
            <a:off x="2772754" y="5297454"/>
            <a:ext cx="20839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on</a:t>
            </a:r>
          </a:p>
        </p:txBody>
      </p:sp>
      <p:sp>
        <p:nvSpPr>
          <p:cNvPr id="77" name="Rectangle 29"/>
          <p:cNvSpPr>
            <a:spLocks/>
          </p:cNvSpPr>
          <p:nvPr/>
        </p:nvSpPr>
        <p:spPr bwMode="auto">
          <a:xfrm>
            <a:off x="3121201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grpSp>
        <p:nvGrpSpPr>
          <p:cNvPr id="79" name="Group 33"/>
          <p:cNvGrpSpPr>
            <a:grpSpLocks/>
          </p:cNvGrpSpPr>
          <p:nvPr/>
        </p:nvGrpSpPr>
        <p:grpSpPr bwMode="auto">
          <a:xfrm>
            <a:off x="5435834" y="4419194"/>
            <a:ext cx="227336" cy="835481"/>
            <a:chOff x="0" y="0"/>
            <a:chExt cx="336" cy="1504"/>
          </a:xfrm>
        </p:grpSpPr>
        <p:sp>
          <p:nvSpPr>
            <p:cNvPr id="80" name="AutoShape 31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1" name="Oval 32"/>
            <p:cNvSpPr>
              <a:spLocks/>
            </p:cNvSpPr>
            <p:nvPr/>
          </p:nvSpPr>
          <p:spPr bwMode="auto">
            <a:xfrm>
              <a:off x="88" y="632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82" name="Rectangle 34"/>
          <p:cNvSpPr>
            <a:spLocks/>
          </p:cNvSpPr>
          <p:nvPr/>
        </p:nvSpPr>
        <p:spPr bwMode="auto">
          <a:xfrm>
            <a:off x="538373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 b="1">
                <a:latin typeface="Courier" charset="0"/>
                <a:ea typeface="Courier" charset="0"/>
                <a:cs typeface="Courier" charset="0"/>
                <a:sym typeface="Courier" charset="0"/>
              </a:rPr>
              <a:t>mat</a:t>
            </a:r>
          </a:p>
        </p:txBody>
      </p:sp>
      <p:sp>
        <p:nvSpPr>
          <p:cNvPr id="83" name="Freeform 52"/>
          <p:cNvSpPr>
            <a:spLocks/>
          </p:cNvSpPr>
          <p:nvPr/>
        </p:nvSpPr>
        <p:spPr bwMode="auto">
          <a:xfrm>
            <a:off x="3020386" y="2894886"/>
            <a:ext cx="189447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4" name="Freeform 53"/>
          <p:cNvSpPr>
            <a:spLocks/>
          </p:cNvSpPr>
          <p:nvPr/>
        </p:nvSpPr>
        <p:spPr bwMode="auto">
          <a:xfrm>
            <a:off x="1445271" y="2885998"/>
            <a:ext cx="189447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5" name="Freeform 54"/>
          <p:cNvSpPr>
            <a:spLocks/>
          </p:cNvSpPr>
          <p:nvPr/>
        </p:nvSpPr>
        <p:spPr bwMode="auto">
          <a:xfrm>
            <a:off x="1829578" y="2885998"/>
            <a:ext cx="194860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6" name="Freeform 55"/>
          <p:cNvSpPr>
            <a:spLocks/>
          </p:cNvSpPr>
          <p:nvPr/>
        </p:nvSpPr>
        <p:spPr bwMode="auto">
          <a:xfrm>
            <a:off x="2230123" y="2885998"/>
            <a:ext cx="184034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87" name="Group 58"/>
          <p:cNvGrpSpPr>
            <a:grpSpLocks/>
          </p:cNvGrpSpPr>
          <p:nvPr/>
        </p:nvGrpSpPr>
        <p:grpSpPr bwMode="auto">
          <a:xfrm>
            <a:off x="1554881" y="4419194"/>
            <a:ext cx="227336" cy="835481"/>
            <a:chOff x="0" y="0"/>
            <a:chExt cx="336" cy="1504"/>
          </a:xfrm>
        </p:grpSpPr>
        <p:sp>
          <p:nvSpPr>
            <p:cNvPr id="88" name="AutoShape 56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9" name="Oval 57"/>
            <p:cNvSpPr>
              <a:spLocks/>
            </p:cNvSpPr>
            <p:nvPr/>
          </p:nvSpPr>
          <p:spPr bwMode="auto">
            <a:xfrm>
              <a:off x="96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0" name="Group 61"/>
          <p:cNvGrpSpPr>
            <a:grpSpLocks/>
          </p:cNvGrpSpPr>
          <p:nvPr/>
        </p:nvGrpSpPr>
        <p:grpSpPr bwMode="auto">
          <a:xfrm>
            <a:off x="1950013" y="4419194"/>
            <a:ext cx="227336" cy="835481"/>
            <a:chOff x="0" y="0"/>
            <a:chExt cx="336" cy="1504"/>
          </a:xfrm>
        </p:grpSpPr>
        <p:sp>
          <p:nvSpPr>
            <p:cNvPr id="91" name="AutoShape 59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2" name="Oval 60"/>
            <p:cNvSpPr>
              <a:spLocks/>
            </p:cNvSpPr>
            <p:nvPr/>
          </p:nvSpPr>
          <p:spPr bwMode="auto">
            <a:xfrm>
              <a:off x="88" y="17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3" name="Group 64"/>
          <p:cNvGrpSpPr>
            <a:grpSpLocks/>
          </p:cNvGrpSpPr>
          <p:nvPr/>
        </p:nvGrpSpPr>
        <p:grpSpPr bwMode="auto">
          <a:xfrm>
            <a:off x="2345144" y="4419194"/>
            <a:ext cx="227336" cy="835481"/>
            <a:chOff x="0" y="0"/>
            <a:chExt cx="336" cy="1504"/>
          </a:xfrm>
        </p:grpSpPr>
        <p:sp>
          <p:nvSpPr>
            <p:cNvPr id="94" name="AutoShape 62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5" name="Oval 63"/>
            <p:cNvSpPr>
              <a:spLocks/>
            </p:cNvSpPr>
            <p:nvPr/>
          </p:nvSpPr>
          <p:spPr bwMode="auto">
            <a:xfrm>
              <a:off x="96" y="6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6" name="Group 67"/>
          <p:cNvGrpSpPr>
            <a:grpSpLocks/>
          </p:cNvGrpSpPr>
          <p:nvPr/>
        </p:nvGrpSpPr>
        <p:grpSpPr bwMode="auto">
          <a:xfrm>
            <a:off x="2740277" y="4419194"/>
            <a:ext cx="227336" cy="835481"/>
            <a:chOff x="0" y="0"/>
            <a:chExt cx="336" cy="1504"/>
          </a:xfrm>
        </p:grpSpPr>
        <p:sp>
          <p:nvSpPr>
            <p:cNvPr id="97" name="AutoShape 65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8" name="Oval 66"/>
            <p:cNvSpPr>
              <a:spLocks/>
            </p:cNvSpPr>
            <p:nvPr/>
          </p:nvSpPr>
          <p:spPr bwMode="auto">
            <a:xfrm>
              <a:off x="96" y="4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9" name="Group 70"/>
          <p:cNvGrpSpPr>
            <a:grpSpLocks/>
          </p:cNvGrpSpPr>
          <p:nvPr/>
        </p:nvGrpSpPr>
        <p:grpSpPr bwMode="auto">
          <a:xfrm>
            <a:off x="3135408" y="4419194"/>
            <a:ext cx="227336" cy="835481"/>
            <a:chOff x="0" y="0"/>
            <a:chExt cx="336" cy="1504"/>
          </a:xfrm>
        </p:grpSpPr>
        <p:sp>
          <p:nvSpPr>
            <p:cNvPr id="100" name="AutoShape 68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01" name="Oval 69"/>
            <p:cNvSpPr>
              <a:spLocks/>
            </p:cNvSpPr>
            <p:nvPr/>
          </p:nvSpPr>
          <p:spPr bwMode="auto">
            <a:xfrm>
              <a:off x="88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02" name="Rectangle 71"/>
          <p:cNvSpPr>
            <a:spLocks/>
          </p:cNvSpPr>
          <p:nvPr/>
        </p:nvSpPr>
        <p:spPr bwMode="auto">
          <a:xfrm>
            <a:off x="1300481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3" name="Rectangle 72"/>
          <p:cNvSpPr>
            <a:spLocks/>
          </p:cNvSpPr>
          <p:nvPr/>
        </p:nvSpPr>
        <p:spPr bwMode="auto">
          <a:xfrm>
            <a:off x="1706438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4" name="Rectangle 73"/>
          <p:cNvSpPr>
            <a:spLocks/>
          </p:cNvSpPr>
          <p:nvPr/>
        </p:nvSpPr>
        <p:spPr bwMode="auto">
          <a:xfrm>
            <a:off x="2101570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5" name="Rectangle 74"/>
          <p:cNvSpPr>
            <a:spLocks/>
          </p:cNvSpPr>
          <p:nvPr/>
        </p:nvSpPr>
        <p:spPr bwMode="auto">
          <a:xfrm>
            <a:off x="2491289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6" name="Rectangle 75"/>
          <p:cNvSpPr>
            <a:spLocks/>
          </p:cNvSpPr>
          <p:nvPr/>
        </p:nvSpPr>
        <p:spPr bwMode="auto">
          <a:xfrm>
            <a:off x="2891834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7" name="Rectangle 82"/>
          <p:cNvSpPr>
            <a:spLocks/>
          </p:cNvSpPr>
          <p:nvPr/>
        </p:nvSpPr>
        <p:spPr bwMode="auto">
          <a:xfrm>
            <a:off x="-47339" y="3499277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word</a:t>
            </a:r>
          </a:p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embedding</a:t>
            </a:r>
          </a:p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in dimension</a:t>
            </a:r>
            <a:b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</a:br>
            <a:r>
              <a:rPr lang="en-US" i="1" dirty="0">
                <a:solidFill>
                  <a:srgbClr val="343434"/>
                </a:solidFill>
                <a:ea typeface="Gill Sans" charset="0"/>
                <a:cs typeface="Gill Sans" charset="0"/>
              </a:rPr>
              <a:t>D</a:t>
            </a:r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=30</a:t>
            </a:r>
          </a:p>
        </p:txBody>
      </p:sp>
      <p:sp>
        <p:nvSpPr>
          <p:cNvPr id="117" name="AutoShape 112"/>
          <p:cNvSpPr>
            <a:spLocks/>
          </p:cNvSpPr>
          <p:nvPr/>
        </p:nvSpPr>
        <p:spPr bwMode="auto">
          <a:xfrm>
            <a:off x="1554881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t-5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8" name="AutoShape 113"/>
          <p:cNvSpPr>
            <a:spLocks/>
          </p:cNvSpPr>
          <p:nvPr/>
        </p:nvSpPr>
        <p:spPr bwMode="auto">
          <a:xfrm>
            <a:off x="1950013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t-4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9" name="AutoShape 114"/>
          <p:cNvSpPr>
            <a:spLocks/>
          </p:cNvSpPr>
          <p:nvPr/>
        </p:nvSpPr>
        <p:spPr bwMode="auto">
          <a:xfrm>
            <a:off x="2345144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t-3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0" name="AutoShape 115"/>
          <p:cNvSpPr>
            <a:spLocks/>
          </p:cNvSpPr>
          <p:nvPr/>
        </p:nvSpPr>
        <p:spPr bwMode="auto">
          <a:xfrm>
            <a:off x="2740277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t-2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1" name="AutoShape 116"/>
          <p:cNvSpPr>
            <a:spLocks/>
          </p:cNvSpPr>
          <p:nvPr/>
        </p:nvSpPr>
        <p:spPr bwMode="auto">
          <a:xfrm>
            <a:off x="3135408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t-1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4" name="Rectangle 120"/>
          <p:cNvSpPr>
            <a:spLocks/>
          </p:cNvSpPr>
          <p:nvPr/>
        </p:nvSpPr>
        <p:spPr bwMode="auto">
          <a:xfrm>
            <a:off x="156337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t-5</a:t>
            </a:r>
          </a:p>
        </p:txBody>
      </p:sp>
      <p:sp>
        <p:nvSpPr>
          <p:cNvPr id="125" name="Rectangle 121"/>
          <p:cNvSpPr>
            <a:spLocks/>
          </p:cNvSpPr>
          <p:nvPr/>
        </p:nvSpPr>
        <p:spPr bwMode="auto">
          <a:xfrm>
            <a:off x="196087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t-4</a:t>
            </a:r>
          </a:p>
        </p:txBody>
      </p:sp>
      <p:sp>
        <p:nvSpPr>
          <p:cNvPr id="126" name="Rectangle 122"/>
          <p:cNvSpPr>
            <a:spLocks/>
          </p:cNvSpPr>
          <p:nvPr/>
        </p:nvSpPr>
        <p:spPr bwMode="auto">
          <a:xfrm>
            <a:off x="2356007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t-3</a:t>
            </a:r>
          </a:p>
        </p:txBody>
      </p:sp>
      <p:sp>
        <p:nvSpPr>
          <p:cNvPr id="127" name="Rectangle 123"/>
          <p:cNvSpPr>
            <a:spLocks/>
          </p:cNvSpPr>
          <p:nvPr/>
        </p:nvSpPr>
        <p:spPr bwMode="auto">
          <a:xfrm>
            <a:off x="2751139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t-2</a:t>
            </a:r>
          </a:p>
        </p:txBody>
      </p:sp>
      <p:sp>
        <p:nvSpPr>
          <p:cNvPr id="128" name="Rectangle 124"/>
          <p:cNvSpPr>
            <a:spLocks/>
          </p:cNvSpPr>
          <p:nvPr/>
        </p:nvSpPr>
        <p:spPr bwMode="auto">
          <a:xfrm>
            <a:off x="3146271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t-1</a:t>
            </a:r>
          </a:p>
        </p:txBody>
      </p:sp>
      <p:sp>
        <p:nvSpPr>
          <p:cNvPr id="129" name="Rectangle 125"/>
          <p:cNvSpPr>
            <a:spLocks/>
          </p:cNvSpPr>
          <p:nvPr/>
        </p:nvSpPr>
        <p:spPr bwMode="auto">
          <a:xfrm>
            <a:off x="5492183" y="5053895"/>
            <a:ext cx="12343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492992" y="3161042"/>
            <a:ext cx="1539204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350" dirty="0">
                <a:solidFill>
                  <a:srgbClr val="FF0000"/>
                </a:solidFill>
                <a:latin typeface="+mj-lt"/>
              </a:rPr>
              <a:t>Neural network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100 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hidden units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V 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output units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>
                <a:solidFill>
                  <a:srgbClr val="FF0000"/>
                </a:solidFill>
                <a:latin typeface="+mj-lt"/>
              </a:rPr>
              <a:t>followed by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err="1">
                <a:solidFill>
                  <a:srgbClr val="FF0000"/>
                </a:solidFill>
                <a:latin typeface="+mj-lt"/>
              </a:rPr>
              <a:t>softmax</a:t>
            </a:r>
            <a:endParaRPr lang="en-GB" sz="135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46705" cy="365125"/>
          </a:xfrm>
        </p:spPr>
        <p:txBody>
          <a:bodyPr/>
          <a:lstStyle/>
          <a:p>
            <a:pPr algn="ctr"/>
            <a:r>
              <a:rPr lang="en-GB" dirty="0" smtClean="0"/>
              <a:t>[</a:t>
            </a:r>
            <a:r>
              <a:rPr lang="en-GB" dirty="0" err="1" smtClean="0"/>
              <a:t>Bengio</a:t>
            </a:r>
            <a:r>
              <a:rPr lang="en-GB" dirty="0" smtClean="0"/>
              <a:t> et al, 2001, 2003; </a:t>
            </a:r>
            <a:r>
              <a:rPr lang="en-GB" dirty="0" err="1" smtClean="0"/>
              <a:t>Schwenk</a:t>
            </a:r>
            <a:r>
              <a:rPr lang="en-GB" dirty="0" smtClean="0"/>
              <a:t> et al, “Connectionist language modelling for large vocabulary continuous speech recognition”, </a:t>
            </a:r>
            <a:r>
              <a:rPr lang="en-GB" i="1" dirty="0" smtClean="0"/>
              <a:t>ICASSP</a:t>
            </a:r>
            <a:r>
              <a:rPr lang="en-GB" dirty="0" smtClean="0"/>
              <a:t> 2002]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5983506" y="4070525"/>
          <a:ext cx="2445224" cy="787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54" name="Equation" r:id="rId3" imgW="1498320" imgH="482400" progId="Equation.3">
                  <p:embed/>
                </p:oleObj>
              </mc:Choice>
              <mc:Fallback>
                <p:oleObj name="Equation" r:id="rId3" imgW="149832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83506" y="4070525"/>
                        <a:ext cx="2445224" cy="787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" name="Rectangle 107"/>
          <p:cNvSpPr/>
          <p:nvPr/>
        </p:nvSpPr>
        <p:spPr>
          <a:xfrm>
            <a:off x="5944213" y="3383962"/>
            <a:ext cx="28918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  <a:latin typeface="courier"/>
              </a:rPr>
              <a:t>function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p 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= </a:t>
            </a:r>
            <a:r>
              <a:rPr lang="en-US" sz="1100" b="1" dirty="0" err="1" smtClean="0">
                <a:solidFill>
                  <a:srgbClr val="000000"/>
                </a:solidFill>
                <a:latin typeface="courier"/>
              </a:rPr>
              <a:t>Softmax_FProp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(s)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  <a:p>
            <a:r>
              <a:rPr lang="en-US" sz="1100" dirty="0">
                <a:solidFill>
                  <a:srgbClr val="228B22"/>
                </a:solidFill>
                <a:latin typeface="courier"/>
              </a:rPr>
              <a:t>% 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Probability estimation</a:t>
            </a:r>
            <a:endParaRPr lang="en-US" sz="1100" dirty="0">
              <a:solidFill>
                <a:srgbClr val="228B22"/>
              </a:solidFill>
              <a:latin typeface="courier"/>
            </a:endParaRPr>
          </a:p>
          <a:p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p_num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=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exp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(s);</a:t>
            </a:r>
          </a:p>
          <a:p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p =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p_num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/ sum(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p_num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); 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</p:txBody>
      </p:sp>
      <p:sp>
        <p:nvSpPr>
          <p:cNvPr id="109" name="Rectangle 108"/>
          <p:cNvSpPr/>
          <p:nvPr/>
        </p:nvSpPr>
        <p:spPr>
          <a:xfrm flipH="1">
            <a:off x="53338" y="3090744"/>
            <a:ext cx="3380447" cy="2396999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2" name="Group 98"/>
          <p:cNvGrpSpPr>
            <a:grpSpLocks/>
          </p:cNvGrpSpPr>
          <p:nvPr/>
        </p:nvGrpSpPr>
        <p:grpSpPr bwMode="auto">
          <a:xfrm>
            <a:off x="3837716" y="2486034"/>
            <a:ext cx="941822" cy="404408"/>
            <a:chOff x="0" y="0"/>
            <a:chExt cx="1392" cy="728"/>
          </a:xfrm>
          <a:solidFill>
            <a:srgbClr val="FF0000"/>
          </a:solidFill>
        </p:grpSpPr>
        <p:sp>
          <p:nvSpPr>
            <p:cNvPr id="123" name="Rectangle 93"/>
            <p:cNvSpPr>
              <a:spLocks/>
            </p:cNvSpPr>
            <p:nvPr/>
          </p:nvSpPr>
          <p:spPr bwMode="auto">
            <a:xfrm>
              <a:off x="0" y="0"/>
              <a:ext cx="1392" cy="728"/>
            </a:xfrm>
            <a:prstGeom prst="rect">
              <a:avLst/>
            </a:prstGeom>
            <a:grpFill/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30" name="Line 94"/>
            <p:cNvSpPr>
              <a:spLocks noChangeShapeType="1"/>
            </p:cNvSpPr>
            <p:nvPr/>
          </p:nvSpPr>
          <p:spPr bwMode="auto">
            <a:xfrm rot="10800000">
              <a:off x="368" y="367"/>
              <a:ext cx="624" cy="9"/>
            </a:xfrm>
            <a:prstGeom prst="line">
              <a:avLst/>
            </a:prstGeom>
            <a:grpFill/>
            <a:ln w="63500" cap="flat">
              <a:solidFill>
                <a:srgbClr val="C00000"/>
              </a:solidFill>
              <a:prstDash val="solid"/>
              <a:miter lim="800000"/>
              <a:headEnd type="stealth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35" name="Rectangle 95"/>
            <p:cNvSpPr>
              <a:spLocks/>
            </p:cNvSpPr>
            <p:nvPr/>
          </p:nvSpPr>
          <p:spPr bwMode="auto">
            <a:xfrm>
              <a:off x="56" y="216"/>
              <a:ext cx="320" cy="320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A</a:t>
              </a:r>
              <a:endPara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136" name="Rectangle 96"/>
            <p:cNvSpPr>
              <a:spLocks/>
            </p:cNvSpPr>
            <p:nvPr/>
          </p:nvSpPr>
          <p:spPr bwMode="auto">
            <a:xfrm>
              <a:off x="1000" y="216"/>
              <a:ext cx="320" cy="312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B</a:t>
              </a:r>
              <a:endPara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137" name="AutoShape 97"/>
            <p:cNvSpPr>
              <a:spLocks/>
            </p:cNvSpPr>
            <p:nvPr/>
          </p:nvSpPr>
          <p:spPr bwMode="auto">
            <a:xfrm>
              <a:off x="456" y="56"/>
              <a:ext cx="336" cy="632"/>
            </a:xfrm>
            <a:prstGeom prst="roundRect">
              <a:avLst>
                <a:gd name="adj" fmla="val 35713"/>
              </a:avLst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825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Gill Sans" charset="0"/>
                  <a:cs typeface="Gill Sans" charset="0"/>
                </a:rPr>
                <a:t>h</a:t>
              </a:r>
              <a:endParaRPr lang="en-US" baseline="32000" dirty="0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253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Neural Probabilistic Language Model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23</a:t>
            </a:fld>
            <a:endParaRPr lang="en-US" dirty="0"/>
          </a:p>
        </p:txBody>
      </p:sp>
      <p:sp>
        <p:nvSpPr>
          <p:cNvPr id="66" name="Line 2"/>
          <p:cNvSpPr>
            <a:spLocks noChangeShapeType="1"/>
          </p:cNvSpPr>
          <p:nvPr/>
        </p:nvSpPr>
        <p:spPr bwMode="auto">
          <a:xfrm rot="10800000">
            <a:off x="3400633" y="2699347"/>
            <a:ext cx="431670" cy="0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68" name="Line 5"/>
          <p:cNvSpPr>
            <a:spLocks noChangeShapeType="1"/>
          </p:cNvSpPr>
          <p:nvPr/>
        </p:nvSpPr>
        <p:spPr bwMode="auto">
          <a:xfrm rot="10800000">
            <a:off x="4756189" y="2783230"/>
            <a:ext cx="736393" cy="1667072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69" name="AutoShape 8"/>
          <p:cNvSpPr>
            <a:spLocks/>
          </p:cNvSpPr>
          <p:nvPr/>
        </p:nvSpPr>
        <p:spPr bwMode="auto">
          <a:xfrm>
            <a:off x="1516991" y="2357156"/>
            <a:ext cx="1883642" cy="706049"/>
          </a:xfrm>
          <a:prstGeom prst="roundRect">
            <a:avLst>
              <a:gd name="adj" fmla="val 8333"/>
            </a:avLst>
          </a:prstGeom>
          <a:solidFill>
            <a:schemeClr val="accent4"/>
          </a:solidFill>
          <a:ln w="38100" cap="flat">
            <a:solidFill>
              <a:srgbClr val="676767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0" name="Freeform 21"/>
          <p:cNvSpPr>
            <a:spLocks/>
          </p:cNvSpPr>
          <p:nvPr/>
        </p:nvSpPr>
        <p:spPr bwMode="auto">
          <a:xfrm>
            <a:off x="2625255" y="2894886"/>
            <a:ext cx="194860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1" name="Rectangle 23"/>
          <p:cNvSpPr>
            <a:spLocks/>
          </p:cNvSpPr>
          <p:nvPr/>
        </p:nvSpPr>
        <p:spPr bwMode="auto">
          <a:xfrm>
            <a:off x="-47339" y="2503810"/>
            <a:ext cx="1288238" cy="36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cs typeface="Arial Unicode MS" panose="020B0604020202020204" pitchFamily="34" charset="-128"/>
              </a:rPr>
              <a:t>word embedding space ℜ</a:t>
            </a:r>
            <a:r>
              <a:rPr lang="en-US" i="1" baseline="32000" dirty="0">
                <a:solidFill>
                  <a:srgbClr val="343434"/>
                </a:solidFill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72" name="Rectangle 24"/>
          <p:cNvSpPr>
            <a:spLocks/>
          </p:cNvSpPr>
          <p:nvPr/>
        </p:nvSpPr>
        <p:spPr bwMode="auto">
          <a:xfrm>
            <a:off x="-47339" y="4661394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ea typeface="Gill Sans" charset="0"/>
                <a:cs typeface="Gill Sans" charset="0"/>
              </a:rPr>
              <a:t>discrete word space {1, ..., </a:t>
            </a:r>
            <a:r>
              <a:rPr lang="en-US" i="1" dirty="0">
                <a:ea typeface="Gill Sans" charset="0"/>
                <a:cs typeface="Gill Sans" charset="0"/>
              </a:rPr>
              <a:t>V</a:t>
            </a:r>
            <a:r>
              <a:rPr lang="en-US" dirty="0">
                <a:ea typeface="Gill Sans" charset="0"/>
                <a:cs typeface="Gill Sans" charset="0"/>
              </a:rPr>
              <a:t>}</a:t>
            </a:r>
            <a:br>
              <a:rPr lang="en-US" dirty="0">
                <a:ea typeface="Gill Sans" charset="0"/>
                <a:cs typeface="Gill Sans" charset="0"/>
              </a:rPr>
            </a:br>
            <a:r>
              <a:rPr lang="en-US" i="1" dirty="0">
                <a:ea typeface="Gill Sans" charset="0"/>
                <a:cs typeface="Gill Sans" charset="0"/>
              </a:rPr>
              <a:t>V</a:t>
            </a:r>
            <a:r>
              <a:rPr lang="en-US" dirty="0">
                <a:ea typeface="Gill Sans" charset="0"/>
                <a:cs typeface="Gill Sans" charset="0"/>
              </a:rPr>
              <a:t>=18k words</a:t>
            </a:r>
          </a:p>
        </p:txBody>
      </p:sp>
      <p:sp>
        <p:nvSpPr>
          <p:cNvPr id="73" name="Rectangle 25"/>
          <p:cNvSpPr>
            <a:spLocks/>
          </p:cNvSpPr>
          <p:nvPr/>
        </p:nvSpPr>
        <p:spPr bwMode="auto">
          <a:xfrm>
            <a:off x="1547439" y="529523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74" name="Rectangle 26"/>
          <p:cNvSpPr>
            <a:spLocks/>
          </p:cNvSpPr>
          <p:nvPr/>
        </p:nvSpPr>
        <p:spPr bwMode="auto">
          <a:xfrm>
            <a:off x="1930393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cat</a:t>
            </a:r>
          </a:p>
        </p:txBody>
      </p:sp>
      <p:sp>
        <p:nvSpPr>
          <p:cNvPr id="75" name="Rectangle 27"/>
          <p:cNvSpPr>
            <a:spLocks/>
          </p:cNvSpPr>
          <p:nvPr/>
        </p:nvSpPr>
        <p:spPr bwMode="auto">
          <a:xfrm>
            <a:off x="233093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sat</a:t>
            </a:r>
          </a:p>
        </p:txBody>
      </p:sp>
      <p:sp>
        <p:nvSpPr>
          <p:cNvPr id="76" name="Rectangle 28"/>
          <p:cNvSpPr>
            <a:spLocks/>
          </p:cNvSpPr>
          <p:nvPr/>
        </p:nvSpPr>
        <p:spPr bwMode="auto">
          <a:xfrm>
            <a:off x="2772754" y="5297454"/>
            <a:ext cx="20839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on</a:t>
            </a:r>
          </a:p>
        </p:txBody>
      </p:sp>
      <p:sp>
        <p:nvSpPr>
          <p:cNvPr id="77" name="Rectangle 29"/>
          <p:cNvSpPr>
            <a:spLocks/>
          </p:cNvSpPr>
          <p:nvPr/>
        </p:nvSpPr>
        <p:spPr bwMode="auto">
          <a:xfrm>
            <a:off x="3121201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grpSp>
        <p:nvGrpSpPr>
          <p:cNvPr id="79" name="Group 33"/>
          <p:cNvGrpSpPr>
            <a:grpSpLocks/>
          </p:cNvGrpSpPr>
          <p:nvPr/>
        </p:nvGrpSpPr>
        <p:grpSpPr bwMode="auto">
          <a:xfrm>
            <a:off x="5435834" y="4419194"/>
            <a:ext cx="227336" cy="835481"/>
            <a:chOff x="0" y="0"/>
            <a:chExt cx="336" cy="1504"/>
          </a:xfrm>
        </p:grpSpPr>
        <p:sp>
          <p:nvSpPr>
            <p:cNvPr id="80" name="AutoShape 31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1" name="Oval 32"/>
            <p:cNvSpPr>
              <a:spLocks/>
            </p:cNvSpPr>
            <p:nvPr/>
          </p:nvSpPr>
          <p:spPr bwMode="auto">
            <a:xfrm>
              <a:off x="88" y="632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82" name="Rectangle 34"/>
          <p:cNvSpPr>
            <a:spLocks/>
          </p:cNvSpPr>
          <p:nvPr/>
        </p:nvSpPr>
        <p:spPr bwMode="auto">
          <a:xfrm>
            <a:off x="538373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 b="1">
                <a:latin typeface="Courier" charset="0"/>
                <a:ea typeface="Courier" charset="0"/>
                <a:cs typeface="Courier" charset="0"/>
                <a:sym typeface="Courier" charset="0"/>
              </a:rPr>
              <a:t>mat</a:t>
            </a:r>
          </a:p>
        </p:txBody>
      </p:sp>
      <p:sp>
        <p:nvSpPr>
          <p:cNvPr id="83" name="Freeform 52"/>
          <p:cNvSpPr>
            <a:spLocks/>
          </p:cNvSpPr>
          <p:nvPr/>
        </p:nvSpPr>
        <p:spPr bwMode="auto">
          <a:xfrm>
            <a:off x="3020386" y="2894886"/>
            <a:ext cx="189447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4" name="Freeform 53"/>
          <p:cNvSpPr>
            <a:spLocks/>
          </p:cNvSpPr>
          <p:nvPr/>
        </p:nvSpPr>
        <p:spPr bwMode="auto">
          <a:xfrm>
            <a:off x="1445271" y="2885998"/>
            <a:ext cx="189447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5" name="Freeform 54"/>
          <p:cNvSpPr>
            <a:spLocks/>
          </p:cNvSpPr>
          <p:nvPr/>
        </p:nvSpPr>
        <p:spPr bwMode="auto">
          <a:xfrm>
            <a:off x="1829578" y="2885998"/>
            <a:ext cx="194860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6" name="Freeform 55"/>
          <p:cNvSpPr>
            <a:spLocks/>
          </p:cNvSpPr>
          <p:nvPr/>
        </p:nvSpPr>
        <p:spPr bwMode="auto">
          <a:xfrm>
            <a:off x="2230123" y="2885998"/>
            <a:ext cx="184034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87" name="Group 58"/>
          <p:cNvGrpSpPr>
            <a:grpSpLocks/>
          </p:cNvGrpSpPr>
          <p:nvPr/>
        </p:nvGrpSpPr>
        <p:grpSpPr bwMode="auto">
          <a:xfrm>
            <a:off x="1554881" y="4419194"/>
            <a:ext cx="227336" cy="835481"/>
            <a:chOff x="0" y="0"/>
            <a:chExt cx="336" cy="1504"/>
          </a:xfrm>
        </p:grpSpPr>
        <p:sp>
          <p:nvSpPr>
            <p:cNvPr id="88" name="AutoShape 56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9" name="Oval 57"/>
            <p:cNvSpPr>
              <a:spLocks/>
            </p:cNvSpPr>
            <p:nvPr/>
          </p:nvSpPr>
          <p:spPr bwMode="auto">
            <a:xfrm>
              <a:off x="96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0" name="Group 61"/>
          <p:cNvGrpSpPr>
            <a:grpSpLocks/>
          </p:cNvGrpSpPr>
          <p:nvPr/>
        </p:nvGrpSpPr>
        <p:grpSpPr bwMode="auto">
          <a:xfrm>
            <a:off x="1950013" y="4419194"/>
            <a:ext cx="227336" cy="835481"/>
            <a:chOff x="0" y="0"/>
            <a:chExt cx="336" cy="1504"/>
          </a:xfrm>
        </p:grpSpPr>
        <p:sp>
          <p:nvSpPr>
            <p:cNvPr id="91" name="AutoShape 59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2" name="Oval 60"/>
            <p:cNvSpPr>
              <a:spLocks/>
            </p:cNvSpPr>
            <p:nvPr/>
          </p:nvSpPr>
          <p:spPr bwMode="auto">
            <a:xfrm>
              <a:off x="88" y="17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3" name="Group 64"/>
          <p:cNvGrpSpPr>
            <a:grpSpLocks/>
          </p:cNvGrpSpPr>
          <p:nvPr/>
        </p:nvGrpSpPr>
        <p:grpSpPr bwMode="auto">
          <a:xfrm>
            <a:off x="2345144" y="4419194"/>
            <a:ext cx="227336" cy="835481"/>
            <a:chOff x="0" y="0"/>
            <a:chExt cx="336" cy="1504"/>
          </a:xfrm>
        </p:grpSpPr>
        <p:sp>
          <p:nvSpPr>
            <p:cNvPr id="94" name="AutoShape 62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5" name="Oval 63"/>
            <p:cNvSpPr>
              <a:spLocks/>
            </p:cNvSpPr>
            <p:nvPr/>
          </p:nvSpPr>
          <p:spPr bwMode="auto">
            <a:xfrm>
              <a:off x="96" y="6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6" name="Group 67"/>
          <p:cNvGrpSpPr>
            <a:grpSpLocks/>
          </p:cNvGrpSpPr>
          <p:nvPr/>
        </p:nvGrpSpPr>
        <p:grpSpPr bwMode="auto">
          <a:xfrm>
            <a:off x="2740277" y="4419194"/>
            <a:ext cx="227336" cy="835481"/>
            <a:chOff x="0" y="0"/>
            <a:chExt cx="336" cy="1504"/>
          </a:xfrm>
        </p:grpSpPr>
        <p:sp>
          <p:nvSpPr>
            <p:cNvPr id="97" name="AutoShape 65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8" name="Oval 66"/>
            <p:cNvSpPr>
              <a:spLocks/>
            </p:cNvSpPr>
            <p:nvPr/>
          </p:nvSpPr>
          <p:spPr bwMode="auto">
            <a:xfrm>
              <a:off x="96" y="4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9" name="Group 70"/>
          <p:cNvGrpSpPr>
            <a:grpSpLocks/>
          </p:cNvGrpSpPr>
          <p:nvPr/>
        </p:nvGrpSpPr>
        <p:grpSpPr bwMode="auto">
          <a:xfrm>
            <a:off x="3135408" y="4419194"/>
            <a:ext cx="227336" cy="835481"/>
            <a:chOff x="0" y="0"/>
            <a:chExt cx="336" cy="1504"/>
          </a:xfrm>
        </p:grpSpPr>
        <p:sp>
          <p:nvSpPr>
            <p:cNvPr id="100" name="AutoShape 68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01" name="Oval 69"/>
            <p:cNvSpPr>
              <a:spLocks/>
            </p:cNvSpPr>
            <p:nvPr/>
          </p:nvSpPr>
          <p:spPr bwMode="auto">
            <a:xfrm>
              <a:off x="88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02" name="Rectangle 71"/>
          <p:cNvSpPr>
            <a:spLocks/>
          </p:cNvSpPr>
          <p:nvPr/>
        </p:nvSpPr>
        <p:spPr bwMode="auto">
          <a:xfrm>
            <a:off x="1300481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3" name="Rectangle 72"/>
          <p:cNvSpPr>
            <a:spLocks/>
          </p:cNvSpPr>
          <p:nvPr/>
        </p:nvSpPr>
        <p:spPr bwMode="auto">
          <a:xfrm>
            <a:off x="1706438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4" name="Rectangle 73"/>
          <p:cNvSpPr>
            <a:spLocks/>
          </p:cNvSpPr>
          <p:nvPr/>
        </p:nvSpPr>
        <p:spPr bwMode="auto">
          <a:xfrm>
            <a:off x="2101570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5" name="Rectangle 74"/>
          <p:cNvSpPr>
            <a:spLocks/>
          </p:cNvSpPr>
          <p:nvPr/>
        </p:nvSpPr>
        <p:spPr bwMode="auto">
          <a:xfrm>
            <a:off x="2491289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6" name="Rectangle 75"/>
          <p:cNvSpPr>
            <a:spLocks/>
          </p:cNvSpPr>
          <p:nvPr/>
        </p:nvSpPr>
        <p:spPr bwMode="auto">
          <a:xfrm>
            <a:off x="2891834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7" name="Rectangle 82"/>
          <p:cNvSpPr>
            <a:spLocks/>
          </p:cNvSpPr>
          <p:nvPr/>
        </p:nvSpPr>
        <p:spPr bwMode="auto">
          <a:xfrm>
            <a:off x="-47339" y="3499277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word</a:t>
            </a:r>
          </a:p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embedding</a:t>
            </a:r>
          </a:p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in dimension</a:t>
            </a:r>
            <a:b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</a:br>
            <a:r>
              <a:rPr lang="en-US" i="1" dirty="0">
                <a:solidFill>
                  <a:srgbClr val="343434"/>
                </a:solidFill>
                <a:ea typeface="Gill Sans" charset="0"/>
                <a:cs typeface="Gill Sans" charset="0"/>
              </a:rPr>
              <a:t>D</a:t>
            </a:r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=30</a:t>
            </a:r>
          </a:p>
        </p:txBody>
      </p:sp>
      <p:grpSp>
        <p:nvGrpSpPr>
          <p:cNvPr id="111" name="Group 98"/>
          <p:cNvGrpSpPr>
            <a:grpSpLocks/>
          </p:cNvGrpSpPr>
          <p:nvPr/>
        </p:nvGrpSpPr>
        <p:grpSpPr bwMode="auto">
          <a:xfrm>
            <a:off x="3837716" y="2486034"/>
            <a:ext cx="941822" cy="404408"/>
            <a:chOff x="0" y="0"/>
            <a:chExt cx="1392" cy="728"/>
          </a:xfrm>
          <a:solidFill>
            <a:srgbClr val="FF0000"/>
          </a:solidFill>
        </p:grpSpPr>
        <p:sp>
          <p:nvSpPr>
            <p:cNvPr id="112" name="Rectangle 93"/>
            <p:cNvSpPr>
              <a:spLocks/>
            </p:cNvSpPr>
            <p:nvPr/>
          </p:nvSpPr>
          <p:spPr bwMode="auto">
            <a:xfrm>
              <a:off x="0" y="0"/>
              <a:ext cx="1392" cy="728"/>
            </a:xfrm>
            <a:prstGeom prst="rect">
              <a:avLst/>
            </a:prstGeom>
            <a:grpFill/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 rot="10800000">
              <a:off x="368" y="367"/>
              <a:ext cx="624" cy="9"/>
            </a:xfrm>
            <a:prstGeom prst="line">
              <a:avLst/>
            </a:prstGeom>
            <a:grpFill/>
            <a:ln w="63500" cap="flat">
              <a:solidFill>
                <a:srgbClr val="C00000"/>
              </a:solidFill>
              <a:prstDash val="solid"/>
              <a:miter lim="800000"/>
              <a:headEnd type="stealth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14" name="Rectangle 95"/>
            <p:cNvSpPr>
              <a:spLocks/>
            </p:cNvSpPr>
            <p:nvPr/>
          </p:nvSpPr>
          <p:spPr bwMode="auto">
            <a:xfrm>
              <a:off x="56" y="216"/>
              <a:ext cx="320" cy="320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A</a:t>
              </a:r>
              <a:endPara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115" name="Rectangle 96"/>
            <p:cNvSpPr>
              <a:spLocks/>
            </p:cNvSpPr>
            <p:nvPr/>
          </p:nvSpPr>
          <p:spPr bwMode="auto">
            <a:xfrm>
              <a:off x="1000" y="216"/>
              <a:ext cx="320" cy="312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B</a:t>
              </a:r>
              <a:endPara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116" name="AutoShape 97"/>
            <p:cNvSpPr>
              <a:spLocks/>
            </p:cNvSpPr>
            <p:nvPr/>
          </p:nvSpPr>
          <p:spPr bwMode="auto">
            <a:xfrm>
              <a:off x="456" y="56"/>
              <a:ext cx="336" cy="632"/>
            </a:xfrm>
            <a:prstGeom prst="roundRect">
              <a:avLst>
                <a:gd name="adj" fmla="val 35713"/>
              </a:avLst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825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Gill Sans" charset="0"/>
                  <a:cs typeface="Gill Sans" charset="0"/>
                </a:rPr>
                <a:t>h</a:t>
              </a:r>
              <a:endParaRPr lang="en-US" baseline="32000" dirty="0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endParaRPr>
            </a:p>
          </p:txBody>
        </p:sp>
      </p:grpSp>
      <p:sp>
        <p:nvSpPr>
          <p:cNvPr id="117" name="AutoShape 112"/>
          <p:cNvSpPr>
            <a:spLocks/>
          </p:cNvSpPr>
          <p:nvPr/>
        </p:nvSpPr>
        <p:spPr bwMode="auto">
          <a:xfrm>
            <a:off x="1554881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t-5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8" name="AutoShape 113"/>
          <p:cNvSpPr>
            <a:spLocks/>
          </p:cNvSpPr>
          <p:nvPr/>
        </p:nvSpPr>
        <p:spPr bwMode="auto">
          <a:xfrm>
            <a:off x="1950013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t-4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9" name="AutoShape 114"/>
          <p:cNvSpPr>
            <a:spLocks/>
          </p:cNvSpPr>
          <p:nvPr/>
        </p:nvSpPr>
        <p:spPr bwMode="auto">
          <a:xfrm>
            <a:off x="2345144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t-3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0" name="AutoShape 115"/>
          <p:cNvSpPr>
            <a:spLocks/>
          </p:cNvSpPr>
          <p:nvPr/>
        </p:nvSpPr>
        <p:spPr bwMode="auto">
          <a:xfrm>
            <a:off x="2740277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t-2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1" name="AutoShape 116"/>
          <p:cNvSpPr>
            <a:spLocks/>
          </p:cNvSpPr>
          <p:nvPr/>
        </p:nvSpPr>
        <p:spPr bwMode="auto">
          <a:xfrm>
            <a:off x="3135408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t-1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4" name="Rectangle 120"/>
          <p:cNvSpPr>
            <a:spLocks/>
          </p:cNvSpPr>
          <p:nvPr/>
        </p:nvSpPr>
        <p:spPr bwMode="auto">
          <a:xfrm>
            <a:off x="156337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t-5</a:t>
            </a:r>
          </a:p>
        </p:txBody>
      </p:sp>
      <p:sp>
        <p:nvSpPr>
          <p:cNvPr id="125" name="Rectangle 121"/>
          <p:cNvSpPr>
            <a:spLocks/>
          </p:cNvSpPr>
          <p:nvPr/>
        </p:nvSpPr>
        <p:spPr bwMode="auto">
          <a:xfrm>
            <a:off x="196087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t-4</a:t>
            </a:r>
          </a:p>
        </p:txBody>
      </p:sp>
      <p:sp>
        <p:nvSpPr>
          <p:cNvPr id="126" name="Rectangle 122"/>
          <p:cNvSpPr>
            <a:spLocks/>
          </p:cNvSpPr>
          <p:nvPr/>
        </p:nvSpPr>
        <p:spPr bwMode="auto">
          <a:xfrm>
            <a:off x="2356007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t-3</a:t>
            </a:r>
          </a:p>
        </p:txBody>
      </p:sp>
      <p:sp>
        <p:nvSpPr>
          <p:cNvPr id="127" name="Rectangle 123"/>
          <p:cNvSpPr>
            <a:spLocks/>
          </p:cNvSpPr>
          <p:nvPr/>
        </p:nvSpPr>
        <p:spPr bwMode="auto">
          <a:xfrm>
            <a:off x="2751139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t-2</a:t>
            </a:r>
          </a:p>
        </p:txBody>
      </p:sp>
      <p:sp>
        <p:nvSpPr>
          <p:cNvPr id="128" name="Rectangle 124"/>
          <p:cNvSpPr>
            <a:spLocks/>
          </p:cNvSpPr>
          <p:nvPr/>
        </p:nvSpPr>
        <p:spPr bwMode="auto">
          <a:xfrm>
            <a:off x="3146271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t-1</a:t>
            </a:r>
          </a:p>
        </p:txBody>
      </p:sp>
      <p:sp>
        <p:nvSpPr>
          <p:cNvPr id="129" name="Rectangle 125"/>
          <p:cNvSpPr>
            <a:spLocks/>
          </p:cNvSpPr>
          <p:nvPr/>
        </p:nvSpPr>
        <p:spPr bwMode="auto">
          <a:xfrm>
            <a:off x="5492183" y="5053895"/>
            <a:ext cx="12343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492992" y="3161042"/>
            <a:ext cx="1539204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350" dirty="0">
                <a:solidFill>
                  <a:srgbClr val="FF0000"/>
                </a:solidFill>
                <a:latin typeface="+mj-lt"/>
              </a:rPr>
              <a:t>Neural network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100 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hidden units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V 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output units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>
                <a:solidFill>
                  <a:srgbClr val="FF0000"/>
                </a:solidFill>
                <a:latin typeface="+mj-lt"/>
              </a:rPr>
              <a:t>followed by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err="1">
                <a:solidFill>
                  <a:srgbClr val="FF0000"/>
                </a:solidFill>
                <a:latin typeface="+mj-lt"/>
              </a:rPr>
              <a:t>softmax</a:t>
            </a:r>
            <a:endParaRPr lang="en-GB" sz="1350" dirty="0">
              <a:solidFill>
                <a:srgbClr val="FF0000"/>
              </a:solidFill>
              <a:latin typeface="+mj-lt"/>
            </a:endParaRPr>
          </a:p>
        </p:txBody>
      </p:sp>
      <p:graphicFrame>
        <p:nvGraphicFramePr>
          <p:cNvPr id="132" name="Object 131"/>
          <p:cNvGraphicFramePr>
            <a:graphicFrameLocks noChangeAspect="1"/>
          </p:cNvGraphicFramePr>
          <p:nvPr>
            <p:extLst/>
          </p:nvPr>
        </p:nvGraphicFramePr>
        <p:xfrm>
          <a:off x="5270462" y="2409608"/>
          <a:ext cx="1768475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04" name="Equation" r:id="rId3" imgW="1180800" imgH="482400" progId="Equation.3">
                  <p:embed/>
                </p:oleObj>
              </mc:Choice>
              <mc:Fallback>
                <p:oleObj name="Equation" r:id="rId3" imgW="118080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70462" y="2409608"/>
                        <a:ext cx="1768475" cy="784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" name="TextBox 132"/>
          <p:cNvSpPr txBox="1"/>
          <p:nvPr/>
        </p:nvSpPr>
        <p:spPr>
          <a:xfrm>
            <a:off x="5921354" y="4832229"/>
            <a:ext cx="2422458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>
                <a:solidFill>
                  <a:schemeClr val="tx2"/>
                </a:solidFill>
                <a:latin typeface="+mj-lt"/>
              </a:rPr>
              <a:t>Outperforms best n-grams</a:t>
            </a:r>
            <a:br>
              <a:rPr lang="en-GB" sz="1350" dirty="0">
                <a:solidFill>
                  <a:schemeClr val="tx2"/>
                </a:solidFill>
                <a:latin typeface="+mj-lt"/>
              </a:rPr>
            </a:br>
            <a:r>
              <a:rPr lang="en-GB" sz="1350" dirty="0">
                <a:solidFill>
                  <a:schemeClr val="tx2"/>
                </a:solidFill>
                <a:latin typeface="+mj-lt"/>
              </a:rPr>
              <a:t>(Class-based </a:t>
            </a:r>
            <a:r>
              <a:rPr lang="en-GB" sz="1350" dirty="0" err="1">
                <a:solidFill>
                  <a:schemeClr val="tx2"/>
                </a:solidFill>
                <a:latin typeface="+mj-lt"/>
              </a:rPr>
              <a:t>Kneyser</a:t>
            </a:r>
            <a:r>
              <a:rPr lang="en-GB" sz="1350" dirty="0">
                <a:solidFill>
                  <a:schemeClr val="tx2"/>
                </a:solidFill>
                <a:latin typeface="+mj-lt"/>
              </a:rPr>
              <a:t>-Ney</a:t>
            </a:r>
            <a:br>
              <a:rPr lang="en-GB" sz="1350" dirty="0">
                <a:solidFill>
                  <a:schemeClr val="tx2"/>
                </a:solidFill>
                <a:latin typeface="+mj-lt"/>
              </a:rPr>
            </a:br>
            <a:r>
              <a:rPr lang="en-GB" sz="1350" dirty="0">
                <a:solidFill>
                  <a:schemeClr val="tx2"/>
                </a:solidFill>
                <a:latin typeface="+mj-lt"/>
              </a:rPr>
              <a:t>back-off 5-grams) by </a:t>
            </a:r>
            <a:r>
              <a:rPr lang="en-GB" sz="1350" dirty="0" smtClean="0">
                <a:solidFill>
                  <a:schemeClr val="tx2"/>
                </a:solidFill>
                <a:latin typeface="+mj-lt"/>
              </a:rPr>
              <a:t>7%</a:t>
            </a:r>
            <a:endParaRPr lang="en-GB" sz="135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5921353" y="5561374"/>
            <a:ext cx="23887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Took months to 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train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>
                <a:solidFill>
                  <a:srgbClr val="FF0000"/>
                </a:solidFill>
                <a:latin typeface="+mj-lt"/>
              </a:rPr>
              <a:t>(in 2001-2002) on AP News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>
                <a:solidFill>
                  <a:srgbClr val="FF0000"/>
                </a:solidFill>
                <a:latin typeface="+mj-lt"/>
              </a:rPr>
              <a:t>corpus (</a:t>
            </a: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14M words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)</a:t>
            </a:r>
          </a:p>
        </p:txBody>
      </p:sp>
      <p:sp>
        <p:nvSpPr>
          <p:cNvPr id="7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46705" cy="365125"/>
          </a:xfrm>
        </p:spPr>
        <p:txBody>
          <a:bodyPr/>
          <a:lstStyle/>
          <a:p>
            <a:pPr algn="ctr"/>
            <a:r>
              <a:rPr lang="en-GB" dirty="0" smtClean="0"/>
              <a:t>[</a:t>
            </a:r>
            <a:r>
              <a:rPr lang="en-GB" dirty="0" err="1" smtClean="0"/>
              <a:t>Bengio</a:t>
            </a:r>
            <a:r>
              <a:rPr lang="en-GB" dirty="0" smtClean="0"/>
              <a:t> et al, 2001, 2003; </a:t>
            </a:r>
            <a:r>
              <a:rPr lang="en-GB" dirty="0" err="1" smtClean="0"/>
              <a:t>Schwenk</a:t>
            </a:r>
            <a:r>
              <a:rPr lang="en-GB" dirty="0" smtClean="0"/>
              <a:t> et al, “Connectionist language modelling for large vocabulary continuous speech recognition”, </a:t>
            </a:r>
            <a:r>
              <a:rPr lang="en-GB" i="1" dirty="0" smtClean="0"/>
              <a:t>ICASSP</a:t>
            </a:r>
            <a:r>
              <a:rPr lang="en-GB" dirty="0" smtClean="0"/>
              <a:t> 2002]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5983506" y="4070525"/>
          <a:ext cx="2445224" cy="787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05" name="Equation" r:id="rId5" imgW="1498320" imgH="482400" progId="Equation.3">
                  <p:embed/>
                </p:oleObj>
              </mc:Choice>
              <mc:Fallback>
                <p:oleObj name="Equation" r:id="rId5" imgW="149832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83506" y="4070525"/>
                        <a:ext cx="2445224" cy="787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" name="TextBox 107"/>
          <p:cNvSpPr txBox="1"/>
          <p:nvPr/>
        </p:nvSpPr>
        <p:spPr>
          <a:xfrm>
            <a:off x="1446520" y="5884377"/>
            <a:ext cx="339067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 smtClean="0">
                <a:latin typeface="+mj-lt"/>
              </a:rPr>
              <a:t>Complexity: (</a:t>
            </a:r>
            <a:r>
              <a:rPr lang="en-GB" sz="1350" i="1" dirty="0" smtClean="0">
                <a:latin typeface="+mj-lt"/>
              </a:rPr>
              <a:t>n</a:t>
            </a:r>
            <a:r>
              <a:rPr lang="en-GB" sz="1350" dirty="0" smtClean="0">
                <a:latin typeface="+mj-lt"/>
              </a:rPr>
              <a:t>-1)</a:t>
            </a:r>
            <a:r>
              <a:rPr lang="en-GB" sz="1350" i="1" dirty="0" smtClean="0"/>
              <a:t>×</a:t>
            </a:r>
            <a:r>
              <a:rPr lang="en-GB" sz="1350" i="1" dirty="0" smtClean="0">
                <a:latin typeface="+mj-lt"/>
              </a:rPr>
              <a:t>D</a:t>
            </a:r>
            <a:r>
              <a:rPr lang="en-GB" sz="1350" dirty="0" smtClean="0">
                <a:latin typeface="+mj-lt"/>
              </a:rPr>
              <a:t> + (</a:t>
            </a:r>
            <a:r>
              <a:rPr lang="en-GB" sz="1350" i="1" dirty="0" smtClean="0">
                <a:latin typeface="+mj-lt"/>
              </a:rPr>
              <a:t>n</a:t>
            </a:r>
            <a:r>
              <a:rPr lang="en-GB" sz="1350" dirty="0" smtClean="0">
                <a:latin typeface="+mj-lt"/>
              </a:rPr>
              <a:t>-1)</a:t>
            </a:r>
            <a:r>
              <a:rPr lang="en-GB" sz="1350" i="1" dirty="0" smtClean="0"/>
              <a:t>×</a:t>
            </a:r>
            <a:r>
              <a:rPr lang="en-GB" sz="1350" i="1" dirty="0" smtClean="0">
                <a:latin typeface="+mj-lt"/>
              </a:rPr>
              <a:t>D</a:t>
            </a:r>
            <a:r>
              <a:rPr lang="en-GB" sz="1350" i="1" dirty="0"/>
              <a:t>×</a:t>
            </a:r>
            <a:r>
              <a:rPr lang="en-GB" sz="1350" i="1" dirty="0" smtClean="0">
                <a:latin typeface="+mj-lt"/>
              </a:rPr>
              <a:t>H</a:t>
            </a:r>
            <a:r>
              <a:rPr lang="en-GB" sz="1350" dirty="0" smtClean="0">
                <a:latin typeface="+mj-lt"/>
              </a:rPr>
              <a:t> + </a:t>
            </a:r>
            <a:r>
              <a:rPr lang="en-GB" sz="1350" i="1" dirty="0" smtClean="0">
                <a:latin typeface="+mj-lt"/>
              </a:rPr>
              <a:t>H</a:t>
            </a:r>
            <a:r>
              <a:rPr lang="en-GB" sz="1350" i="1" dirty="0"/>
              <a:t>×</a:t>
            </a:r>
            <a:r>
              <a:rPr lang="en-GB" sz="1350" i="1" dirty="0" smtClean="0">
                <a:latin typeface="+mj-lt"/>
              </a:rPr>
              <a:t>V</a:t>
            </a:r>
            <a:endParaRPr lang="en-GB" sz="135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9605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134" grpId="0"/>
      <p:bldP spid="10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Line 1"/>
          <p:cNvSpPr>
            <a:spLocks noChangeShapeType="1"/>
          </p:cNvSpPr>
          <p:nvPr/>
        </p:nvSpPr>
        <p:spPr bwMode="auto">
          <a:xfrm rot="10800000">
            <a:off x="3359756" y="2695647"/>
            <a:ext cx="605135" cy="6227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Log-Bilinear</a:t>
            </a:r>
            <a:br>
              <a:rPr lang="en-GB" dirty="0"/>
            </a:br>
            <a:r>
              <a:rPr lang="en-GB" dirty="0"/>
              <a:t>Language Model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24</a:t>
            </a:fld>
            <a:endParaRPr lang="en-US" dirty="0"/>
          </a:p>
        </p:txBody>
      </p:sp>
      <p:sp>
        <p:nvSpPr>
          <p:cNvPr id="69" name="AutoShape 8"/>
          <p:cNvSpPr>
            <a:spLocks/>
          </p:cNvSpPr>
          <p:nvPr/>
        </p:nvSpPr>
        <p:spPr bwMode="auto">
          <a:xfrm>
            <a:off x="1516991" y="2357156"/>
            <a:ext cx="1883642" cy="706049"/>
          </a:xfrm>
          <a:prstGeom prst="roundRect">
            <a:avLst>
              <a:gd name="adj" fmla="val 8333"/>
            </a:avLst>
          </a:prstGeom>
          <a:solidFill>
            <a:schemeClr val="accent4"/>
          </a:solidFill>
          <a:ln w="38100" cap="flat">
            <a:solidFill>
              <a:srgbClr val="676767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0" name="Freeform 21"/>
          <p:cNvSpPr>
            <a:spLocks/>
          </p:cNvSpPr>
          <p:nvPr/>
        </p:nvSpPr>
        <p:spPr bwMode="auto">
          <a:xfrm>
            <a:off x="2625255" y="2894886"/>
            <a:ext cx="194860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1" name="Rectangle 23"/>
          <p:cNvSpPr>
            <a:spLocks/>
          </p:cNvSpPr>
          <p:nvPr/>
        </p:nvSpPr>
        <p:spPr bwMode="auto">
          <a:xfrm>
            <a:off x="-47339" y="2503810"/>
            <a:ext cx="1288238" cy="36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cs typeface="Arial Unicode MS" panose="020B0604020202020204" pitchFamily="34" charset="-128"/>
              </a:rPr>
              <a:t>word embedding space ℜ</a:t>
            </a:r>
            <a:r>
              <a:rPr lang="en-US" i="1" baseline="32000" dirty="0">
                <a:solidFill>
                  <a:srgbClr val="343434"/>
                </a:solidFill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72" name="Rectangle 24"/>
          <p:cNvSpPr>
            <a:spLocks/>
          </p:cNvSpPr>
          <p:nvPr/>
        </p:nvSpPr>
        <p:spPr bwMode="auto">
          <a:xfrm>
            <a:off x="-47339" y="4661394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ea typeface="Gill Sans" charset="0"/>
                <a:cs typeface="Gill Sans" charset="0"/>
              </a:rPr>
              <a:t>discrete word space {1, ..., </a:t>
            </a:r>
            <a:r>
              <a:rPr lang="en-US" i="1" dirty="0">
                <a:ea typeface="Gill Sans" charset="0"/>
                <a:cs typeface="Gill Sans" charset="0"/>
              </a:rPr>
              <a:t>V</a:t>
            </a:r>
            <a:r>
              <a:rPr lang="en-US" dirty="0">
                <a:ea typeface="Gill Sans" charset="0"/>
                <a:cs typeface="Gill Sans" charset="0"/>
              </a:rPr>
              <a:t>}</a:t>
            </a:r>
            <a:br>
              <a:rPr lang="en-US" dirty="0">
                <a:ea typeface="Gill Sans" charset="0"/>
                <a:cs typeface="Gill Sans" charset="0"/>
              </a:rPr>
            </a:br>
            <a:r>
              <a:rPr lang="en-US" i="1" dirty="0">
                <a:ea typeface="Gill Sans" charset="0"/>
                <a:cs typeface="Gill Sans" charset="0"/>
              </a:rPr>
              <a:t>V</a:t>
            </a:r>
            <a:r>
              <a:rPr lang="en-US" dirty="0">
                <a:ea typeface="Gill Sans" charset="0"/>
                <a:cs typeface="Gill Sans" charset="0"/>
              </a:rPr>
              <a:t>=18k words</a:t>
            </a:r>
          </a:p>
        </p:txBody>
      </p:sp>
      <p:sp>
        <p:nvSpPr>
          <p:cNvPr id="73" name="Rectangle 25"/>
          <p:cNvSpPr>
            <a:spLocks/>
          </p:cNvSpPr>
          <p:nvPr/>
        </p:nvSpPr>
        <p:spPr bwMode="auto">
          <a:xfrm>
            <a:off x="1547439" y="529523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74" name="Rectangle 26"/>
          <p:cNvSpPr>
            <a:spLocks/>
          </p:cNvSpPr>
          <p:nvPr/>
        </p:nvSpPr>
        <p:spPr bwMode="auto">
          <a:xfrm>
            <a:off x="1930393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cat</a:t>
            </a:r>
          </a:p>
        </p:txBody>
      </p:sp>
      <p:sp>
        <p:nvSpPr>
          <p:cNvPr id="75" name="Rectangle 27"/>
          <p:cNvSpPr>
            <a:spLocks/>
          </p:cNvSpPr>
          <p:nvPr/>
        </p:nvSpPr>
        <p:spPr bwMode="auto">
          <a:xfrm>
            <a:off x="233093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sat</a:t>
            </a:r>
          </a:p>
        </p:txBody>
      </p:sp>
      <p:sp>
        <p:nvSpPr>
          <p:cNvPr id="76" name="Rectangle 28"/>
          <p:cNvSpPr>
            <a:spLocks/>
          </p:cNvSpPr>
          <p:nvPr/>
        </p:nvSpPr>
        <p:spPr bwMode="auto">
          <a:xfrm>
            <a:off x="2772754" y="5297454"/>
            <a:ext cx="20839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on</a:t>
            </a:r>
          </a:p>
        </p:txBody>
      </p:sp>
      <p:sp>
        <p:nvSpPr>
          <p:cNvPr id="77" name="Rectangle 29"/>
          <p:cNvSpPr>
            <a:spLocks/>
          </p:cNvSpPr>
          <p:nvPr/>
        </p:nvSpPr>
        <p:spPr bwMode="auto">
          <a:xfrm>
            <a:off x="3121201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82" name="Rectangle 34"/>
          <p:cNvSpPr>
            <a:spLocks/>
          </p:cNvSpPr>
          <p:nvPr/>
        </p:nvSpPr>
        <p:spPr bwMode="auto">
          <a:xfrm>
            <a:off x="538373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 b="1">
                <a:latin typeface="Courier" charset="0"/>
                <a:ea typeface="Courier" charset="0"/>
                <a:cs typeface="Courier" charset="0"/>
                <a:sym typeface="Courier" charset="0"/>
              </a:rPr>
              <a:t>mat</a:t>
            </a:r>
          </a:p>
        </p:txBody>
      </p:sp>
      <p:sp>
        <p:nvSpPr>
          <p:cNvPr id="83" name="Freeform 52"/>
          <p:cNvSpPr>
            <a:spLocks/>
          </p:cNvSpPr>
          <p:nvPr/>
        </p:nvSpPr>
        <p:spPr bwMode="auto">
          <a:xfrm>
            <a:off x="3020386" y="2894886"/>
            <a:ext cx="189447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4" name="Freeform 53"/>
          <p:cNvSpPr>
            <a:spLocks/>
          </p:cNvSpPr>
          <p:nvPr/>
        </p:nvSpPr>
        <p:spPr bwMode="auto">
          <a:xfrm>
            <a:off x="1445271" y="2885998"/>
            <a:ext cx="189447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5" name="Freeform 54"/>
          <p:cNvSpPr>
            <a:spLocks/>
          </p:cNvSpPr>
          <p:nvPr/>
        </p:nvSpPr>
        <p:spPr bwMode="auto">
          <a:xfrm>
            <a:off x="1829578" y="2885998"/>
            <a:ext cx="194860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6" name="Freeform 55"/>
          <p:cNvSpPr>
            <a:spLocks/>
          </p:cNvSpPr>
          <p:nvPr/>
        </p:nvSpPr>
        <p:spPr bwMode="auto">
          <a:xfrm>
            <a:off x="2230123" y="2885998"/>
            <a:ext cx="184034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87" name="Group 58"/>
          <p:cNvGrpSpPr>
            <a:grpSpLocks/>
          </p:cNvGrpSpPr>
          <p:nvPr/>
        </p:nvGrpSpPr>
        <p:grpSpPr bwMode="auto">
          <a:xfrm>
            <a:off x="1554881" y="4419194"/>
            <a:ext cx="227336" cy="835481"/>
            <a:chOff x="0" y="0"/>
            <a:chExt cx="336" cy="1504"/>
          </a:xfrm>
        </p:grpSpPr>
        <p:sp>
          <p:nvSpPr>
            <p:cNvPr id="88" name="AutoShape 56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9" name="Oval 57"/>
            <p:cNvSpPr>
              <a:spLocks/>
            </p:cNvSpPr>
            <p:nvPr/>
          </p:nvSpPr>
          <p:spPr bwMode="auto">
            <a:xfrm>
              <a:off x="96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0" name="Group 61"/>
          <p:cNvGrpSpPr>
            <a:grpSpLocks/>
          </p:cNvGrpSpPr>
          <p:nvPr/>
        </p:nvGrpSpPr>
        <p:grpSpPr bwMode="auto">
          <a:xfrm>
            <a:off x="1950013" y="4419194"/>
            <a:ext cx="227336" cy="835481"/>
            <a:chOff x="0" y="0"/>
            <a:chExt cx="336" cy="1504"/>
          </a:xfrm>
        </p:grpSpPr>
        <p:sp>
          <p:nvSpPr>
            <p:cNvPr id="91" name="AutoShape 59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2" name="Oval 60"/>
            <p:cNvSpPr>
              <a:spLocks/>
            </p:cNvSpPr>
            <p:nvPr/>
          </p:nvSpPr>
          <p:spPr bwMode="auto">
            <a:xfrm>
              <a:off x="88" y="17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3" name="Group 64"/>
          <p:cNvGrpSpPr>
            <a:grpSpLocks/>
          </p:cNvGrpSpPr>
          <p:nvPr/>
        </p:nvGrpSpPr>
        <p:grpSpPr bwMode="auto">
          <a:xfrm>
            <a:off x="2345144" y="4419194"/>
            <a:ext cx="227336" cy="835481"/>
            <a:chOff x="0" y="0"/>
            <a:chExt cx="336" cy="1504"/>
          </a:xfrm>
        </p:grpSpPr>
        <p:sp>
          <p:nvSpPr>
            <p:cNvPr id="94" name="AutoShape 62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5" name="Oval 63"/>
            <p:cNvSpPr>
              <a:spLocks/>
            </p:cNvSpPr>
            <p:nvPr/>
          </p:nvSpPr>
          <p:spPr bwMode="auto">
            <a:xfrm>
              <a:off x="96" y="6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6" name="Group 67"/>
          <p:cNvGrpSpPr>
            <a:grpSpLocks/>
          </p:cNvGrpSpPr>
          <p:nvPr/>
        </p:nvGrpSpPr>
        <p:grpSpPr bwMode="auto">
          <a:xfrm>
            <a:off x="2740277" y="4419194"/>
            <a:ext cx="227336" cy="835481"/>
            <a:chOff x="0" y="0"/>
            <a:chExt cx="336" cy="1504"/>
          </a:xfrm>
        </p:grpSpPr>
        <p:sp>
          <p:nvSpPr>
            <p:cNvPr id="97" name="AutoShape 65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8" name="Oval 66"/>
            <p:cNvSpPr>
              <a:spLocks/>
            </p:cNvSpPr>
            <p:nvPr/>
          </p:nvSpPr>
          <p:spPr bwMode="auto">
            <a:xfrm>
              <a:off x="96" y="4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9" name="Group 70"/>
          <p:cNvGrpSpPr>
            <a:grpSpLocks/>
          </p:cNvGrpSpPr>
          <p:nvPr/>
        </p:nvGrpSpPr>
        <p:grpSpPr bwMode="auto">
          <a:xfrm>
            <a:off x="3135408" y="4419194"/>
            <a:ext cx="227336" cy="835481"/>
            <a:chOff x="0" y="0"/>
            <a:chExt cx="336" cy="1504"/>
          </a:xfrm>
        </p:grpSpPr>
        <p:sp>
          <p:nvSpPr>
            <p:cNvPr id="100" name="AutoShape 68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01" name="Oval 69"/>
            <p:cNvSpPr>
              <a:spLocks/>
            </p:cNvSpPr>
            <p:nvPr/>
          </p:nvSpPr>
          <p:spPr bwMode="auto">
            <a:xfrm>
              <a:off x="88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02" name="Rectangle 71"/>
          <p:cNvSpPr>
            <a:spLocks/>
          </p:cNvSpPr>
          <p:nvPr/>
        </p:nvSpPr>
        <p:spPr bwMode="auto">
          <a:xfrm>
            <a:off x="1300481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3" name="Rectangle 72"/>
          <p:cNvSpPr>
            <a:spLocks/>
          </p:cNvSpPr>
          <p:nvPr/>
        </p:nvSpPr>
        <p:spPr bwMode="auto">
          <a:xfrm>
            <a:off x="1706438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4" name="Rectangle 73"/>
          <p:cNvSpPr>
            <a:spLocks/>
          </p:cNvSpPr>
          <p:nvPr/>
        </p:nvSpPr>
        <p:spPr bwMode="auto">
          <a:xfrm>
            <a:off x="2101570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5" name="Rectangle 74"/>
          <p:cNvSpPr>
            <a:spLocks/>
          </p:cNvSpPr>
          <p:nvPr/>
        </p:nvSpPr>
        <p:spPr bwMode="auto">
          <a:xfrm>
            <a:off x="2491289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6" name="Rectangle 75"/>
          <p:cNvSpPr>
            <a:spLocks/>
          </p:cNvSpPr>
          <p:nvPr/>
        </p:nvSpPr>
        <p:spPr bwMode="auto">
          <a:xfrm>
            <a:off x="2891834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7" name="Rectangle 82"/>
          <p:cNvSpPr>
            <a:spLocks/>
          </p:cNvSpPr>
          <p:nvPr/>
        </p:nvSpPr>
        <p:spPr bwMode="auto">
          <a:xfrm>
            <a:off x="-47339" y="3499277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word</a:t>
            </a:r>
          </a:p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embedding</a:t>
            </a:r>
          </a:p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in dimension</a:t>
            </a:r>
            <a:b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</a:br>
            <a:r>
              <a:rPr lang="en-US" i="1" dirty="0" smtClean="0">
                <a:solidFill>
                  <a:srgbClr val="343434"/>
                </a:solidFill>
                <a:ea typeface="Gill Sans" charset="0"/>
                <a:cs typeface="Gill Sans" charset="0"/>
              </a:rPr>
              <a:t>D</a:t>
            </a:r>
            <a:r>
              <a:rPr lang="en-US" dirty="0" smtClean="0">
                <a:solidFill>
                  <a:srgbClr val="343434"/>
                </a:solidFill>
                <a:ea typeface="Gill Sans" charset="0"/>
                <a:cs typeface="Gill Sans" charset="0"/>
              </a:rPr>
              <a:t>=100</a:t>
            </a:r>
            <a:endParaRPr lang="en-US" dirty="0">
              <a:solidFill>
                <a:srgbClr val="343434"/>
              </a:solidFill>
              <a:ea typeface="Gill Sans" charset="0"/>
              <a:cs typeface="Gill Sans" charset="0"/>
            </a:endParaRPr>
          </a:p>
        </p:txBody>
      </p:sp>
      <p:sp>
        <p:nvSpPr>
          <p:cNvPr id="117" name="AutoShape 112"/>
          <p:cNvSpPr>
            <a:spLocks/>
          </p:cNvSpPr>
          <p:nvPr/>
        </p:nvSpPr>
        <p:spPr bwMode="auto">
          <a:xfrm>
            <a:off x="1554881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t-5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8" name="AutoShape 113"/>
          <p:cNvSpPr>
            <a:spLocks/>
          </p:cNvSpPr>
          <p:nvPr/>
        </p:nvSpPr>
        <p:spPr bwMode="auto">
          <a:xfrm>
            <a:off x="1950013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t-4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9" name="AutoShape 114"/>
          <p:cNvSpPr>
            <a:spLocks/>
          </p:cNvSpPr>
          <p:nvPr/>
        </p:nvSpPr>
        <p:spPr bwMode="auto">
          <a:xfrm>
            <a:off x="2345144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t-3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0" name="AutoShape 115"/>
          <p:cNvSpPr>
            <a:spLocks/>
          </p:cNvSpPr>
          <p:nvPr/>
        </p:nvSpPr>
        <p:spPr bwMode="auto">
          <a:xfrm>
            <a:off x="2740277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t-2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1" name="AutoShape 116"/>
          <p:cNvSpPr>
            <a:spLocks/>
          </p:cNvSpPr>
          <p:nvPr/>
        </p:nvSpPr>
        <p:spPr bwMode="auto">
          <a:xfrm>
            <a:off x="3135408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t-1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4" name="Rectangle 120"/>
          <p:cNvSpPr>
            <a:spLocks/>
          </p:cNvSpPr>
          <p:nvPr/>
        </p:nvSpPr>
        <p:spPr bwMode="auto">
          <a:xfrm>
            <a:off x="156337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t-5</a:t>
            </a:r>
          </a:p>
        </p:txBody>
      </p:sp>
      <p:sp>
        <p:nvSpPr>
          <p:cNvPr id="125" name="Rectangle 121"/>
          <p:cNvSpPr>
            <a:spLocks/>
          </p:cNvSpPr>
          <p:nvPr/>
        </p:nvSpPr>
        <p:spPr bwMode="auto">
          <a:xfrm>
            <a:off x="196087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t-4</a:t>
            </a:r>
          </a:p>
        </p:txBody>
      </p:sp>
      <p:sp>
        <p:nvSpPr>
          <p:cNvPr id="126" name="Rectangle 122"/>
          <p:cNvSpPr>
            <a:spLocks/>
          </p:cNvSpPr>
          <p:nvPr/>
        </p:nvSpPr>
        <p:spPr bwMode="auto">
          <a:xfrm>
            <a:off x="2356007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t-3</a:t>
            </a:r>
          </a:p>
        </p:txBody>
      </p:sp>
      <p:sp>
        <p:nvSpPr>
          <p:cNvPr id="127" name="Rectangle 123"/>
          <p:cNvSpPr>
            <a:spLocks/>
          </p:cNvSpPr>
          <p:nvPr/>
        </p:nvSpPr>
        <p:spPr bwMode="auto">
          <a:xfrm>
            <a:off x="2751139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t-2</a:t>
            </a:r>
          </a:p>
        </p:txBody>
      </p:sp>
      <p:sp>
        <p:nvSpPr>
          <p:cNvPr id="128" name="Rectangle 124"/>
          <p:cNvSpPr>
            <a:spLocks/>
          </p:cNvSpPr>
          <p:nvPr/>
        </p:nvSpPr>
        <p:spPr bwMode="auto">
          <a:xfrm>
            <a:off x="3146271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t-1</a:t>
            </a:r>
          </a:p>
        </p:txBody>
      </p:sp>
      <p:sp>
        <p:nvSpPr>
          <p:cNvPr id="129" name="Rectangle 125"/>
          <p:cNvSpPr>
            <a:spLocks/>
          </p:cNvSpPr>
          <p:nvPr/>
        </p:nvSpPr>
        <p:spPr bwMode="auto">
          <a:xfrm>
            <a:off x="5492183" y="5053895"/>
            <a:ext cx="12343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</a:t>
            </a:r>
          </a:p>
        </p:txBody>
      </p:sp>
      <p:sp>
        <p:nvSpPr>
          <p:cNvPr id="7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46705" cy="365125"/>
          </a:xfrm>
        </p:spPr>
        <p:txBody>
          <a:bodyPr/>
          <a:lstStyle/>
          <a:p>
            <a:pPr algn="ctr"/>
            <a:r>
              <a:rPr lang="en-GB" dirty="0" smtClean="0"/>
              <a:t>[</a:t>
            </a:r>
            <a:r>
              <a:rPr lang="en-GB" dirty="0" err="1" smtClean="0"/>
              <a:t>Mnih</a:t>
            </a:r>
            <a:r>
              <a:rPr lang="en-GB" dirty="0" smtClean="0"/>
              <a:t> &amp; Hinton, 2007]</a:t>
            </a:r>
            <a:endParaRPr lang="en-US" dirty="0"/>
          </a:p>
        </p:txBody>
      </p:sp>
      <p:sp>
        <p:nvSpPr>
          <p:cNvPr id="108" name="Rectangle 22"/>
          <p:cNvSpPr>
            <a:spLocks/>
          </p:cNvSpPr>
          <p:nvPr/>
        </p:nvSpPr>
        <p:spPr bwMode="auto">
          <a:xfrm>
            <a:off x="3964892" y="2587968"/>
            <a:ext cx="297702" cy="244423"/>
          </a:xfrm>
          <a:prstGeom prst="rect">
            <a:avLst/>
          </a:prstGeom>
          <a:solidFill>
            <a:srgbClr val="FF5050"/>
          </a:solidFill>
          <a:ln w="25400" cap="flat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C</a:t>
            </a:r>
            <a:endParaRPr lang="en-US" sz="900" baseline="32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09" name="Line 101"/>
          <p:cNvSpPr>
            <a:spLocks noChangeShapeType="1"/>
          </p:cNvSpPr>
          <p:nvPr/>
        </p:nvSpPr>
        <p:spPr bwMode="auto">
          <a:xfrm flipH="1">
            <a:off x="4262594" y="2697315"/>
            <a:ext cx="609114" cy="7115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aphicFrame>
        <p:nvGraphicFramePr>
          <p:cNvPr id="110" name="Object 10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106586"/>
              </p:ext>
            </p:extLst>
          </p:nvPr>
        </p:nvGraphicFramePr>
        <p:xfrm>
          <a:off x="6021788" y="2516956"/>
          <a:ext cx="1522810" cy="391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04" name="Equation" r:id="rId3" imgW="1015920" imgH="241200" progId="Equation.3">
                  <p:embed/>
                </p:oleObj>
              </mc:Choice>
              <mc:Fallback>
                <p:oleObj name="Equation" r:id="rId3" imgW="10159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21788" y="2516956"/>
                        <a:ext cx="1522810" cy="391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" name="Line 3"/>
          <p:cNvSpPr>
            <a:spLocks noChangeShapeType="1"/>
          </p:cNvSpPr>
          <p:nvPr/>
        </p:nvSpPr>
        <p:spPr bwMode="auto">
          <a:xfrm rot="10800000" flipH="1">
            <a:off x="4931249" y="2697314"/>
            <a:ext cx="546689" cy="0"/>
          </a:xfrm>
          <a:prstGeom prst="line">
            <a:avLst/>
          </a:prstGeom>
          <a:noFill/>
          <a:ln w="635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23" name="Line 30"/>
          <p:cNvSpPr>
            <a:spLocks noChangeShapeType="1"/>
          </p:cNvSpPr>
          <p:nvPr/>
        </p:nvSpPr>
        <p:spPr bwMode="auto">
          <a:xfrm>
            <a:off x="5548304" y="2955624"/>
            <a:ext cx="0" cy="1519308"/>
          </a:xfrm>
          <a:prstGeom prst="line">
            <a:avLst/>
          </a:prstGeom>
          <a:noFill/>
          <a:ln w="63500" cap="flat">
            <a:solidFill>
              <a:srgbClr val="4D4D4D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30" name="Rectangle 89"/>
          <p:cNvSpPr>
            <a:spLocks/>
          </p:cNvSpPr>
          <p:nvPr/>
        </p:nvSpPr>
        <p:spPr bwMode="auto">
          <a:xfrm>
            <a:off x="5109870" y="2586768"/>
            <a:ext cx="270638" cy="217759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E</a:t>
            </a:r>
          </a:p>
        </p:txBody>
      </p:sp>
      <p:sp>
        <p:nvSpPr>
          <p:cNvPr id="135" name="Rectangle 90"/>
          <p:cNvSpPr>
            <a:spLocks/>
          </p:cNvSpPr>
          <p:nvPr/>
        </p:nvSpPr>
        <p:spPr bwMode="auto">
          <a:xfrm>
            <a:off x="5412986" y="356492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36" name="Line 92"/>
          <p:cNvSpPr>
            <a:spLocks noChangeShapeType="1"/>
          </p:cNvSpPr>
          <p:nvPr/>
        </p:nvSpPr>
        <p:spPr bwMode="auto">
          <a:xfrm rot="10800000" flipH="1">
            <a:off x="4898772" y="2644541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37" name="AutoShape 118"/>
          <p:cNvSpPr>
            <a:spLocks/>
          </p:cNvSpPr>
          <p:nvPr/>
        </p:nvSpPr>
        <p:spPr bwMode="auto">
          <a:xfrm>
            <a:off x="5434636" y="2440114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 err="1">
                <a:solidFill>
                  <a:prstClr val="white"/>
                </a:solidFill>
                <a:latin typeface="Calibri" panose="020F0502020204030204"/>
              </a:rPr>
              <a:t>z</a:t>
            </a:r>
            <a:r>
              <a:rPr lang="en-GB" i="1" baseline="-25000" dirty="0" err="1">
                <a:solidFill>
                  <a:prstClr val="white"/>
                </a:solidFill>
                <a:latin typeface="Calibri" panose="020F0502020204030204"/>
              </a:rPr>
              <a:t>t</a:t>
            </a:r>
            <a:endParaRPr lang="en-US" sz="825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38" name="Line 119"/>
          <p:cNvSpPr>
            <a:spLocks noChangeShapeType="1"/>
          </p:cNvSpPr>
          <p:nvPr/>
        </p:nvSpPr>
        <p:spPr bwMode="auto">
          <a:xfrm rot="10800000" flipH="1">
            <a:off x="4871708" y="2644541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39" name="AutoShape 117"/>
          <p:cNvSpPr>
            <a:spLocks/>
          </p:cNvSpPr>
          <p:nvPr/>
        </p:nvSpPr>
        <p:spPr bwMode="auto">
          <a:xfrm>
            <a:off x="4839232" y="2442644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 err="1">
                <a:solidFill>
                  <a:schemeClr val="bg1"/>
                </a:solidFill>
              </a:rPr>
              <a:t>ẑ</a:t>
            </a:r>
            <a:r>
              <a:rPr lang="en-GB" i="1" baseline="-25000" dirty="0" err="1">
                <a:solidFill>
                  <a:schemeClr val="bg1"/>
                </a:solidFill>
              </a:rPr>
              <a:t>t</a:t>
            </a:r>
            <a:endParaRPr lang="en-US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grpSp>
        <p:nvGrpSpPr>
          <p:cNvPr id="79" name="Group 33"/>
          <p:cNvGrpSpPr>
            <a:grpSpLocks/>
          </p:cNvGrpSpPr>
          <p:nvPr/>
        </p:nvGrpSpPr>
        <p:grpSpPr bwMode="auto">
          <a:xfrm>
            <a:off x="5435834" y="4419194"/>
            <a:ext cx="227336" cy="835481"/>
            <a:chOff x="0" y="0"/>
            <a:chExt cx="336" cy="1504"/>
          </a:xfrm>
        </p:grpSpPr>
        <p:sp>
          <p:nvSpPr>
            <p:cNvPr id="80" name="AutoShape 31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1" name="Oval 32"/>
            <p:cNvSpPr>
              <a:spLocks/>
            </p:cNvSpPr>
            <p:nvPr/>
          </p:nvSpPr>
          <p:spPr bwMode="auto">
            <a:xfrm>
              <a:off x="88" y="632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40" name="Rectangle 139"/>
          <p:cNvSpPr/>
          <p:nvPr/>
        </p:nvSpPr>
        <p:spPr>
          <a:xfrm>
            <a:off x="5435834" y="1709363"/>
            <a:ext cx="370816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  <a:latin typeface="courier"/>
              </a:rPr>
              <a:t>function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z_hat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= </a:t>
            </a:r>
            <a:r>
              <a:rPr lang="en-US" sz="1100" b="1" dirty="0" err="1" smtClean="0">
                <a:solidFill>
                  <a:srgbClr val="000000"/>
                </a:solidFill>
                <a:latin typeface="courier"/>
              </a:rPr>
              <a:t>LBL_FProp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(model,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z_hist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)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  <a:p>
            <a:r>
              <a:rPr lang="en-US" sz="1100" dirty="0">
                <a:solidFill>
                  <a:srgbClr val="228B22"/>
                </a:solidFill>
                <a:latin typeface="courier"/>
              </a:rPr>
              <a:t>% 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Simple linear transform</a:t>
            </a:r>
            <a:endParaRPr lang="en-US" sz="1100" dirty="0">
              <a:solidFill>
                <a:srgbClr val="228B22"/>
              </a:solidFill>
              <a:latin typeface="courier"/>
            </a:endParaRPr>
          </a:p>
          <a:p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Z_hat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=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model.C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*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z_hist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+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model.bias_c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;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3455550" y="3079324"/>
            <a:ext cx="131638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Simple matrix</a:t>
            </a:r>
            <a:br>
              <a:rPr lang="en-GB" sz="1350" dirty="0" smtClean="0">
                <a:solidFill>
                  <a:srgbClr val="FF0000"/>
                </a:solidFill>
                <a:latin typeface="+mj-lt"/>
              </a:rPr>
            </a:b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multiplication</a:t>
            </a:r>
            <a:endParaRPr lang="en-GB" sz="135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7656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Line 1"/>
          <p:cNvSpPr>
            <a:spLocks noChangeShapeType="1"/>
          </p:cNvSpPr>
          <p:nvPr/>
        </p:nvSpPr>
        <p:spPr bwMode="auto">
          <a:xfrm rot="10800000">
            <a:off x="3359756" y="2695647"/>
            <a:ext cx="605135" cy="6227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Log-Bilinear</a:t>
            </a:r>
            <a:br>
              <a:rPr lang="en-GB" dirty="0"/>
            </a:br>
            <a:r>
              <a:rPr lang="en-GB" dirty="0"/>
              <a:t>Language Model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25</a:t>
            </a:fld>
            <a:endParaRPr lang="en-US" dirty="0"/>
          </a:p>
        </p:txBody>
      </p:sp>
      <p:sp>
        <p:nvSpPr>
          <p:cNvPr id="69" name="AutoShape 8"/>
          <p:cNvSpPr>
            <a:spLocks/>
          </p:cNvSpPr>
          <p:nvPr/>
        </p:nvSpPr>
        <p:spPr bwMode="auto">
          <a:xfrm>
            <a:off x="1516991" y="2357156"/>
            <a:ext cx="1883642" cy="706049"/>
          </a:xfrm>
          <a:prstGeom prst="roundRect">
            <a:avLst>
              <a:gd name="adj" fmla="val 8333"/>
            </a:avLst>
          </a:prstGeom>
          <a:solidFill>
            <a:schemeClr val="accent4"/>
          </a:solidFill>
          <a:ln w="38100" cap="flat">
            <a:solidFill>
              <a:srgbClr val="676767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0" name="Freeform 21"/>
          <p:cNvSpPr>
            <a:spLocks/>
          </p:cNvSpPr>
          <p:nvPr/>
        </p:nvSpPr>
        <p:spPr bwMode="auto">
          <a:xfrm>
            <a:off x="2625255" y="2894886"/>
            <a:ext cx="194860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1" name="Rectangle 23"/>
          <p:cNvSpPr>
            <a:spLocks/>
          </p:cNvSpPr>
          <p:nvPr/>
        </p:nvSpPr>
        <p:spPr bwMode="auto">
          <a:xfrm>
            <a:off x="-47339" y="2503810"/>
            <a:ext cx="1288238" cy="36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cs typeface="Arial Unicode MS" panose="020B0604020202020204" pitchFamily="34" charset="-128"/>
              </a:rPr>
              <a:t>word embedding space ℜ</a:t>
            </a:r>
            <a:r>
              <a:rPr lang="en-US" i="1" baseline="32000" dirty="0">
                <a:solidFill>
                  <a:srgbClr val="343434"/>
                </a:solidFill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72" name="Rectangle 24"/>
          <p:cNvSpPr>
            <a:spLocks/>
          </p:cNvSpPr>
          <p:nvPr/>
        </p:nvSpPr>
        <p:spPr bwMode="auto">
          <a:xfrm>
            <a:off x="-47339" y="4661394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ea typeface="Gill Sans" charset="0"/>
                <a:cs typeface="Gill Sans" charset="0"/>
              </a:rPr>
              <a:t>discrete word space {1, ..., </a:t>
            </a:r>
            <a:r>
              <a:rPr lang="en-US" i="1" dirty="0">
                <a:ea typeface="Gill Sans" charset="0"/>
                <a:cs typeface="Gill Sans" charset="0"/>
              </a:rPr>
              <a:t>V</a:t>
            </a:r>
            <a:r>
              <a:rPr lang="en-US" dirty="0">
                <a:ea typeface="Gill Sans" charset="0"/>
                <a:cs typeface="Gill Sans" charset="0"/>
              </a:rPr>
              <a:t>}</a:t>
            </a:r>
            <a:br>
              <a:rPr lang="en-US" dirty="0">
                <a:ea typeface="Gill Sans" charset="0"/>
                <a:cs typeface="Gill Sans" charset="0"/>
              </a:rPr>
            </a:br>
            <a:r>
              <a:rPr lang="en-US" i="1" dirty="0">
                <a:ea typeface="Gill Sans" charset="0"/>
                <a:cs typeface="Gill Sans" charset="0"/>
              </a:rPr>
              <a:t>V</a:t>
            </a:r>
            <a:r>
              <a:rPr lang="en-US" dirty="0">
                <a:ea typeface="Gill Sans" charset="0"/>
                <a:cs typeface="Gill Sans" charset="0"/>
              </a:rPr>
              <a:t>=18k words</a:t>
            </a:r>
          </a:p>
        </p:txBody>
      </p:sp>
      <p:sp>
        <p:nvSpPr>
          <p:cNvPr id="73" name="Rectangle 25"/>
          <p:cNvSpPr>
            <a:spLocks/>
          </p:cNvSpPr>
          <p:nvPr/>
        </p:nvSpPr>
        <p:spPr bwMode="auto">
          <a:xfrm>
            <a:off x="1547439" y="529523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74" name="Rectangle 26"/>
          <p:cNvSpPr>
            <a:spLocks/>
          </p:cNvSpPr>
          <p:nvPr/>
        </p:nvSpPr>
        <p:spPr bwMode="auto">
          <a:xfrm>
            <a:off x="1930393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cat</a:t>
            </a:r>
          </a:p>
        </p:txBody>
      </p:sp>
      <p:sp>
        <p:nvSpPr>
          <p:cNvPr id="75" name="Rectangle 27"/>
          <p:cNvSpPr>
            <a:spLocks/>
          </p:cNvSpPr>
          <p:nvPr/>
        </p:nvSpPr>
        <p:spPr bwMode="auto">
          <a:xfrm>
            <a:off x="233093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sat</a:t>
            </a:r>
          </a:p>
        </p:txBody>
      </p:sp>
      <p:sp>
        <p:nvSpPr>
          <p:cNvPr id="76" name="Rectangle 28"/>
          <p:cNvSpPr>
            <a:spLocks/>
          </p:cNvSpPr>
          <p:nvPr/>
        </p:nvSpPr>
        <p:spPr bwMode="auto">
          <a:xfrm>
            <a:off x="2772754" y="5297454"/>
            <a:ext cx="20839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on</a:t>
            </a:r>
          </a:p>
        </p:txBody>
      </p:sp>
      <p:sp>
        <p:nvSpPr>
          <p:cNvPr id="77" name="Rectangle 29"/>
          <p:cNvSpPr>
            <a:spLocks/>
          </p:cNvSpPr>
          <p:nvPr/>
        </p:nvSpPr>
        <p:spPr bwMode="auto">
          <a:xfrm>
            <a:off x="3121201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82" name="Rectangle 34"/>
          <p:cNvSpPr>
            <a:spLocks/>
          </p:cNvSpPr>
          <p:nvPr/>
        </p:nvSpPr>
        <p:spPr bwMode="auto">
          <a:xfrm>
            <a:off x="538373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 b="1">
                <a:latin typeface="Courier" charset="0"/>
                <a:ea typeface="Courier" charset="0"/>
                <a:cs typeface="Courier" charset="0"/>
                <a:sym typeface="Courier" charset="0"/>
              </a:rPr>
              <a:t>mat</a:t>
            </a:r>
          </a:p>
        </p:txBody>
      </p:sp>
      <p:sp>
        <p:nvSpPr>
          <p:cNvPr id="83" name="Freeform 52"/>
          <p:cNvSpPr>
            <a:spLocks/>
          </p:cNvSpPr>
          <p:nvPr/>
        </p:nvSpPr>
        <p:spPr bwMode="auto">
          <a:xfrm>
            <a:off x="3020386" y="2894886"/>
            <a:ext cx="189447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4" name="Freeform 53"/>
          <p:cNvSpPr>
            <a:spLocks/>
          </p:cNvSpPr>
          <p:nvPr/>
        </p:nvSpPr>
        <p:spPr bwMode="auto">
          <a:xfrm>
            <a:off x="1445271" y="2885998"/>
            <a:ext cx="189447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5" name="Freeform 54"/>
          <p:cNvSpPr>
            <a:spLocks/>
          </p:cNvSpPr>
          <p:nvPr/>
        </p:nvSpPr>
        <p:spPr bwMode="auto">
          <a:xfrm>
            <a:off x="1829578" y="2885998"/>
            <a:ext cx="194860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6" name="Freeform 55"/>
          <p:cNvSpPr>
            <a:spLocks/>
          </p:cNvSpPr>
          <p:nvPr/>
        </p:nvSpPr>
        <p:spPr bwMode="auto">
          <a:xfrm>
            <a:off x="2230123" y="2885998"/>
            <a:ext cx="184034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87" name="Group 58"/>
          <p:cNvGrpSpPr>
            <a:grpSpLocks/>
          </p:cNvGrpSpPr>
          <p:nvPr/>
        </p:nvGrpSpPr>
        <p:grpSpPr bwMode="auto">
          <a:xfrm>
            <a:off x="1554881" y="4419194"/>
            <a:ext cx="227336" cy="835481"/>
            <a:chOff x="0" y="0"/>
            <a:chExt cx="336" cy="1504"/>
          </a:xfrm>
        </p:grpSpPr>
        <p:sp>
          <p:nvSpPr>
            <p:cNvPr id="88" name="AutoShape 56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9" name="Oval 57"/>
            <p:cNvSpPr>
              <a:spLocks/>
            </p:cNvSpPr>
            <p:nvPr/>
          </p:nvSpPr>
          <p:spPr bwMode="auto">
            <a:xfrm>
              <a:off x="96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0" name="Group 61"/>
          <p:cNvGrpSpPr>
            <a:grpSpLocks/>
          </p:cNvGrpSpPr>
          <p:nvPr/>
        </p:nvGrpSpPr>
        <p:grpSpPr bwMode="auto">
          <a:xfrm>
            <a:off x="1950013" y="4419194"/>
            <a:ext cx="227336" cy="835481"/>
            <a:chOff x="0" y="0"/>
            <a:chExt cx="336" cy="1504"/>
          </a:xfrm>
        </p:grpSpPr>
        <p:sp>
          <p:nvSpPr>
            <p:cNvPr id="91" name="AutoShape 59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2" name="Oval 60"/>
            <p:cNvSpPr>
              <a:spLocks/>
            </p:cNvSpPr>
            <p:nvPr/>
          </p:nvSpPr>
          <p:spPr bwMode="auto">
            <a:xfrm>
              <a:off x="88" y="17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3" name="Group 64"/>
          <p:cNvGrpSpPr>
            <a:grpSpLocks/>
          </p:cNvGrpSpPr>
          <p:nvPr/>
        </p:nvGrpSpPr>
        <p:grpSpPr bwMode="auto">
          <a:xfrm>
            <a:off x="2345144" y="4419194"/>
            <a:ext cx="227336" cy="835481"/>
            <a:chOff x="0" y="0"/>
            <a:chExt cx="336" cy="1504"/>
          </a:xfrm>
        </p:grpSpPr>
        <p:sp>
          <p:nvSpPr>
            <p:cNvPr id="94" name="AutoShape 62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5" name="Oval 63"/>
            <p:cNvSpPr>
              <a:spLocks/>
            </p:cNvSpPr>
            <p:nvPr/>
          </p:nvSpPr>
          <p:spPr bwMode="auto">
            <a:xfrm>
              <a:off x="96" y="6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6" name="Group 67"/>
          <p:cNvGrpSpPr>
            <a:grpSpLocks/>
          </p:cNvGrpSpPr>
          <p:nvPr/>
        </p:nvGrpSpPr>
        <p:grpSpPr bwMode="auto">
          <a:xfrm>
            <a:off x="2740277" y="4419194"/>
            <a:ext cx="227336" cy="835481"/>
            <a:chOff x="0" y="0"/>
            <a:chExt cx="336" cy="1504"/>
          </a:xfrm>
        </p:grpSpPr>
        <p:sp>
          <p:nvSpPr>
            <p:cNvPr id="97" name="AutoShape 65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8" name="Oval 66"/>
            <p:cNvSpPr>
              <a:spLocks/>
            </p:cNvSpPr>
            <p:nvPr/>
          </p:nvSpPr>
          <p:spPr bwMode="auto">
            <a:xfrm>
              <a:off x="96" y="4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9" name="Group 70"/>
          <p:cNvGrpSpPr>
            <a:grpSpLocks/>
          </p:cNvGrpSpPr>
          <p:nvPr/>
        </p:nvGrpSpPr>
        <p:grpSpPr bwMode="auto">
          <a:xfrm>
            <a:off x="3135408" y="4419194"/>
            <a:ext cx="227336" cy="835481"/>
            <a:chOff x="0" y="0"/>
            <a:chExt cx="336" cy="1504"/>
          </a:xfrm>
        </p:grpSpPr>
        <p:sp>
          <p:nvSpPr>
            <p:cNvPr id="100" name="AutoShape 68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01" name="Oval 69"/>
            <p:cNvSpPr>
              <a:spLocks/>
            </p:cNvSpPr>
            <p:nvPr/>
          </p:nvSpPr>
          <p:spPr bwMode="auto">
            <a:xfrm>
              <a:off x="88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02" name="Rectangle 71"/>
          <p:cNvSpPr>
            <a:spLocks/>
          </p:cNvSpPr>
          <p:nvPr/>
        </p:nvSpPr>
        <p:spPr bwMode="auto">
          <a:xfrm>
            <a:off x="1300481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3" name="Rectangle 72"/>
          <p:cNvSpPr>
            <a:spLocks/>
          </p:cNvSpPr>
          <p:nvPr/>
        </p:nvSpPr>
        <p:spPr bwMode="auto">
          <a:xfrm>
            <a:off x="1706438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4" name="Rectangle 73"/>
          <p:cNvSpPr>
            <a:spLocks/>
          </p:cNvSpPr>
          <p:nvPr/>
        </p:nvSpPr>
        <p:spPr bwMode="auto">
          <a:xfrm>
            <a:off x="2101570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5" name="Rectangle 74"/>
          <p:cNvSpPr>
            <a:spLocks/>
          </p:cNvSpPr>
          <p:nvPr/>
        </p:nvSpPr>
        <p:spPr bwMode="auto">
          <a:xfrm>
            <a:off x="2491289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6" name="Rectangle 75"/>
          <p:cNvSpPr>
            <a:spLocks/>
          </p:cNvSpPr>
          <p:nvPr/>
        </p:nvSpPr>
        <p:spPr bwMode="auto">
          <a:xfrm>
            <a:off x="2891834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7" name="Rectangle 82"/>
          <p:cNvSpPr>
            <a:spLocks/>
          </p:cNvSpPr>
          <p:nvPr/>
        </p:nvSpPr>
        <p:spPr bwMode="auto">
          <a:xfrm>
            <a:off x="-47339" y="3499277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word</a:t>
            </a:r>
          </a:p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embedding</a:t>
            </a:r>
          </a:p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in dimension</a:t>
            </a:r>
            <a:b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</a:br>
            <a:r>
              <a:rPr lang="en-US" i="1" dirty="0" smtClean="0">
                <a:solidFill>
                  <a:srgbClr val="343434"/>
                </a:solidFill>
                <a:ea typeface="Gill Sans" charset="0"/>
                <a:cs typeface="Gill Sans" charset="0"/>
              </a:rPr>
              <a:t>D</a:t>
            </a:r>
            <a:r>
              <a:rPr lang="en-US" dirty="0" smtClean="0">
                <a:solidFill>
                  <a:srgbClr val="343434"/>
                </a:solidFill>
                <a:ea typeface="Gill Sans" charset="0"/>
                <a:cs typeface="Gill Sans" charset="0"/>
              </a:rPr>
              <a:t>=100</a:t>
            </a:r>
            <a:endParaRPr lang="en-US" dirty="0">
              <a:solidFill>
                <a:srgbClr val="343434"/>
              </a:solidFill>
              <a:ea typeface="Gill Sans" charset="0"/>
              <a:cs typeface="Gill Sans" charset="0"/>
            </a:endParaRPr>
          </a:p>
        </p:txBody>
      </p:sp>
      <p:sp>
        <p:nvSpPr>
          <p:cNvPr id="117" name="AutoShape 112"/>
          <p:cNvSpPr>
            <a:spLocks/>
          </p:cNvSpPr>
          <p:nvPr/>
        </p:nvSpPr>
        <p:spPr bwMode="auto">
          <a:xfrm>
            <a:off x="1554881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t-5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8" name="AutoShape 113"/>
          <p:cNvSpPr>
            <a:spLocks/>
          </p:cNvSpPr>
          <p:nvPr/>
        </p:nvSpPr>
        <p:spPr bwMode="auto">
          <a:xfrm>
            <a:off x="1950013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t-4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9" name="AutoShape 114"/>
          <p:cNvSpPr>
            <a:spLocks/>
          </p:cNvSpPr>
          <p:nvPr/>
        </p:nvSpPr>
        <p:spPr bwMode="auto">
          <a:xfrm>
            <a:off x="2345144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t-3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0" name="AutoShape 115"/>
          <p:cNvSpPr>
            <a:spLocks/>
          </p:cNvSpPr>
          <p:nvPr/>
        </p:nvSpPr>
        <p:spPr bwMode="auto">
          <a:xfrm>
            <a:off x="2740277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t-2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1" name="AutoShape 116"/>
          <p:cNvSpPr>
            <a:spLocks/>
          </p:cNvSpPr>
          <p:nvPr/>
        </p:nvSpPr>
        <p:spPr bwMode="auto">
          <a:xfrm>
            <a:off x="3135408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t-1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4" name="Rectangle 120"/>
          <p:cNvSpPr>
            <a:spLocks/>
          </p:cNvSpPr>
          <p:nvPr/>
        </p:nvSpPr>
        <p:spPr bwMode="auto">
          <a:xfrm>
            <a:off x="156337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t-5</a:t>
            </a:r>
          </a:p>
        </p:txBody>
      </p:sp>
      <p:sp>
        <p:nvSpPr>
          <p:cNvPr id="125" name="Rectangle 121"/>
          <p:cNvSpPr>
            <a:spLocks/>
          </p:cNvSpPr>
          <p:nvPr/>
        </p:nvSpPr>
        <p:spPr bwMode="auto">
          <a:xfrm>
            <a:off x="196087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t-4</a:t>
            </a:r>
          </a:p>
        </p:txBody>
      </p:sp>
      <p:sp>
        <p:nvSpPr>
          <p:cNvPr id="126" name="Rectangle 122"/>
          <p:cNvSpPr>
            <a:spLocks/>
          </p:cNvSpPr>
          <p:nvPr/>
        </p:nvSpPr>
        <p:spPr bwMode="auto">
          <a:xfrm>
            <a:off x="2356007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t-3</a:t>
            </a:r>
          </a:p>
        </p:txBody>
      </p:sp>
      <p:sp>
        <p:nvSpPr>
          <p:cNvPr id="127" name="Rectangle 123"/>
          <p:cNvSpPr>
            <a:spLocks/>
          </p:cNvSpPr>
          <p:nvPr/>
        </p:nvSpPr>
        <p:spPr bwMode="auto">
          <a:xfrm>
            <a:off x="2751139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t-2</a:t>
            </a:r>
          </a:p>
        </p:txBody>
      </p:sp>
      <p:sp>
        <p:nvSpPr>
          <p:cNvPr id="128" name="Rectangle 124"/>
          <p:cNvSpPr>
            <a:spLocks/>
          </p:cNvSpPr>
          <p:nvPr/>
        </p:nvSpPr>
        <p:spPr bwMode="auto">
          <a:xfrm>
            <a:off x="3146271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t-1</a:t>
            </a:r>
          </a:p>
        </p:txBody>
      </p:sp>
      <p:sp>
        <p:nvSpPr>
          <p:cNvPr id="129" name="Rectangle 125"/>
          <p:cNvSpPr>
            <a:spLocks/>
          </p:cNvSpPr>
          <p:nvPr/>
        </p:nvSpPr>
        <p:spPr bwMode="auto">
          <a:xfrm>
            <a:off x="5492183" y="5053895"/>
            <a:ext cx="12343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</a:t>
            </a:r>
          </a:p>
        </p:txBody>
      </p:sp>
      <p:sp>
        <p:nvSpPr>
          <p:cNvPr id="7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46705" cy="365125"/>
          </a:xfrm>
        </p:spPr>
        <p:txBody>
          <a:bodyPr/>
          <a:lstStyle/>
          <a:p>
            <a:pPr algn="ctr"/>
            <a:r>
              <a:rPr lang="en-GB" dirty="0"/>
              <a:t>[</a:t>
            </a:r>
            <a:r>
              <a:rPr lang="en-GB" dirty="0" err="1"/>
              <a:t>Mnih</a:t>
            </a:r>
            <a:r>
              <a:rPr lang="en-GB" dirty="0"/>
              <a:t> &amp; Hinton, 2007]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5983506" y="4070525"/>
          <a:ext cx="2445224" cy="787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44" name="Equation" r:id="rId3" imgW="1498320" imgH="482400" progId="Equation.3">
                  <p:embed/>
                </p:oleObj>
              </mc:Choice>
              <mc:Fallback>
                <p:oleObj name="Equation" r:id="rId3" imgW="149832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83506" y="4070525"/>
                        <a:ext cx="2445224" cy="787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" name="Rectangle 22"/>
          <p:cNvSpPr>
            <a:spLocks/>
          </p:cNvSpPr>
          <p:nvPr/>
        </p:nvSpPr>
        <p:spPr bwMode="auto">
          <a:xfrm>
            <a:off x="3964892" y="2587968"/>
            <a:ext cx="297702" cy="244423"/>
          </a:xfrm>
          <a:prstGeom prst="rect">
            <a:avLst/>
          </a:prstGeom>
          <a:solidFill>
            <a:srgbClr val="FF5050"/>
          </a:solidFill>
          <a:ln w="25400" cap="flat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C</a:t>
            </a:r>
            <a:endParaRPr lang="en-US" sz="900" baseline="32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09" name="Line 101"/>
          <p:cNvSpPr>
            <a:spLocks noChangeShapeType="1"/>
          </p:cNvSpPr>
          <p:nvPr/>
        </p:nvSpPr>
        <p:spPr bwMode="auto">
          <a:xfrm flipH="1">
            <a:off x="4262594" y="2697315"/>
            <a:ext cx="609114" cy="7115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22" name="Line 3"/>
          <p:cNvSpPr>
            <a:spLocks noChangeShapeType="1"/>
          </p:cNvSpPr>
          <p:nvPr/>
        </p:nvSpPr>
        <p:spPr bwMode="auto">
          <a:xfrm rot="10800000" flipH="1">
            <a:off x="4931249" y="2697314"/>
            <a:ext cx="546689" cy="0"/>
          </a:xfrm>
          <a:prstGeom prst="line">
            <a:avLst/>
          </a:prstGeom>
          <a:noFill/>
          <a:ln w="635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23" name="Line 30"/>
          <p:cNvSpPr>
            <a:spLocks noChangeShapeType="1"/>
          </p:cNvSpPr>
          <p:nvPr/>
        </p:nvSpPr>
        <p:spPr bwMode="auto">
          <a:xfrm>
            <a:off x="5548304" y="2955624"/>
            <a:ext cx="0" cy="1519308"/>
          </a:xfrm>
          <a:prstGeom prst="line">
            <a:avLst/>
          </a:prstGeom>
          <a:noFill/>
          <a:ln w="63500" cap="flat">
            <a:solidFill>
              <a:srgbClr val="4D4D4D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30" name="Rectangle 89"/>
          <p:cNvSpPr>
            <a:spLocks/>
          </p:cNvSpPr>
          <p:nvPr/>
        </p:nvSpPr>
        <p:spPr bwMode="auto">
          <a:xfrm>
            <a:off x="5109870" y="2586768"/>
            <a:ext cx="270638" cy="217759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E</a:t>
            </a:r>
          </a:p>
        </p:txBody>
      </p:sp>
      <p:sp>
        <p:nvSpPr>
          <p:cNvPr id="135" name="Rectangle 90"/>
          <p:cNvSpPr>
            <a:spLocks/>
          </p:cNvSpPr>
          <p:nvPr/>
        </p:nvSpPr>
        <p:spPr bwMode="auto">
          <a:xfrm>
            <a:off x="5412986" y="356492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36" name="Line 92"/>
          <p:cNvSpPr>
            <a:spLocks noChangeShapeType="1"/>
          </p:cNvSpPr>
          <p:nvPr/>
        </p:nvSpPr>
        <p:spPr bwMode="auto">
          <a:xfrm rot="10800000" flipH="1">
            <a:off x="4898772" y="2644541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37" name="AutoShape 118"/>
          <p:cNvSpPr>
            <a:spLocks/>
          </p:cNvSpPr>
          <p:nvPr/>
        </p:nvSpPr>
        <p:spPr bwMode="auto">
          <a:xfrm>
            <a:off x="5434636" y="2440114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 err="1">
                <a:solidFill>
                  <a:prstClr val="white"/>
                </a:solidFill>
                <a:latin typeface="Calibri" panose="020F0502020204030204"/>
              </a:rPr>
              <a:t>z</a:t>
            </a:r>
            <a:r>
              <a:rPr lang="en-GB" i="1" baseline="-25000" dirty="0" err="1">
                <a:solidFill>
                  <a:prstClr val="white"/>
                </a:solidFill>
                <a:latin typeface="Calibri" panose="020F0502020204030204"/>
              </a:rPr>
              <a:t>t</a:t>
            </a:r>
            <a:endParaRPr lang="en-US" sz="825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38" name="Line 119"/>
          <p:cNvSpPr>
            <a:spLocks noChangeShapeType="1"/>
          </p:cNvSpPr>
          <p:nvPr/>
        </p:nvSpPr>
        <p:spPr bwMode="auto">
          <a:xfrm rot="10800000" flipH="1">
            <a:off x="4871708" y="2644541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39" name="AutoShape 117"/>
          <p:cNvSpPr>
            <a:spLocks/>
          </p:cNvSpPr>
          <p:nvPr/>
        </p:nvSpPr>
        <p:spPr bwMode="auto">
          <a:xfrm>
            <a:off x="4839232" y="2442644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 err="1">
                <a:solidFill>
                  <a:schemeClr val="bg1"/>
                </a:solidFill>
              </a:rPr>
              <a:t>ẑ</a:t>
            </a:r>
            <a:r>
              <a:rPr lang="en-GB" i="1" baseline="-25000" dirty="0" err="1">
                <a:solidFill>
                  <a:schemeClr val="bg1"/>
                </a:solidFill>
              </a:rPr>
              <a:t>t</a:t>
            </a:r>
            <a:endParaRPr lang="en-US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grpSp>
        <p:nvGrpSpPr>
          <p:cNvPr id="79" name="Group 33"/>
          <p:cNvGrpSpPr>
            <a:grpSpLocks/>
          </p:cNvGrpSpPr>
          <p:nvPr/>
        </p:nvGrpSpPr>
        <p:grpSpPr bwMode="auto">
          <a:xfrm>
            <a:off x="5435834" y="4419194"/>
            <a:ext cx="227336" cy="835481"/>
            <a:chOff x="0" y="0"/>
            <a:chExt cx="336" cy="1504"/>
          </a:xfrm>
        </p:grpSpPr>
        <p:sp>
          <p:nvSpPr>
            <p:cNvPr id="80" name="AutoShape 31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1" name="Oval 32"/>
            <p:cNvSpPr>
              <a:spLocks/>
            </p:cNvSpPr>
            <p:nvPr/>
          </p:nvSpPr>
          <p:spPr bwMode="auto">
            <a:xfrm>
              <a:off x="88" y="632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aphicFrame>
        <p:nvGraphicFramePr>
          <p:cNvPr id="142" name="Object 141"/>
          <p:cNvGraphicFramePr>
            <a:graphicFrameLocks noChangeAspect="1"/>
          </p:cNvGraphicFramePr>
          <p:nvPr>
            <p:extLst/>
          </p:nvPr>
        </p:nvGraphicFramePr>
        <p:xfrm>
          <a:off x="5996613" y="3730899"/>
          <a:ext cx="1522413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45" name="Equation" r:id="rId5" imgW="1015920" imgH="241200" progId="Equation.3">
                  <p:embed/>
                </p:oleObj>
              </mc:Choice>
              <mc:Fallback>
                <p:oleObj name="Equation" r:id="rId5" imgW="10159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96613" y="3730899"/>
                        <a:ext cx="1522413" cy="39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" name="Rectangle 142"/>
          <p:cNvSpPr/>
          <p:nvPr/>
        </p:nvSpPr>
        <p:spPr>
          <a:xfrm>
            <a:off x="5921353" y="3118659"/>
            <a:ext cx="322264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  <a:latin typeface="courier"/>
              </a:rPr>
              <a:t>function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s = ...</a:t>
            </a:r>
            <a:br>
              <a:rPr lang="en-US" sz="1100" dirty="0" smtClean="0">
                <a:solidFill>
                  <a:srgbClr val="000000"/>
                </a:solidFill>
                <a:latin typeface="courier"/>
              </a:rPr>
            </a:b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 </a:t>
            </a:r>
            <a:r>
              <a:rPr lang="en-US" sz="1100" b="1" dirty="0" err="1" smtClean="0">
                <a:solidFill>
                  <a:srgbClr val="000000"/>
                </a:solidFill>
                <a:latin typeface="courier"/>
              </a:rPr>
              <a:t>Score_FProp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(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z_hat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, model)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  <a:p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s =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model.R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’ *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z_hat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+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model.bias_v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;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3455550" y="3079324"/>
            <a:ext cx="131638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Simple matrix</a:t>
            </a:r>
            <a:br>
              <a:rPr lang="en-GB" sz="1350" dirty="0" smtClean="0">
                <a:solidFill>
                  <a:srgbClr val="FF0000"/>
                </a:solidFill>
                <a:latin typeface="+mj-lt"/>
              </a:rPr>
            </a:b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multiplication</a:t>
            </a:r>
            <a:endParaRPr lang="en-GB" sz="135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51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Line 1"/>
          <p:cNvSpPr>
            <a:spLocks noChangeShapeType="1"/>
          </p:cNvSpPr>
          <p:nvPr/>
        </p:nvSpPr>
        <p:spPr bwMode="auto">
          <a:xfrm rot="10800000">
            <a:off x="3359756" y="2695647"/>
            <a:ext cx="605135" cy="6227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Log-Bilinear</a:t>
            </a:r>
            <a:br>
              <a:rPr lang="en-GB" dirty="0"/>
            </a:br>
            <a:r>
              <a:rPr lang="en-GB" dirty="0"/>
              <a:t>Language Model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26</a:t>
            </a:fld>
            <a:endParaRPr lang="en-US" dirty="0"/>
          </a:p>
        </p:txBody>
      </p:sp>
      <p:sp>
        <p:nvSpPr>
          <p:cNvPr id="69" name="AutoShape 8"/>
          <p:cNvSpPr>
            <a:spLocks/>
          </p:cNvSpPr>
          <p:nvPr/>
        </p:nvSpPr>
        <p:spPr bwMode="auto">
          <a:xfrm>
            <a:off x="1516991" y="2357156"/>
            <a:ext cx="1883642" cy="706049"/>
          </a:xfrm>
          <a:prstGeom prst="roundRect">
            <a:avLst>
              <a:gd name="adj" fmla="val 8333"/>
            </a:avLst>
          </a:prstGeom>
          <a:solidFill>
            <a:schemeClr val="accent4"/>
          </a:solidFill>
          <a:ln w="38100" cap="flat">
            <a:solidFill>
              <a:srgbClr val="676767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0" name="Freeform 21"/>
          <p:cNvSpPr>
            <a:spLocks/>
          </p:cNvSpPr>
          <p:nvPr/>
        </p:nvSpPr>
        <p:spPr bwMode="auto">
          <a:xfrm>
            <a:off x="2625255" y="2894886"/>
            <a:ext cx="194860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1" name="Rectangle 23"/>
          <p:cNvSpPr>
            <a:spLocks/>
          </p:cNvSpPr>
          <p:nvPr/>
        </p:nvSpPr>
        <p:spPr bwMode="auto">
          <a:xfrm>
            <a:off x="-47339" y="2503810"/>
            <a:ext cx="1288238" cy="36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cs typeface="Arial Unicode MS" panose="020B0604020202020204" pitchFamily="34" charset="-128"/>
              </a:rPr>
              <a:t>word embedding space ℜ</a:t>
            </a:r>
            <a:r>
              <a:rPr lang="en-US" i="1" baseline="32000" dirty="0">
                <a:solidFill>
                  <a:srgbClr val="343434"/>
                </a:solidFill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72" name="Rectangle 24"/>
          <p:cNvSpPr>
            <a:spLocks/>
          </p:cNvSpPr>
          <p:nvPr/>
        </p:nvSpPr>
        <p:spPr bwMode="auto">
          <a:xfrm>
            <a:off x="-47339" y="4661394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ea typeface="Gill Sans" charset="0"/>
                <a:cs typeface="Gill Sans" charset="0"/>
              </a:rPr>
              <a:t>discrete word space {1, ..., </a:t>
            </a:r>
            <a:r>
              <a:rPr lang="en-US" i="1" dirty="0">
                <a:ea typeface="Gill Sans" charset="0"/>
                <a:cs typeface="Gill Sans" charset="0"/>
              </a:rPr>
              <a:t>V</a:t>
            </a:r>
            <a:r>
              <a:rPr lang="en-US" dirty="0">
                <a:ea typeface="Gill Sans" charset="0"/>
                <a:cs typeface="Gill Sans" charset="0"/>
              </a:rPr>
              <a:t>}</a:t>
            </a:r>
            <a:br>
              <a:rPr lang="en-US" dirty="0">
                <a:ea typeface="Gill Sans" charset="0"/>
                <a:cs typeface="Gill Sans" charset="0"/>
              </a:rPr>
            </a:br>
            <a:r>
              <a:rPr lang="en-US" i="1" dirty="0">
                <a:ea typeface="Gill Sans" charset="0"/>
                <a:cs typeface="Gill Sans" charset="0"/>
              </a:rPr>
              <a:t>V</a:t>
            </a:r>
            <a:r>
              <a:rPr lang="en-US" dirty="0">
                <a:ea typeface="Gill Sans" charset="0"/>
                <a:cs typeface="Gill Sans" charset="0"/>
              </a:rPr>
              <a:t>=18k words</a:t>
            </a:r>
          </a:p>
        </p:txBody>
      </p:sp>
      <p:sp>
        <p:nvSpPr>
          <p:cNvPr id="73" name="Rectangle 25"/>
          <p:cNvSpPr>
            <a:spLocks/>
          </p:cNvSpPr>
          <p:nvPr/>
        </p:nvSpPr>
        <p:spPr bwMode="auto">
          <a:xfrm>
            <a:off x="1547439" y="529523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74" name="Rectangle 26"/>
          <p:cNvSpPr>
            <a:spLocks/>
          </p:cNvSpPr>
          <p:nvPr/>
        </p:nvSpPr>
        <p:spPr bwMode="auto">
          <a:xfrm>
            <a:off x="1930393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cat</a:t>
            </a:r>
          </a:p>
        </p:txBody>
      </p:sp>
      <p:sp>
        <p:nvSpPr>
          <p:cNvPr id="75" name="Rectangle 27"/>
          <p:cNvSpPr>
            <a:spLocks/>
          </p:cNvSpPr>
          <p:nvPr/>
        </p:nvSpPr>
        <p:spPr bwMode="auto">
          <a:xfrm>
            <a:off x="233093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sat</a:t>
            </a:r>
          </a:p>
        </p:txBody>
      </p:sp>
      <p:sp>
        <p:nvSpPr>
          <p:cNvPr id="76" name="Rectangle 28"/>
          <p:cNvSpPr>
            <a:spLocks/>
          </p:cNvSpPr>
          <p:nvPr/>
        </p:nvSpPr>
        <p:spPr bwMode="auto">
          <a:xfrm>
            <a:off x="2772754" y="5297454"/>
            <a:ext cx="20839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on</a:t>
            </a:r>
          </a:p>
        </p:txBody>
      </p:sp>
      <p:sp>
        <p:nvSpPr>
          <p:cNvPr id="77" name="Rectangle 29"/>
          <p:cNvSpPr>
            <a:spLocks/>
          </p:cNvSpPr>
          <p:nvPr/>
        </p:nvSpPr>
        <p:spPr bwMode="auto">
          <a:xfrm>
            <a:off x="3121201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82" name="Rectangle 34"/>
          <p:cNvSpPr>
            <a:spLocks/>
          </p:cNvSpPr>
          <p:nvPr/>
        </p:nvSpPr>
        <p:spPr bwMode="auto">
          <a:xfrm>
            <a:off x="538373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 b="1">
                <a:latin typeface="Courier" charset="0"/>
                <a:ea typeface="Courier" charset="0"/>
                <a:cs typeface="Courier" charset="0"/>
                <a:sym typeface="Courier" charset="0"/>
              </a:rPr>
              <a:t>mat</a:t>
            </a:r>
          </a:p>
        </p:txBody>
      </p:sp>
      <p:sp>
        <p:nvSpPr>
          <p:cNvPr id="83" name="Freeform 52"/>
          <p:cNvSpPr>
            <a:spLocks/>
          </p:cNvSpPr>
          <p:nvPr/>
        </p:nvSpPr>
        <p:spPr bwMode="auto">
          <a:xfrm>
            <a:off x="3020386" y="2894886"/>
            <a:ext cx="189447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4" name="Freeform 53"/>
          <p:cNvSpPr>
            <a:spLocks/>
          </p:cNvSpPr>
          <p:nvPr/>
        </p:nvSpPr>
        <p:spPr bwMode="auto">
          <a:xfrm>
            <a:off x="1445271" y="2885998"/>
            <a:ext cx="189447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5" name="Freeform 54"/>
          <p:cNvSpPr>
            <a:spLocks/>
          </p:cNvSpPr>
          <p:nvPr/>
        </p:nvSpPr>
        <p:spPr bwMode="auto">
          <a:xfrm>
            <a:off x="1829578" y="2885998"/>
            <a:ext cx="194860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6" name="Freeform 55"/>
          <p:cNvSpPr>
            <a:spLocks/>
          </p:cNvSpPr>
          <p:nvPr/>
        </p:nvSpPr>
        <p:spPr bwMode="auto">
          <a:xfrm>
            <a:off x="2230123" y="2885998"/>
            <a:ext cx="184034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87" name="Group 58"/>
          <p:cNvGrpSpPr>
            <a:grpSpLocks/>
          </p:cNvGrpSpPr>
          <p:nvPr/>
        </p:nvGrpSpPr>
        <p:grpSpPr bwMode="auto">
          <a:xfrm>
            <a:off x="1554881" y="4419194"/>
            <a:ext cx="227336" cy="835481"/>
            <a:chOff x="0" y="0"/>
            <a:chExt cx="336" cy="1504"/>
          </a:xfrm>
        </p:grpSpPr>
        <p:sp>
          <p:nvSpPr>
            <p:cNvPr id="88" name="AutoShape 56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9" name="Oval 57"/>
            <p:cNvSpPr>
              <a:spLocks/>
            </p:cNvSpPr>
            <p:nvPr/>
          </p:nvSpPr>
          <p:spPr bwMode="auto">
            <a:xfrm>
              <a:off x="96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0" name="Group 61"/>
          <p:cNvGrpSpPr>
            <a:grpSpLocks/>
          </p:cNvGrpSpPr>
          <p:nvPr/>
        </p:nvGrpSpPr>
        <p:grpSpPr bwMode="auto">
          <a:xfrm>
            <a:off x="1950013" y="4419194"/>
            <a:ext cx="227336" cy="835481"/>
            <a:chOff x="0" y="0"/>
            <a:chExt cx="336" cy="1504"/>
          </a:xfrm>
        </p:grpSpPr>
        <p:sp>
          <p:nvSpPr>
            <p:cNvPr id="91" name="AutoShape 59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2" name="Oval 60"/>
            <p:cNvSpPr>
              <a:spLocks/>
            </p:cNvSpPr>
            <p:nvPr/>
          </p:nvSpPr>
          <p:spPr bwMode="auto">
            <a:xfrm>
              <a:off x="88" y="17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3" name="Group 64"/>
          <p:cNvGrpSpPr>
            <a:grpSpLocks/>
          </p:cNvGrpSpPr>
          <p:nvPr/>
        </p:nvGrpSpPr>
        <p:grpSpPr bwMode="auto">
          <a:xfrm>
            <a:off x="2345144" y="4419194"/>
            <a:ext cx="227336" cy="835481"/>
            <a:chOff x="0" y="0"/>
            <a:chExt cx="336" cy="1504"/>
          </a:xfrm>
        </p:grpSpPr>
        <p:sp>
          <p:nvSpPr>
            <p:cNvPr id="94" name="AutoShape 62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5" name="Oval 63"/>
            <p:cNvSpPr>
              <a:spLocks/>
            </p:cNvSpPr>
            <p:nvPr/>
          </p:nvSpPr>
          <p:spPr bwMode="auto">
            <a:xfrm>
              <a:off x="96" y="6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6" name="Group 67"/>
          <p:cNvGrpSpPr>
            <a:grpSpLocks/>
          </p:cNvGrpSpPr>
          <p:nvPr/>
        </p:nvGrpSpPr>
        <p:grpSpPr bwMode="auto">
          <a:xfrm>
            <a:off x="2740277" y="4419194"/>
            <a:ext cx="227336" cy="835481"/>
            <a:chOff x="0" y="0"/>
            <a:chExt cx="336" cy="1504"/>
          </a:xfrm>
        </p:grpSpPr>
        <p:sp>
          <p:nvSpPr>
            <p:cNvPr id="97" name="AutoShape 65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8" name="Oval 66"/>
            <p:cNvSpPr>
              <a:spLocks/>
            </p:cNvSpPr>
            <p:nvPr/>
          </p:nvSpPr>
          <p:spPr bwMode="auto">
            <a:xfrm>
              <a:off x="96" y="4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9" name="Group 70"/>
          <p:cNvGrpSpPr>
            <a:grpSpLocks/>
          </p:cNvGrpSpPr>
          <p:nvPr/>
        </p:nvGrpSpPr>
        <p:grpSpPr bwMode="auto">
          <a:xfrm>
            <a:off x="3135408" y="4419194"/>
            <a:ext cx="227336" cy="835481"/>
            <a:chOff x="0" y="0"/>
            <a:chExt cx="336" cy="1504"/>
          </a:xfrm>
        </p:grpSpPr>
        <p:sp>
          <p:nvSpPr>
            <p:cNvPr id="100" name="AutoShape 68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01" name="Oval 69"/>
            <p:cNvSpPr>
              <a:spLocks/>
            </p:cNvSpPr>
            <p:nvPr/>
          </p:nvSpPr>
          <p:spPr bwMode="auto">
            <a:xfrm>
              <a:off x="88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02" name="Rectangle 71"/>
          <p:cNvSpPr>
            <a:spLocks/>
          </p:cNvSpPr>
          <p:nvPr/>
        </p:nvSpPr>
        <p:spPr bwMode="auto">
          <a:xfrm>
            <a:off x="1300481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3" name="Rectangle 72"/>
          <p:cNvSpPr>
            <a:spLocks/>
          </p:cNvSpPr>
          <p:nvPr/>
        </p:nvSpPr>
        <p:spPr bwMode="auto">
          <a:xfrm>
            <a:off x="1706438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4" name="Rectangle 73"/>
          <p:cNvSpPr>
            <a:spLocks/>
          </p:cNvSpPr>
          <p:nvPr/>
        </p:nvSpPr>
        <p:spPr bwMode="auto">
          <a:xfrm>
            <a:off x="2101570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5" name="Rectangle 74"/>
          <p:cNvSpPr>
            <a:spLocks/>
          </p:cNvSpPr>
          <p:nvPr/>
        </p:nvSpPr>
        <p:spPr bwMode="auto">
          <a:xfrm>
            <a:off x="2491289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6" name="Rectangle 75"/>
          <p:cNvSpPr>
            <a:spLocks/>
          </p:cNvSpPr>
          <p:nvPr/>
        </p:nvSpPr>
        <p:spPr bwMode="auto">
          <a:xfrm>
            <a:off x="2891834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7" name="Rectangle 82"/>
          <p:cNvSpPr>
            <a:spLocks/>
          </p:cNvSpPr>
          <p:nvPr/>
        </p:nvSpPr>
        <p:spPr bwMode="auto">
          <a:xfrm>
            <a:off x="-47339" y="3499277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word</a:t>
            </a:r>
          </a:p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embedding</a:t>
            </a:r>
          </a:p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in dimension</a:t>
            </a:r>
            <a:b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</a:br>
            <a:r>
              <a:rPr lang="en-US" i="1" dirty="0" smtClean="0">
                <a:solidFill>
                  <a:srgbClr val="343434"/>
                </a:solidFill>
                <a:ea typeface="Gill Sans" charset="0"/>
                <a:cs typeface="Gill Sans" charset="0"/>
              </a:rPr>
              <a:t>D</a:t>
            </a:r>
            <a:r>
              <a:rPr lang="en-US" dirty="0" smtClean="0">
                <a:solidFill>
                  <a:srgbClr val="343434"/>
                </a:solidFill>
                <a:ea typeface="Gill Sans" charset="0"/>
                <a:cs typeface="Gill Sans" charset="0"/>
              </a:rPr>
              <a:t>=100</a:t>
            </a:r>
            <a:endParaRPr lang="en-US" dirty="0">
              <a:solidFill>
                <a:srgbClr val="343434"/>
              </a:solidFill>
              <a:ea typeface="Gill Sans" charset="0"/>
              <a:cs typeface="Gill Sans" charset="0"/>
            </a:endParaRPr>
          </a:p>
        </p:txBody>
      </p:sp>
      <p:sp>
        <p:nvSpPr>
          <p:cNvPr id="117" name="AutoShape 112"/>
          <p:cNvSpPr>
            <a:spLocks/>
          </p:cNvSpPr>
          <p:nvPr/>
        </p:nvSpPr>
        <p:spPr bwMode="auto">
          <a:xfrm>
            <a:off x="1554881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t-5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8" name="AutoShape 113"/>
          <p:cNvSpPr>
            <a:spLocks/>
          </p:cNvSpPr>
          <p:nvPr/>
        </p:nvSpPr>
        <p:spPr bwMode="auto">
          <a:xfrm>
            <a:off x="1950013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t-4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9" name="AutoShape 114"/>
          <p:cNvSpPr>
            <a:spLocks/>
          </p:cNvSpPr>
          <p:nvPr/>
        </p:nvSpPr>
        <p:spPr bwMode="auto">
          <a:xfrm>
            <a:off x="2345144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t-3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0" name="AutoShape 115"/>
          <p:cNvSpPr>
            <a:spLocks/>
          </p:cNvSpPr>
          <p:nvPr/>
        </p:nvSpPr>
        <p:spPr bwMode="auto">
          <a:xfrm>
            <a:off x="2740277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t-2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1" name="AutoShape 116"/>
          <p:cNvSpPr>
            <a:spLocks/>
          </p:cNvSpPr>
          <p:nvPr/>
        </p:nvSpPr>
        <p:spPr bwMode="auto">
          <a:xfrm>
            <a:off x="3135408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t-1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4" name="Rectangle 120"/>
          <p:cNvSpPr>
            <a:spLocks/>
          </p:cNvSpPr>
          <p:nvPr/>
        </p:nvSpPr>
        <p:spPr bwMode="auto">
          <a:xfrm>
            <a:off x="156337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t-5</a:t>
            </a:r>
          </a:p>
        </p:txBody>
      </p:sp>
      <p:sp>
        <p:nvSpPr>
          <p:cNvPr id="125" name="Rectangle 121"/>
          <p:cNvSpPr>
            <a:spLocks/>
          </p:cNvSpPr>
          <p:nvPr/>
        </p:nvSpPr>
        <p:spPr bwMode="auto">
          <a:xfrm>
            <a:off x="196087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t-4</a:t>
            </a:r>
          </a:p>
        </p:txBody>
      </p:sp>
      <p:sp>
        <p:nvSpPr>
          <p:cNvPr id="126" name="Rectangle 122"/>
          <p:cNvSpPr>
            <a:spLocks/>
          </p:cNvSpPr>
          <p:nvPr/>
        </p:nvSpPr>
        <p:spPr bwMode="auto">
          <a:xfrm>
            <a:off x="2356007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t-3</a:t>
            </a:r>
          </a:p>
        </p:txBody>
      </p:sp>
      <p:sp>
        <p:nvSpPr>
          <p:cNvPr id="127" name="Rectangle 123"/>
          <p:cNvSpPr>
            <a:spLocks/>
          </p:cNvSpPr>
          <p:nvPr/>
        </p:nvSpPr>
        <p:spPr bwMode="auto">
          <a:xfrm>
            <a:off x="2751139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t-2</a:t>
            </a:r>
          </a:p>
        </p:txBody>
      </p:sp>
      <p:sp>
        <p:nvSpPr>
          <p:cNvPr id="128" name="Rectangle 124"/>
          <p:cNvSpPr>
            <a:spLocks/>
          </p:cNvSpPr>
          <p:nvPr/>
        </p:nvSpPr>
        <p:spPr bwMode="auto">
          <a:xfrm>
            <a:off x="3146271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t-1</a:t>
            </a:r>
          </a:p>
        </p:txBody>
      </p:sp>
      <p:sp>
        <p:nvSpPr>
          <p:cNvPr id="129" name="Rectangle 125"/>
          <p:cNvSpPr>
            <a:spLocks/>
          </p:cNvSpPr>
          <p:nvPr/>
        </p:nvSpPr>
        <p:spPr bwMode="auto">
          <a:xfrm>
            <a:off x="5492183" y="5053895"/>
            <a:ext cx="12343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455550" y="3079324"/>
            <a:ext cx="131638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Simple matrix</a:t>
            </a:r>
            <a:br>
              <a:rPr lang="en-GB" sz="1350" dirty="0" smtClean="0">
                <a:solidFill>
                  <a:srgbClr val="FF0000"/>
                </a:solidFill>
                <a:latin typeface="+mj-lt"/>
              </a:rPr>
            </a:b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multiplication</a:t>
            </a:r>
            <a:endParaRPr lang="en-GB" sz="135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5921354" y="4733169"/>
            <a:ext cx="23551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>
                <a:solidFill>
                  <a:schemeClr val="tx2"/>
                </a:solidFill>
                <a:latin typeface="+mj-lt"/>
              </a:rPr>
              <a:t>Slightly better than</a:t>
            </a:r>
            <a:br>
              <a:rPr lang="en-GB" sz="1350" dirty="0">
                <a:solidFill>
                  <a:schemeClr val="tx2"/>
                </a:solidFill>
                <a:latin typeface="+mj-lt"/>
              </a:rPr>
            </a:br>
            <a:r>
              <a:rPr lang="en-GB" sz="1350" dirty="0">
                <a:solidFill>
                  <a:schemeClr val="tx2"/>
                </a:solidFill>
                <a:latin typeface="+mj-lt"/>
              </a:rPr>
              <a:t>best n-grams</a:t>
            </a:r>
            <a:br>
              <a:rPr lang="en-GB" sz="1350" dirty="0">
                <a:solidFill>
                  <a:schemeClr val="tx2"/>
                </a:solidFill>
                <a:latin typeface="+mj-lt"/>
              </a:rPr>
            </a:br>
            <a:r>
              <a:rPr lang="en-GB" sz="1350" dirty="0">
                <a:solidFill>
                  <a:schemeClr val="tx2"/>
                </a:solidFill>
                <a:latin typeface="+mj-lt"/>
              </a:rPr>
              <a:t>(Class-based </a:t>
            </a:r>
            <a:r>
              <a:rPr lang="en-GB" sz="1350" dirty="0" err="1">
                <a:solidFill>
                  <a:schemeClr val="tx2"/>
                </a:solidFill>
                <a:latin typeface="+mj-lt"/>
              </a:rPr>
              <a:t>Kneyser</a:t>
            </a:r>
            <a:r>
              <a:rPr lang="en-GB" sz="1350" dirty="0">
                <a:solidFill>
                  <a:schemeClr val="tx2"/>
                </a:solidFill>
                <a:latin typeface="+mj-lt"/>
              </a:rPr>
              <a:t>-Ney</a:t>
            </a:r>
            <a:br>
              <a:rPr lang="en-GB" sz="1350" dirty="0">
                <a:solidFill>
                  <a:schemeClr val="tx2"/>
                </a:solidFill>
                <a:latin typeface="+mj-lt"/>
              </a:rPr>
            </a:br>
            <a:r>
              <a:rPr lang="en-GB" sz="1350" dirty="0">
                <a:solidFill>
                  <a:schemeClr val="tx2"/>
                </a:solidFill>
                <a:latin typeface="+mj-lt"/>
              </a:rPr>
              <a:t>back-off 5-grams)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5921353" y="5561374"/>
            <a:ext cx="2236510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>
                <a:solidFill>
                  <a:srgbClr val="FF0000"/>
                </a:solidFill>
                <a:latin typeface="+mj-lt"/>
              </a:rPr>
              <a:t>Takes </a:t>
            </a: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days to 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train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>
                <a:solidFill>
                  <a:srgbClr val="FF0000"/>
                </a:solidFill>
                <a:latin typeface="+mj-lt"/>
              </a:rPr>
              <a:t>(in 2007) on AP News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>
                <a:solidFill>
                  <a:srgbClr val="FF0000"/>
                </a:solidFill>
                <a:latin typeface="+mj-lt"/>
              </a:rPr>
              <a:t>corpus (14 million words)</a:t>
            </a:r>
          </a:p>
        </p:txBody>
      </p:sp>
      <p:sp>
        <p:nvSpPr>
          <p:cNvPr id="7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46705" cy="365125"/>
          </a:xfrm>
        </p:spPr>
        <p:txBody>
          <a:bodyPr/>
          <a:lstStyle/>
          <a:p>
            <a:pPr algn="ctr"/>
            <a:r>
              <a:rPr lang="en-GB" dirty="0"/>
              <a:t>[</a:t>
            </a:r>
            <a:r>
              <a:rPr lang="en-GB" dirty="0" err="1"/>
              <a:t>Mnih</a:t>
            </a:r>
            <a:r>
              <a:rPr lang="en-GB" dirty="0"/>
              <a:t> &amp; Hinton, 2007]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5983506" y="4070525"/>
          <a:ext cx="2445224" cy="787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5" name="Equation" r:id="rId3" imgW="1498320" imgH="482400" progId="Equation.3">
                  <p:embed/>
                </p:oleObj>
              </mc:Choice>
              <mc:Fallback>
                <p:oleObj name="Equation" r:id="rId3" imgW="149832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83506" y="4070525"/>
                        <a:ext cx="2445224" cy="787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" name="Rectangle 22"/>
          <p:cNvSpPr>
            <a:spLocks/>
          </p:cNvSpPr>
          <p:nvPr/>
        </p:nvSpPr>
        <p:spPr bwMode="auto">
          <a:xfrm>
            <a:off x="3964892" y="2587968"/>
            <a:ext cx="297702" cy="244423"/>
          </a:xfrm>
          <a:prstGeom prst="rect">
            <a:avLst/>
          </a:prstGeom>
          <a:solidFill>
            <a:srgbClr val="FF5050"/>
          </a:solidFill>
          <a:ln w="25400" cap="flat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C</a:t>
            </a:r>
            <a:endParaRPr lang="en-US" sz="900" baseline="32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09" name="Line 101"/>
          <p:cNvSpPr>
            <a:spLocks noChangeShapeType="1"/>
          </p:cNvSpPr>
          <p:nvPr/>
        </p:nvSpPr>
        <p:spPr bwMode="auto">
          <a:xfrm flipH="1">
            <a:off x="4262594" y="2697315"/>
            <a:ext cx="609114" cy="7115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aphicFrame>
        <p:nvGraphicFramePr>
          <p:cNvPr id="110" name="Object 10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3456318"/>
              </p:ext>
            </p:extLst>
          </p:nvPr>
        </p:nvGraphicFramePr>
        <p:xfrm>
          <a:off x="6021788" y="2516956"/>
          <a:ext cx="1522810" cy="391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6" name="Equation" r:id="rId5" imgW="1015920" imgH="241200" progId="Equation.3">
                  <p:embed/>
                </p:oleObj>
              </mc:Choice>
              <mc:Fallback>
                <p:oleObj name="Equation" r:id="rId5" imgW="10159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21788" y="2516956"/>
                        <a:ext cx="1522810" cy="391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" name="Line 3"/>
          <p:cNvSpPr>
            <a:spLocks noChangeShapeType="1"/>
          </p:cNvSpPr>
          <p:nvPr/>
        </p:nvSpPr>
        <p:spPr bwMode="auto">
          <a:xfrm rot="10800000" flipH="1">
            <a:off x="4931249" y="2697314"/>
            <a:ext cx="546689" cy="0"/>
          </a:xfrm>
          <a:prstGeom prst="line">
            <a:avLst/>
          </a:prstGeom>
          <a:noFill/>
          <a:ln w="635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23" name="Line 30"/>
          <p:cNvSpPr>
            <a:spLocks noChangeShapeType="1"/>
          </p:cNvSpPr>
          <p:nvPr/>
        </p:nvSpPr>
        <p:spPr bwMode="auto">
          <a:xfrm>
            <a:off x="5548304" y="2955624"/>
            <a:ext cx="0" cy="1519308"/>
          </a:xfrm>
          <a:prstGeom prst="line">
            <a:avLst/>
          </a:prstGeom>
          <a:noFill/>
          <a:ln w="63500" cap="flat">
            <a:solidFill>
              <a:srgbClr val="4D4D4D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30" name="Rectangle 89"/>
          <p:cNvSpPr>
            <a:spLocks/>
          </p:cNvSpPr>
          <p:nvPr/>
        </p:nvSpPr>
        <p:spPr bwMode="auto">
          <a:xfrm>
            <a:off x="5109870" y="2586768"/>
            <a:ext cx="270638" cy="217759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E</a:t>
            </a:r>
          </a:p>
        </p:txBody>
      </p:sp>
      <p:sp>
        <p:nvSpPr>
          <p:cNvPr id="135" name="Rectangle 90"/>
          <p:cNvSpPr>
            <a:spLocks/>
          </p:cNvSpPr>
          <p:nvPr/>
        </p:nvSpPr>
        <p:spPr bwMode="auto">
          <a:xfrm>
            <a:off x="5412986" y="356492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36" name="Line 92"/>
          <p:cNvSpPr>
            <a:spLocks noChangeShapeType="1"/>
          </p:cNvSpPr>
          <p:nvPr/>
        </p:nvSpPr>
        <p:spPr bwMode="auto">
          <a:xfrm rot="10800000" flipH="1">
            <a:off x="4898772" y="2644541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37" name="AutoShape 118"/>
          <p:cNvSpPr>
            <a:spLocks/>
          </p:cNvSpPr>
          <p:nvPr/>
        </p:nvSpPr>
        <p:spPr bwMode="auto">
          <a:xfrm>
            <a:off x="5434636" y="2440114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 err="1">
                <a:solidFill>
                  <a:prstClr val="white"/>
                </a:solidFill>
                <a:latin typeface="Calibri" panose="020F0502020204030204"/>
              </a:rPr>
              <a:t>z</a:t>
            </a:r>
            <a:r>
              <a:rPr lang="en-GB" i="1" baseline="-25000" dirty="0" err="1">
                <a:solidFill>
                  <a:prstClr val="white"/>
                </a:solidFill>
                <a:latin typeface="Calibri" panose="020F0502020204030204"/>
              </a:rPr>
              <a:t>t</a:t>
            </a:r>
            <a:endParaRPr lang="en-US" sz="825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38" name="Line 119"/>
          <p:cNvSpPr>
            <a:spLocks noChangeShapeType="1"/>
          </p:cNvSpPr>
          <p:nvPr/>
        </p:nvSpPr>
        <p:spPr bwMode="auto">
          <a:xfrm rot="10800000" flipH="1">
            <a:off x="4871708" y="2644541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39" name="AutoShape 117"/>
          <p:cNvSpPr>
            <a:spLocks/>
          </p:cNvSpPr>
          <p:nvPr/>
        </p:nvSpPr>
        <p:spPr bwMode="auto">
          <a:xfrm>
            <a:off x="4839232" y="2442644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 err="1">
                <a:solidFill>
                  <a:schemeClr val="bg1"/>
                </a:solidFill>
              </a:rPr>
              <a:t>ẑ</a:t>
            </a:r>
            <a:r>
              <a:rPr lang="en-GB" i="1" baseline="-25000" dirty="0" err="1">
                <a:solidFill>
                  <a:schemeClr val="bg1"/>
                </a:solidFill>
              </a:rPr>
              <a:t>t</a:t>
            </a:r>
            <a:endParaRPr lang="en-US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grpSp>
        <p:nvGrpSpPr>
          <p:cNvPr id="79" name="Group 33"/>
          <p:cNvGrpSpPr>
            <a:grpSpLocks/>
          </p:cNvGrpSpPr>
          <p:nvPr/>
        </p:nvGrpSpPr>
        <p:grpSpPr bwMode="auto">
          <a:xfrm>
            <a:off x="5435834" y="4419194"/>
            <a:ext cx="227336" cy="835481"/>
            <a:chOff x="0" y="0"/>
            <a:chExt cx="336" cy="1504"/>
          </a:xfrm>
        </p:grpSpPr>
        <p:sp>
          <p:nvSpPr>
            <p:cNvPr id="80" name="AutoShape 31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1" name="Oval 32"/>
            <p:cNvSpPr>
              <a:spLocks/>
            </p:cNvSpPr>
            <p:nvPr/>
          </p:nvSpPr>
          <p:spPr bwMode="auto">
            <a:xfrm>
              <a:off x="88" y="632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aphicFrame>
        <p:nvGraphicFramePr>
          <p:cNvPr id="142" name="Object 141"/>
          <p:cNvGraphicFramePr>
            <a:graphicFrameLocks noChangeAspect="1"/>
          </p:cNvGraphicFramePr>
          <p:nvPr>
            <p:extLst/>
          </p:nvPr>
        </p:nvGraphicFramePr>
        <p:xfrm>
          <a:off x="5996613" y="3730899"/>
          <a:ext cx="1522413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7" name="Equation" r:id="rId7" imgW="1015920" imgH="241200" progId="Equation.3">
                  <p:embed/>
                </p:oleObj>
              </mc:Choice>
              <mc:Fallback>
                <p:oleObj name="Equation" r:id="rId7" imgW="10159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996613" y="3730899"/>
                        <a:ext cx="1522413" cy="39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" name="TextBox 110"/>
          <p:cNvSpPr txBox="1"/>
          <p:nvPr/>
        </p:nvSpPr>
        <p:spPr>
          <a:xfrm>
            <a:off x="1446520" y="5884377"/>
            <a:ext cx="346280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 smtClean="0">
                <a:latin typeface="+mj-lt"/>
              </a:rPr>
              <a:t>Complexity: (</a:t>
            </a:r>
            <a:r>
              <a:rPr lang="en-GB" sz="1350" i="1" dirty="0" smtClean="0">
                <a:latin typeface="+mj-lt"/>
              </a:rPr>
              <a:t>n</a:t>
            </a:r>
            <a:r>
              <a:rPr lang="en-GB" sz="1350" dirty="0" smtClean="0">
                <a:latin typeface="+mj-lt"/>
              </a:rPr>
              <a:t>-1)</a:t>
            </a:r>
            <a:r>
              <a:rPr lang="en-GB" sz="1350" i="1" dirty="0" smtClean="0">
                <a:latin typeface="+mj-lt"/>
              </a:rPr>
              <a:t>×D</a:t>
            </a:r>
            <a:r>
              <a:rPr lang="en-GB" sz="1350" dirty="0" smtClean="0">
                <a:latin typeface="+mj-lt"/>
              </a:rPr>
              <a:t> + (</a:t>
            </a:r>
            <a:r>
              <a:rPr lang="en-GB" sz="1350" i="1" dirty="0" smtClean="0">
                <a:latin typeface="+mj-lt"/>
              </a:rPr>
              <a:t>n</a:t>
            </a:r>
            <a:r>
              <a:rPr lang="en-GB" sz="1350" dirty="0" smtClean="0">
                <a:latin typeface="+mj-lt"/>
              </a:rPr>
              <a:t>-1)</a:t>
            </a:r>
            <a:r>
              <a:rPr lang="en-GB" sz="1350" i="1" dirty="0" smtClean="0">
                <a:latin typeface="+mj-lt"/>
              </a:rPr>
              <a:t>×D×D </a:t>
            </a:r>
            <a:r>
              <a:rPr lang="en-GB" sz="1350" dirty="0" smtClean="0">
                <a:latin typeface="+mj-lt"/>
              </a:rPr>
              <a:t>+ </a:t>
            </a:r>
            <a:r>
              <a:rPr lang="en-GB" sz="1350" i="1" dirty="0" smtClean="0">
                <a:latin typeface="+mj-lt"/>
              </a:rPr>
              <a:t>D</a:t>
            </a:r>
            <a:r>
              <a:rPr lang="en-GB" sz="1350" i="1" dirty="0">
                <a:latin typeface="+mj-lt"/>
              </a:rPr>
              <a:t>×</a:t>
            </a:r>
            <a:r>
              <a:rPr lang="en-GB" sz="1350" i="1" dirty="0" smtClean="0">
                <a:latin typeface="+mj-lt"/>
              </a:rPr>
              <a:t>V</a:t>
            </a:r>
            <a:endParaRPr lang="en-GB" sz="135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744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134" grpId="0"/>
      <p:bldP spid="1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Line 2"/>
          <p:cNvSpPr>
            <a:spLocks noChangeShapeType="1"/>
          </p:cNvSpPr>
          <p:nvPr/>
        </p:nvSpPr>
        <p:spPr bwMode="auto">
          <a:xfrm rot="10800000">
            <a:off x="3217753" y="2699347"/>
            <a:ext cx="431670" cy="0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Nonlinear Log-Bilinear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Language Model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27</a:t>
            </a:fld>
            <a:endParaRPr lang="en-US" dirty="0"/>
          </a:p>
        </p:txBody>
      </p:sp>
      <p:sp>
        <p:nvSpPr>
          <p:cNvPr id="69" name="AutoShape 8"/>
          <p:cNvSpPr>
            <a:spLocks/>
          </p:cNvSpPr>
          <p:nvPr/>
        </p:nvSpPr>
        <p:spPr bwMode="auto">
          <a:xfrm>
            <a:off x="1516991" y="2357156"/>
            <a:ext cx="1883642" cy="706049"/>
          </a:xfrm>
          <a:prstGeom prst="roundRect">
            <a:avLst>
              <a:gd name="adj" fmla="val 8333"/>
            </a:avLst>
          </a:prstGeom>
          <a:solidFill>
            <a:schemeClr val="accent4"/>
          </a:solidFill>
          <a:ln w="38100" cap="flat">
            <a:solidFill>
              <a:srgbClr val="676767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0" name="Freeform 21"/>
          <p:cNvSpPr>
            <a:spLocks/>
          </p:cNvSpPr>
          <p:nvPr/>
        </p:nvSpPr>
        <p:spPr bwMode="auto">
          <a:xfrm>
            <a:off x="2625255" y="2894886"/>
            <a:ext cx="194860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1" name="Rectangle 23"/>
          <p:cNvSpPr>
            <a:spLocks/>
          </p:cNvSpPr>
          <p:nvPr/>
        </p:nvSpPr>
        <p:spPr bwMode="auto">
          <a:xfrm>
            <a:off x="-47339" y="2503810"/>
            <a:ext cx="1288238" cy="36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cs typeface="Arial Unicode MS" panose="020B0604020202020204" pitchFamily="34" charset="-128"/>
              </a:rPr>
              <a:t>word embedding space ℜ</a:t>
            </a:r>
            <a:r>
              <a:rPr lang="en-US" i="1" baseline="32000" dirty="0">
                <a:solidFill>
                  <a:srgbClr val="343434"/>
                </a:solidFill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72" name="Rectangle 24"/>
          <p:cNvSpPr>
            <a:spLocks/>
          </p:cNvSpPr>
          <p:nvPr/>
        </p:nvSpPr>
        <p:spPr bwMode="auto">
          <a:xfrm>
            <a:off x="-47339" y="4661394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ea typeface="Gill Sans" charset="0"/>
                <a:cs typeface="Gill Sans" charset="0"/>
              </a:rPr>
              <a:t>discrete word space {1, ..., </a:t>
            </a:r>
            <a:r>
              <a:rPr lang="en-US" i="1" dirty="0">
                <a:ea typeface="Gill Sans" charset="0"/>
                <a:cs typeface="Gill Sans" charset="0"/>
              </a:rPr>
              <a:t>V</a:t>
            </a:r>
            <a:r>
              <a:rPr lang="en-US" dirty="0">
                <a:ea typeface="Gill Sans" charset="0"/>
                <a:cs typeface="Gill Sans" charset="0"/>
              </a:rPr>
              <a:t>}</a:t>
            </a:r>
            <a:br>
              <a:rPr lang="en-US" dirty="0">
                <a:ea typeface="Gill Sans" charset="0"/>
                <a:cs typeface="Gill Sans" charset="0"/>
              </a:rPr>
            </a:br>
            <a:r>
              <a:rPr lang="en-US" i="1" dirty="0">
                <a:ea typeface="Gill Sans" charset="0"/>
                <a:cs typeface="Gill Sans" charset="0"/>
              </a:rPr>
              <a:t>V</a:t>
            </a:r>
            <a:r>
              <a:rPr lang="en-US" dirty="0">
                <a:ea typeface="Gill Sans" charset="0"/>
                <a:cs typeface="Gill Sans" charset="0"/>
              </a:rPr>
              <a:t>=18k words</a:t>
            </a:r>
          </a:p>
        </p:txBody>
      </p:sp>
      <p:sp>
        <p:nvSpPr>
          <p:cNvPr id="73" name="Rectangle 25"/>
          <p:cNvSpPr>
            <a:spLocks/>
          </p:cNvSpPr>
          <p:nvPr/>
        </p:nvSpPr>
        <p:spPr bwMode="auto">
          <a:xfrm>
            <a:off x="1547439" y="529523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74" name="Rectangle 26"/>
          <p:cNvSpPr>
            <a:spLocks/>
          </p:cNvSpPr>
          <p:nvPr/>
        </p:nvSpPr>
        <p:spPr bwMode="auto">
          <a:xfrm>
            <a:off x="1930393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cat</a:t>
            </a:r>
          </a:p>
        </p:txBody>
      </p:sp>
      <p:sp>
        <p:nvSpPr>
          <p:cNvPr id="75" name="Rectangle 27"/>
          <p:cNvSpPr>
            <a:spLocks/>
          </p:cNvSpPr>
          <p:nvPr/>
        </p:nvSpPr>
        <p:spPr bwMode="auto">
          <a:xfrm>
            <a:off x="233093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sat</a:t>
            </a:r>
          </a:p>
        </p:txBody>
      </p:sp>
      <p:sp>
        <p:nvSpPr>
          <p:cNvPr id="76" name="Rectangle 28"/>
          <p:cNvSpPr>
            <a:spLocks/>
          </p:cNvSpPr>
          <p:nvPr/>
        </p:nvSpPr>
        <p:spPr bwMode="auto">
          <a:xfrm>
            <a:off x="2772754" y="5297454"/>
            <a:ext cx="20839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on</a:t>
            </a:r>
          </a:p>
        </p:txBody>
      </p:sp>
      <p:sp>
        <p:nvSpPr>
          <p:cNvPr id="77" name="Rectangle 29"/>
          <p:cNvSpPr>
            <a:spLocks/>
          </p:cNvSpPr>
          <p:nvPr/>
        </p:nvSpPr>
        <p:spPr bwMode="auto">
          <a:xfrm>
            <a:off x="3121201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82" name="Rectangle 34"/>
          <p:cNvSpPr>
            <a:spLocks/>
          </p:cNvSpPr>
          <p:nvPr/>
        </p:nvSpPr>
        <p:spPr bwMode="auto">
          <a:xfrm>
            <a:off x="538373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 b="1">
                <a:latin typeface="Courier" charset="0"/>
                <a:ea typeface="Courier" charset="0"/>
                <a:cs typeface="Courier" charset="0"/>
                <a:sym typeface="Courier" charset="0"/>
              </a:rPr>
              <a:t>mat</a:t>
            </a:r>
          </a:p>
        </p:txBody>
      </p:sp>
      <p:sp>
        <p:nvSpPr>
          <p:cNvPr id="83" name="Freeform 52"/>
          <p:cNvSpPr>
            <a:spLocks/>
          </p:cNvSpPr>
          <p:nvPr/>
        </p:nvSpPr>
        <p:spPr bwMode="auto">
          <a:xfrm>
            <a:off x="3020386" y="2894886"/>
            <a:ext cx="189447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4" name="Freeform 53"/>
          <p:cNvSpPr>
            <a:spLocks/>
          </p:cNvSpPr>
          <p:nvPr/>
        </p:nvSpPr>
        <p:spPr bwMode="auto">
          <a:xfrm>
            <a:off x="1445271" y="2885998"/>
            <a:ext cx="189447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5" name="Freeform 54"/>
          <p:cNvSpPr>
            <a:spLocks/>
          </p:cNvSpPr>
          <p:nvPr/>
        </p:nvSpPr>
        <p:spPr bwMode="auto">
          <a:xfrm>
            <a:off x="1829578" y="2885998"/>
            <a:ext cx="194860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6" name="Freeform 55"/>
          <p:cNvSpPr>
            <a:spLocks/>
          </p:cNvSpPr>
          <p:nvPr/>
        </p:nvSpPr>
        <p:spPr bwMode="auto">
          <a:xfrm>
            <a:off x="2230123" y="2885998"/>
            <a:ext cx="184034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87" name="Group 58"/>
          <p:cNvGrpSpPr>
            <a:grpSpLocks/>
          </p:cNvGrpSpPr>
          <p:nvPr/>
        </p:nvGrpSpPr>
        <p:grpSpPr bwMode="auto">
          <a:xfrm>
            <a:off x="1554881" y="4419194"/>
            <a:ext cx="227336" cy="835481"/>
            <a:chOff x="0" y="0"/>
            <a:chExt cx="336" cy="1504"/>
          </a:xfrm>
        </p:grpSpPr>
        <p:sp>
          <p:nvSpPr>
            <p:cNvPr id="88" name="AutoShape 56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9" name="Oval 57"/>
            <p:cNvSpPr>
              <a:spLocks/>
            </p:cNvSpPr>
            <p:nvPr/>
          </p:nvSpPr>
          <p:spPr bwMode="auto">
            <a:xfrm>
              <a:off x="96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0" name="Group 61"/>
          <p:cNvGrpSpPr>
            <a:grpSpLocks/>
          </p:cNvGrpSpPr>
          <p:nvPr/>
        </p:nvGrpSpPr>
        <p:grpSpPr bwMode="auto">
          <a:xfrm>
            <a:off x="1950013" y="4419194"/>
            <a:ext cx="227336" cy="835481"/>
            <a:chOff x="0" y="0"/>
            <a:chExt cx="336" cy="1504"/>
          </a:xfrm>
        </p:grpSpPr>
        <p:sp>
          <p:nvSpPr>
            <p:cNvPr id="91" name="AutoShape 59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2" name="Oval 60"/>
            <p:cNvSpPr>
              <a:spLocks/>
            </p:cNvSpPr>
            <p:nvPr/>
          </p:nvSpPr>
          <p:spPr bwMode="auto">
            <a:xfrm>
              <a:off x="88" y="17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3" name="Group 64"/>
          <p:cNvGrpSpPr>
            <a:grpSpLocks/>
          </p:cNvGrpSpPr>
          <p:nvPr/>
        </p:nvGrpSpPr>
        <p:grpSpPr bwMode="auto">
          <a:xfrm>
            <a:off x="2345144" y="4419194"/>
            <a:ext cx="227336" cy="835481"/>
            <a:chOff x="0" y="0"/>
            <a:chExt cx="336" cy="1504"/>
          </a:xfrm>
        </p:grpSpPr>
        <p:sp>
          <p:nvSpPr>
            <p:cNvPr id="94" name="AutoShape 62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5" name="Oval 63"/>
            <p:cNvSpPr>
              <a:spLocks/>
            </p:cNvSpPr>
            <p:nvPr/>
          </p:nvSpPr>
          <p:spPr bwMode="auto">
            <a:xfrm>
              <a:off x="96" y="6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6" name="Group 67"/>
          <p:cNvGrpSpPr>
            <a:grpSpLocks/>
          </p:cNvGrpSpPr>
          <p:nvPr/>
        </p:nvGrpSpPr>
        <p:grpSpPr bwMode="auto">
          <a:xfrm>
            <a:off x="2740277" y="4419194"/>
            <a:ext cx="227336" cy="835481"/>
            <a:chOff x="0" y="0"/>
            <a:chExt cx="336" cy="1504"/>
          </a:xfrm>
        </p:grpSpPr>
        <p:sp>
          <p:nvSpPr>
            <p:cNvPr id="97" name="AutoShape 65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8" name="Oval 66"/>
            <p:cNvSpPr>
              <a:spLocks/>
            </p:cNvSpPr>
            <p:nvPr/>
          </p:nvSpPr>
          <p:spPr bwMode="auto">
            <a:xfrm>
              <a:off x="96" y="4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9" name="Group 70"/>
          <p:cNvGrpSpPr>
            <a:grpSpLocks/>
          </p:cNvGrpSpPr>
          <p:nvPr/>
        </p:nvGrpSpPr>
        <p:grpSpPr bwMode="auto">
          <a:xfrm>
            <a:off x="3135408" y="4419194"/>
            <a:ext cx="227336" cy="835481"/>
            <a:chOff x="0" y="0"/>
            <a:chExt cx="336" cy="1504"/>
          </a:xfrm>
        </p:grpSpPr>
        <p:sp>
          <p:nvSpPr>
            <p:cNvPr id="100" name="AutoShape 68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01" name="Oval 69"/>
            <p:cNvSpPr>
              <a:spLocks/>
            </p:cNvSpPr>
            <p:nvPr/>
          </p:nvSpPr>
          <p:spPr bwMode="auto">
            <a:xfrm>
              <a:off x="88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02" name="Rectangle 71"/>
          <p:cNvSpPr>
            <a:spLocks/>
          </p:cNvSpPr>
          <p:nvPr/>
        </p:nvSpPr>
        <p:spPr bwMode="auto">
          <a:xfrm>
            <a:off x="1300481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3" name="Rectangle 72"/>
          <p:cNvSpPr>
            <a:spLocks/>
          </p:cNvSpPr>
          <p:nvPr/>
        </p:nvSpPr>
        <p:spPr bwMode="auto">
          <a:xfrm>
            <a:off x="1706438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4" name="Rectangle 73"/>
          <p:cNvSpPr>
            <a:spLocks/>
          </p:cNvSpPr>
          <p:nvPr/>
        </p:nvSpPr>
        <p:spPr bwMode="auto">
          <a:xfrm>
            <a:off x="2101570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5" name="Rectangle 74"/>
          <p:cNvSpPr>
            <a:spLocks/>
          </p:cNvSpPr>
          <p:nvPr/>
        </p:nvSpPr>
        <p:spPr bwMode="auto">
          <a:xfrm>
            <a:off x="2491289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6" name="Rectangle 75"/>
          <p:cNvSpPr>
            <a:spLocks/>
          </p:cNvSpPr>
          <p:nvPr/>
        </p:nvSpPr>
        <p:spPr bwMode="auto">
          <a:xfrm>
            <a:off x="2891834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7" name="Rectangle 82"/>
          <p:cNvSpPr>
            <a:spLocks/>
          </p:cNvSpPr>
          <p:nvPr/>
        </p:nvSpPr>
        <p:spPr bwMode="auto">
          <a:xfrm>
            <a:off x="-47339" y="3499277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word</a:t>
            </a:r>
          </a:p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embedding</a:t>
            </a:r>
          </a:p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in dimension</a:t>
            </a:r>
            <a:b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</a:br>
            <a:r>
              <a:rPr lang="en-US" i="1" dirty="0" smtClean="0">
                <a:solidFill>
                  <a:srgbClr val="343434"/>
                </a:solidFill>
                <a:ea typeface="Gill Sans" charset="0"/>
                <a:cs typeface="Gill Sans" charset="0"/>
              </a:rPr>
              <a:t>D</a:t>
            </a:r>
            <a:r>
              <a:rPr lang="en-US" dirty="0" smtClean="0">
                <a:solidFill>
                  <a:srgbClr val="343434"/>
                </a:solidFill>
                <a:ea typeface="Gill Sans" charset="0"/>
                <a:cs typeface="Gill Sans" charset="0"/>
              </a:rPr>
              <a:t>=100</a:t>
            </a:r>
            <a:endParaRPr lang="en-US" dirty="0">
              <a:solidFill>
                <a:srgbClr val="343434"/>
              </a:solidFill>
              <a:ea typeface="Gill Sans" charset="0"/>
              <a:cs typeface="Gill Sans" charset="0"/>
            </a:endParaRPr>
          </a:p>
        </p:txBody>
      </p:sp>
      <p:sp>
        <p:nvSpPr>
          <p:cNvPr id="117" name="AutoShape 112"/>
          <p:cNvSpPr>
            <a:spLocks/>
          </p:cNvSpPr>
          <p:nvPr/>
        </p:nvSpPr>
        <p:spPr bwMode="auto">
          <a:xfrm>
            <a:off x="1554881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t-5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8" name="AutoShape 113"/>
          <p:cNvSpPr>
            <a:spLocks/>
          </p:cNvSpPr>
          <p:nvPr/>
        </p:nvSpPr>
        <p:spPr bwMode="auto">
          <a:xfrm>
            <a:off x="1950013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t-4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9" name="AutoShape 114"/>
          <p:cNvSpPr>
            <a:spLocks/>
          </p:cNvSpPr>
          <p:nvPr/>
        </p:nvSpPr>
        <p:spPr bwMode="auto">
          <a:xfrm>
            <a:off x="2345144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t-3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0" name="AutoShape 115"/>
          <p:cNvSpPr>
            <a:spLocks/>
          </p:cNvSpPr>
          <p:nvPr/>
        </p:nvSpPr>
        <p:spPr bwMode="auto">
          <a:xfrm>
            <a:off x="2740277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t-2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1" name="AutoShape 116"/>
          <p:cNvSpPr>
            <a:spLocks/>
          </p:cNvSpPr>
          <p:nvPr/>
        </p:nvSpPr>
        <p:spPr bwMode="auto">
          <a:xfrm>
            <a:off x="3135408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t-1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4" name="Rectangle 120"/>
          <p:cNvSpPr>
            <a:spLocks/>
          </p:cNvSpPr>
          <p:nvPr/>
        </p:nvSpPr>
        <p:spPr bwMode="auto">
          <a:xfrm>
            <a:off x="156337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t-5</a:t>
            </a:r>
          </a:p>
        </p:txBody>
      </p:sp>
      <p:sp>
        <p:nvSpPr>
          <p:cNvPr id="125" name="Rectangle 121"/>
          <p:cNvSpPr>
            <a:spLocks/>
          </p:cNvSpPr>
          <p:nvPr/>
        </p:nvSpPr>
        <p:spPr bwMode="auto">
          <a:xfrm>
            <a:off x="196087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t-4</a:t>
            </a:r>
          </a:p>
        </p:txBody>
      </p:sp>
      <p:sp>
        <p:nvSpPr>
          <p:cNvPr id="126" name="Rectangle 122"/>
          <p:cNvSpPr>
            <a:spLocks/>
          </p:cNvSpPr>
          <p:nvPr/>
        </p:nvSpPr>
        <p:spPr bwMode="auto">
          <a:xfrm>
            <a:off x="2356007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t-3</a:t>
            </a:r>
          </a:p>
        </p:txBody>
      </p:sp>
      <p:sp>
        <p:nvSpPr>
          <p:cNvPr id="127" name="Rectangle 123"/>
          <p:cNvSpPr>
            <a:spLocks/>
          </p:cNvSpPr>
          <p:nvPr/>
        </p:nvSpPr>
        <p:spPr bwMode="auto">
          <a:xfrm>
            <a:off x="2751139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t-2</a:t>
            </a:r>
          </a:p>
        </p:txBody>
      </p:sp>
      <p:sp>
        <p:nvSpPr>
          <p:cNvPr id="128" name="Rectangle 124"/>
          <p:cNvSpPr>
            <a:spLocks/>
          </p:cNvSpPr>
          <p:nvPr/>
        </p:nvSpPr>
        <p:spPr bwMode="auto">
          <a:xfrm>
            <a:off x="3146271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t-1</a:t>
            </a:r>
          </a:p>
        </p:txBody>
      </p:sp>
      <p:sp>
        <p:nvSpPr>
          <p:cNvPr id="129" name="Rectangle 125"/>
          <p:cNvSpPr>
            <a:spLocks/>
          </p:cNvSpPr>
          <p:nvPr/>
        </p:nvSpPr>
        <p:spPr bwMode="auto">
          <a:xfrm>
            <a:off x="5492183" y="5053895"/>
            <a:ext cx="12343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492992" y="3161042"/>
            <a:ext cx="1539204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350" dirty="0">
                <a:solidFill>
                  <a:srgbClr val="FF0000"/>
                </a:solidFill>
                <a:latin typeface="+mj-lt"/>
              </a:rPr>
              <a:t>Neural network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200 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hidden units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V 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output units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>
                <a:solidFill>
                  <a:srgbClr val="FF0000"/>
                </a:solidFill>
                <a:latin typeface="+mj-lt"/>
              </a:rPr>
              <a:t>followed by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err="1">
                <a:solidFill>
                  <a:srgbClr val="FF0000"/>
                </a:solidFill>
                <a:latin typeface="+mj-lt"/>
              </a:rPr>
              <a:t>softmax</a:t>
            </a:r>
            <a:endParaRPr lang="en-GB" sz="135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46705" cy="365125"/>
          </a:xfrm>
        </p:spPr>
        <p:txBody>
          <a:bodyPr/>
          <a:lstStyle/>
          <a:p>
            <a:pPr algn="ctr"/>
            <a:r>
              <a:rPr lang="en-GB" dirty="0"/>
              <a:t>[</a:t>
            </a:r>
            <a:r>
              <a:rPr lang="en-GB" dirty="0" err="1"/>
              <a:t>Mnih</a:t>
            </a:r>
            <a:r>
              <a:rPr lang="en-GB" dirty="0"/>
              <a:t> &amp; Hinton, </a:t>
            </a:r>
            <a:r>
              <a:rPr lang="en-GB" i="1" dirty="0" smtClean="0"/>
              <a:t>Neural Computation</a:t>
            </a:r>
            <a:r>
              <a:rPr lang="en-GB" dirty="0" smtClean="0"/>
              <a:t>, 2009]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5983506" y="4070525"/>
          <a:ext cx="2445224" cy="787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22" name="Equation" r:id="rId3" imgW="1498320" imgH="482400" progId="Equation.3">
                  <p:embed/>
                </p:oleObj>
              </mc:Choice>
              <mc:Fallback>
                <p:oleObj name="Equation" r:id="rId3" imgW="149832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83506" y="4070525"/>
                        <a:ext cx="2445224" cy="787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" name="Line 101"/>
          <p:cNvSpPr>
            <a:spLocks noChangeShapeType="1"/>
          </p:cNvSpPr>
          <p:nvPr/>
        </p:nvSpPr>
        <p:spPr bwMode="auto">
          <a:xfrm flipH="1">
            <a:off x="4262594" y="2697315"/>
            <a:ext cx="609114" cy="7115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22" name="Line 3"/>
          <p:cNvSpPr>
            <a:spLocks noChangeShapeType="1"/>
          </p:cNvSpPr>
          <p:nvPr/>
        </p:nvSpPr>
        <p:spPr bwMode="auto">
          <a:xfrm rot="10800000" flipH="1">
            <a:off x="4931249" y="2697314"/>
            <a:ext cx="546689" cy="0"/>
          </a:xfrm>
          <a:prstGeom prst="line">
            <a:avLst/>
          </a:prstGeom>
          <a:noFill/>
          <a:ln w="635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23" name="Line 30"/>
          <p:cNvSpPr>
            <a:spLocks noChangeShapeType="1"/>
          </p:cNvSpPr>
          <p:nvPr/>
        </p:nvSpPr>
        <p:spPr bwMode="auto">
          <a:xfrm>
            <a:off x="5548304" y="2955624"/>
            <a:ext cx="0" cy="1519308"/>
          </a:xfrm>
          <a:prstGeom prst="line">
            <a:avLst/>
          </a:prstGeom>
          <a:noFill/>
          <a:ln w="63500" cap="flat">
            <a:solidFill>
              <a:srgbClr val="4D4D4D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30" name="Rectangle 89"/>
          <p:cNvSpPr>
            <a:spLocks/>
          </p:cNvSpPr>
          <p:nvPr/>
        </p:nvSpPr>
        <p:spPr bwMode="auto">
          <a:xfrm>
            <a:off x="5109870" y="2586768"/>
            <a:ext cx="270638" cy="217759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E</a:t>
            </a:r>
          </a:p>
        </p:txBody>
      </p:sp>
      <p:sp>
        <p:nvSpPr>
          <p:cNvPr id="135" name="Rectangle 90"/>
          <p:cNvSpPr>
            <a:spLocks/>
          </p:cNvSpPr>
          <p:nvPr/>
        </p:nvSpPr>
        <p:spPr bwMode="auto">
          <a:xfrm>
            <a:off x="5412986" y="356492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36" name="Line 92"/>
          <p:cNvSpPr>
            <a:spLocks noChangeShapeType="1"/>
          </p:cNvSpPr>
          <p:nvPr/>
        </p:nvSpPr>
        <p:spPr bwMode="auto">
          <a:xfrm rot="10800000" flipH="1">
            <a:off x="4898772" y="2644541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37" name="AutoShape 118"/>
          <p:cNvSpPr>
            <a:spLocks/>
          </p:cNvSpPr>
          <p:nvPr/>
        </p:nvSpPr>
        <p:spPr bwMode="auto">
          <a:xfrm>
            <a:off x="5434636" y="2440114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 err="1">
                <a:solidFill>
                  <a:prstClr val="white"/>
                </a:solidFill>
                <a:latin typeface="Calibri" panose="020F0502020204030204"/>
              </a:rPr>
              <a:t>z</a:t>
            </a:r>
            <a:r>
              <a:rPr lang="en-GB" i="1" baseline="-25000" dirty="0" err="1">
                <a:solidFill>
                  <a:prstClr val="white"/>
                </a:solidFill>
                <a:latin typeface="Calibri" panose="020F0502020204030204"/>
              </a:rPr>
              <a:t>t</a:t>
            </a:r>
            <a:endParaRPr lang="en-US" sz="825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38" name="Line 119"/>
          <p:cNvSpPr>
            <a:spLocks noChangeShapeType="1"/>
          </p:cNvSpPr>
          <p:nvPr/>
        </p:nvSpPr>
        <p:spPr bwMode="auto">
          <a:xfrm rot="10800000" flipH="1">
            <a:off x="4871708" y="2644541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39" name="AutoShape 117"/>
          <p:cNvSpPr>
            <a:spLocks/>
          </p:cNvSpPr>
          <p:nvPr/>
        </p:nvSpPr>
        <p:spPr bwMode="auto">
          <a:xfrm>
            <a:off x="4839232" y="2442644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 err="1">
                <a:solidFill>
                  <a:schemeClr val="bg1"/>
                </a:solidFill>
              </a:rPr>
              <a:t>ẑ</a:t>
            </a:r>
            <a:r>
              <a:rPr lang="en-GB" i="1" baseline="-25000" dirty="0" err="1">
                <a:solidFill>
                  <a:schemeClr val="bg1"/>
                </a:solidFill>
              </a:rPr>
              <a:t>t</a:t>
            </a:r>
            <a:endParaRPr lang="en-US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grpSp>
        <p:nvGrpSpPr>
          <p:cNvPr id="79" name="Group 33"/>
          <p:cNvGrpSpPr>
            <a:grpSpLocks/>
          </p:cNvGrpSpPr>
          <p:nvPr/>
        </p:nvGrpSpPr>
        <p:grpSpPr bwMode="auto">
          <a:xfrm>
            <a:off x="5435834" y="4419194"/>
            <a:ext cx="227336" cy="835481"/>
            <a:chOff x="0" y="0"/>
            <a:chExt cx="336" cy="1504"/>
          </a:xfrm>
        </p:grpSpPr>
        <p:sp>
          <p:nvSpPr>
            <p:cNvPr id="80" name="AutoShape 31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1" name="Oval 32"/>
            <p:cNvSpPr>
              <a:spLocks/>
            </p:cNvSpPr>
            <p:nvPr/>
          </p:nvSpPr>
          <p:spPr bwMode="auto">
            <a:xfrm>
              <a:off x="88" y="632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aphicFrame>
        <p:nvGraphicFramePr>
          <p:cNvPr id="142" name="Object 141"/>
          <p:cNvGraphicFramePr>
            <a:graphicFrameLocks noChangeAspect="1"/>
          </p:cNvGraphicFramePr>
          <p:nvPr>
            <p:extLst/>
          </p:nvPr>
        </p:nvGraphicFramePr>
        <p:xfrm>
          <a:off x="5996613" y="3730899"/>
          <a:ext cx="1522413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23" name="Equation" r:id="rId5" imgW="1015920" imgH="241200" progId="Equation.3">
                  <p:embed/>
                </p:oleObj>
              </mc:Choice>
              <mc:Fallback>
                <p:oleObj name="Equation" r:id="rId5" imgW="10159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96613" y="3730899"/>
                        <a:ext cx="1522413" cy="39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" name="Object 1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0380780"/>
              </p:ext>
            </p:extLst>
          </p:nvPr>
        </p:nvGraphicFramePr>
        <p:xfrm>
          <a:off x="6014800" y="2331459"/>
          <a:ext cx="1769269" cy="784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24" name="Equation" r:id="rId7" imgW="1180800" imgH="482400" progId="Equation.3">
                  <p:embed/>
                </p:oleObj>
              </mc:Choice>
              <mc:Fallback>
                <p:oleObj name="Equation" r:id="rId7" imgW="118080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14800" y="2331459"/>
                        <a:ext cx="1769269" cy="7846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" name="TextBox 111"/>
          <p:cNvSpPr txBox="1"/>
          <p:nvPr/>
        </p:nvSpPr>
        <p:spPr>
          <a:xfrm>
            <a:off x="5921354" y="4832229"/>
            <a:ext cx="2422458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>
                <a:solidFill>
                  <a:schemeClr val="tx2"/>
                </a:solidFill>
                <a:latin typeface="+mj-lt"/>
              </a:rPr>
              <a:t>Outperforms best n-grams</a:t>
            </a:r>
            <a:br>
              <a:rPr lang="en-GB" sz="1350" dirty="0">
                <a:solidFill>
                  <a:schemeClr val="tx2"/>
                </a:solidFill>
                <a:latin typeface="+mj-lt"/>
              </a:rPr>
            </a:br>
            <a:r>
              <a:rPr lang="en-GB" sz="1350" dirty="0">
                <a:solidFill>
                  <a:schemeClr val="tx2"/>
                </a:solidFill>
                <a:latin typeface="+mj-lt"/>
              </a:rPr>
              <a:t>(Class-based </a:t>
            </a:r>
            <a:r>
              <a:rPr lang="en-GB" sz="1350" dirty="0" err="1">
                <a:solidFill>
                  <a:schemeClr val="tx2"/>
                </a:solidFill>
                <a:latin typeface="+mj-lt"/>
              </a:rPr>
              <a:t>Kneyser</a:t>
            </a:r>
            <a:r>
              <a:rPr lang="en-GB" sz="1350" dirty="0">
                <a:solidFill>
                  <a:schemeClr val="tx2"/>
                </a:solidFill>
                <a:latin typeface="+mj-lt"/>
              </a:rPr>
              <a:t>-Ney</a:t>
            </a:r>
            <a:br>
              <a:rPr lang="en-GB" sz="1350" dirty="0">
                <a:solidFill>
                  <a:schemeClr val="tx2"/>
                </a:solidFill>
                <a:latin typeface="+mj-lt"/>
              </a:rPr>
            </a:br>
            <a:r>
              <a:rPr lang="en-GB" sz="1350" dirty="0">
                <a:solidFill>
                  <a:schemeClr val="tx2"/>
                </a:solidFill>
                <a:latin typeface="+mj-lt"/>
              </a:rPr>
              <a:t>back-off 5-grams) by 24%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5921353" y="5561374"/>
            <a:ext cx="2375971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Took weeks to 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train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>
                <a:solidFill>
                  <a:srgbClr val="FF0000"/>
                </a:solidFill>
                <a:latin typeface="+mj-lt"/>
              </a:rPr>
              <a:t>(in </a:t>
            </a: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2009-2010) 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on AP News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>
                <a:solidFill>
                  <a:srgbClr val="FF0000"/>
                </a:solidFill>
                <a:latin typeface="+mj-lt"/>
              </a:rPr>
              <a:t>corpus (</a:t>
            </a: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14M words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)</a:t>
            </a:r>
          </a:p>
        </p:txBody>
      </p:sp>
      <p:grpSp>
        <p:nvGrpSpPr>
          <p:cNvPr id="115" name="Group 98"/>
          <p:cNvGrpSpPr>
            <a:grpSpLocks/>
          </p:cNvGrpSpPr>
          <p:nvPr/>
        </p:nvGrpSpPr>
        <p:grpSpPr bwMode="auto">
          <a:xfrm>
            <a:off x="3654836" y="2486034"/>
            <a:ext cx="941822" cy="404408"/>
            <a:chOff x="0" y="0"/>
            <a:chExt cx="1392" cy="728"/>
          </a:xfrm>
          <a:solidFill>
            <a:srgbClr val="FF0000"/>
          </a:solidFill>
        </p:grpSpPr>
        <p:sp>
          <p:nvSpPr>
            <p:cNvPr id="116" name="Rectangle 93"/>
            <p:cNvSpPr>
              <a:spLocks/>
            </p:cNvSpPr>
            <p:nvPr/>
          </p:nvSpPr>
          <p:spPr bwMode="auto">
            <a:xfrm>
              <a:off x="0" y="0"/>
              <a:ext cx="1392" cy="728"/>
            </a:xfrm>
            <a:prstGeom prst="rect">
              <a:avLst/>
            </a:prstGeom>
            <a:grpFill/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32" name="Line 94"/>
            <p:cNvSpPr>
              <a:spLocks noChangeShapeType="1"/>
            </p:cNvSpPr>
            <p:nvPr/>
          </p:nvSpPr>
          <p:spPr bwMode="auto">
            <a:xfrm rot="10800000">
              <a:off x="368" y="367"/>
              <a:ext cx="624" cy="9"/>
            </a:xfrm>
            <a:prstGeom prst="line">
              <a:avLst/>
            </a:prstGeom>
            <a:grpFill/>
            <a:ln w="63500" cap="flat">
              <a:solidFill>
                <a:srgbClr val="C00000"/>
              </a:solidFill>
              <a:prstDash val="solid"/>
              <a:miter lim="800000"/>
              <a:headEnd type="stealth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40" name="Rectangle 95"/>
            <p:cNvSpPr>
              <a:spLocks/>
            </p:cNvSpPr>
            <p:nvPr/>
          </p:nvSpPr>
          <p:spPr bwMode="auto">
            <a:xfrm>
              <a:off x="56" y="216"/>
              <a:ext cx="320" cy="320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A</a:t>
              </a:r>
              <a:endPara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141" name="Rectangle 96"/>
            <p:cNvSpPr>
              <a:spLocks/>
            </p:cNvSpPr>
            <p:nvPr/>
          </p:nvSpPr>
          <p:spPr bwMode="auto">
            <a:xfrm>
              <a:off x="1000" y="216"/>
              <a:ext cx="320" cy="312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B</a:t>
              </a:r>
              <a:endPara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143" name="AutoShape 97"/>
            <p:cNvSpPr>
              <a:spLocks/>
            </p:cNvSpPr>
            <p:nvPr/>
          </p:nvSpPr>
          <p:spPr bwMode="auto">
            <a:xfrm>
              <a:off x="456" y="56"/>
              <a:ext cx="336" cy="632"/>
            </a:xfrm>
            <a:prstGeom prst="roundRect">
              <a:avLst>
                <a:gd name="adj" fmla="val 35713"/>
              </a:avLst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825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Gill Sans" charset="0"/>
                  <a:cs typeface="Gill Sans" charset="0"/>
                </a:rPr>
                <a:t>h</a:t>
              </a:r>
              <a:endParaRPr lang="en-US" baseline="32000" dirty="0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endParaRPr>
            </a:p>
          </p:txBody>
        </p:sp>
      </p:grpSp>
      <p:sp>
        <p:nvSpPr>
          <p:cNvPr id="144" name="TextBox 143"/>
          <p:cNvSpPr txBox="1"/>
          <p:nvPr/>
        </p:nvSpPr>
        <p:spPr>
          <a:xfrm>
            <a:off x="1446520" y="5884377"/>
            <a:ext cx="393409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 smtClean="0">
                <a:latin typeface="+mj-lt"/>
              </a:rPr>
              <a:t>Complexity: (</a:t>
            </a:r>
            <a:r>
              <a:rPr lang="en-GB" sz="1350" i="1" dirty="0" smtClean="0">
                <a:latin typeface="+mj-lt"/>
              </a:rPr>
              <a:t>n</a:t>
            </a:r>
            <a:r>
              <a:rPr lang="en-GB" sz="1350" dirty="0" smtClean="0">
                <a:latin typeface="+mj-lt"/>
              </a:rPr>
              <a:t>-1)</a:t>
            </a:r>
            <a:r>
              <a:rPr lang="en-GB" sz="1350" i="1" dirty="0" smtClean="0"/>
              <a:t>×</a:t>
            </a:r>
            <a:r>
              <a:rPr lang="en-GB" sz="1350" i="1" dirty="0" smtClean="0">
                <a:latin typeface="+mj-lt"/>
              </a:rPr>
              <a:t>D</a:t>
            </a:r>
            <a:r>
              <a:rPr lang="en-GB" sz="1350" dirty="0" smtClean="0">
                <a:latin typeface="+mj-lt"/>
              </a:rPr>
              <a:t> + (</a:t>
            </a:r>
            <a:r>
              <a:rPr lang="en-GB" sz="1350" i="1" dirty="0" smtClean="0">
                <a:latin typeface="+mj-lt"/>
              </a:rPr>
              <a:t>n</a:t>
            </a:r>
            <a:r>
              <a:rPr lang="en-GB" sz="1350" dirty="0" smtClean="0">
                <a:latin typeface="+mj-lt"/>
              </a:rPr>
              <a:t>-1)</a:t>
            </a:r>
            <a:r>
              <a:rPr lang="en-GB" sz="1350" i="1" dirty="0" smtClean="0"/>
              <a:t>×</a:t>
            </a:r>
            <a:r>
              <a:rPr lang="en-GB" sz="1350" i="1" dirty="0" smtClean="0">
                <a:latin typeface="+mj-lt"/>
              </a:rPr>
              <a:t>D</a:t>
            </a:r>
            <a:r>
              <a:rPr lang="en-GB" sz="1350" i="1" dirty="0"/>
              <a:t>×</a:t>
            </a:r>
            <a:r>
              <a:rPr lang="en-GB" sz="1350" i="1" dirty="0" smtClean="0">
                <a:latin typeface="+mj-lt"/>
              </a:rPr>
              <a:t>H</a:t>
            </a:r>
            <a:r>
              <a:rPr lang="en-GB" sz="1350" dirty="0" smtClean="0">
                <a:latin typeface="+mj-lt"/>
              </a:rPr>
              <a:t> + </a:t>
            </a:r>
            <a:r>
              <a:rPr lang="en-GB" sz="1350" i="1" dirty="0" smtClean="0">
                <a:latin typeface="+mj-lt"/>
              </a:rPr>
              <a:t>H</a:t>
            </a:r>
            <a:r>
              <a:rPr lang="en-GB" sz="1350" i="1" dirty="0"/>
              <a:t>×</a:t>
            </a:r>
            <a:r>
              <a:rPr lang="en-GB" sz="1350" i="1" dirty="0" smtClean="0">
                <a:latin typeface="+mj-lt"/>
              </a:rPr>
              <a:t>D </a:t>
            </a:r>
            <a:r>
              <a:rPr lang="en-GB" sz="1350" dirty="0" smtClean="0">
                <a:latin typeface="+mj-lt"/>
              </a:rPr>
              <a:t>+ </a:t>
            </a:r>
            <a:r>
              <a:rPr lang="en-GB" sz="1350" i="1" dirty="0" smtClean="0">
                <a:latin typeface="+mj-lt"/>
              </a:rPr>
              <a:t>D</a:t>
            </a:r>
            <a:r>
              <a:rPr lang="en-GB" sz="1350" i="1" dirty="0"/>
              <a:t>×</a:t>
            </a:r>
            <a:r>
              <a:rPr lang="en-GB" sz="1350" i="1" dirty="0" smtClean="0">
                <a:latin typeface="+mj-lt"/>
              </a:rPr>
              <a:t>V</a:t>
            </a:r>
            <a:endParaRPr lang="en-GB" sz="135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0221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  <p:bldP spid="113" grpId="0"/>
      <p:bldP spid="14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</a:t>
            </a:r>
            <a:br>
              <a:rPr lang="en-US" dirty="0" smtClean="0"/>
            </a:br>
            <a:r>
              <a:rPr lang="en-US" dirty="0" smtClean="0"/>
              <a:t>neural language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b="1" dirty="0" smtClean="0">
              <a:solidFill>
                <a:schemeClr val="tx2"/>
              </a:solidFill>
            </a:endParaRPr>
          </a:p>
          <a:p>
            <a:r>
              <a:rPr lang="en-GB" b="1" dirty="0" smtClean="0">
                <a:solidFill>
                  <a:schemeClr val="tx2"/>
                </a:solidFill>
              </a:rPr>
              <a:t>Maximize the log-likelihood</a:t>
            </a:r>
            <a:r>
              <a:rPr lang="en-GB" dirty="0" smtClean="0"/>
              <a:t> of observed data,</a:t>
            </a:r>
            <a:br>
              <a:rPr lang="en-GB" dirty="0" smtClean="0"/>
            </a:br>
            <a:r>
              <a:rPr lang="en-GB" dirty="0" smtClean="0"/>
              <a:t>w.r.t. </a:t>
            </a:r>
            <a:r>
              <a:rPr lang="en-GB" dirty="0" smtClean="0">
                <a:solidFill>
                  <a:schemeClr val="tx1"/>
                </a:solidFill>
              </a:rPr>
              <a:t>parameters </a:t>
            </a:r>
            <a:r>
              <a:rPr lang="el-GR" b="1" dirty="0" smtClean="0">
                <a:solidFill>
                  <a:schemeClr val="tx1"/>
                </a:solidFill>
              </a:rPr>
              <a:t>θ</a:t>
            </a:r>
            <a:r>
              <a:rPr lang="en-GB" dirty="0" smtClean="0"/>
              <a:t> of the neural language model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b="1" dirty="0" smtClean="0">
                <a:solidFill>
                  <a:schemeClr val="tx1"/>
                </a:solidFill>
              </a:rPr>
              <a:t>Parameters </a:t>
            </a:r>
            <a:r>
              <a:rPr lang="el-GR" b="1" dirty="0" smtClean="0">
                <a:solidFill>
                  <a:schemeClr val="tx1"/>
                </a:solidFill>
              </a:rPr>
              <a:t>θ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dirty="0" smtClean="0"/>
              <a:t>(in a neural language model):</a:t>
            </a:r>
          </a:p>
          <a:p>
            <a:pPr lvl="1"/>
            <a:r>
              <a:rPr lang="en-GB" dirty="0" smtClean="0"/>
              <a:t>Word embedding matrix </a:t>
            </a:r>
            <a:r>
              <a:rPr lang="en-GB" b="1" dirty="0" smtClean="0"/>
              <a:t>R</a:t>
            </a:r>
            <a:r>
              <a:rPr lang="en-GB" dirty="0" smtClean="0"/>
              <a:t> and bias </a:t>
            </a:r>
            <a:r>
              <a:rPr lang="en-GB" b="1" dirty="0" err="1" smtClean="0"/>
              <a:t>b</a:t>
            </a:r>
            <a:r>
              <a:rPr lang="en-GB" i="1" baseline="-25000" dirty="0" err="1" smtClean="0"/>
              <a:t>v</a:t>
            </a:r>
            <a:endParaRPr lang="en-GB" i="1" baseline="-25000" dirty="0" smtClean="0"/>
          </a:p>
          <a:p>
            <a:pPr lvl="1"/>
            <a:r>
              <a:rPr lang="en-GB" dirty="0" smtClean="0"/>
              <a:t>Neural weights: </a:t>
            </a:r>
            <a:r>
              <a:rPr lang="en-GB" b="1" dirty="0" smtClean="0"/>
              <a:t>A</a:t>
            </a:r>
            <a:r>
              <a:rPr lang="en-GB" dirty="0" smtClean="0"/>
              <a:t>, </a:t>
            </a:r>
            <a:r>
              <a:rPr lang="en-GB" b="1" dirty="0" err="1" smtClean="0"/>
              <a:t>b</a:t>
            </a:r>
            <a:r>
              <a:rPr lang="en-GB" i="1" baseline="-25000" dirty="0" err="1" smtClean="0"/>
              <a:t>A</a:t>
            </a:r>
            <a:r>
              <a:rPr lang="en-GB" dirty="0" smtClean="0"/>
              <a:t>, </a:t>
            </a:r>
            <a:r>
              <a:rPr lang="en-GB" b="1" dirty="0" smtClean="0"/>
              <a:t>B</a:t>
            </a:r>
            <a:r>
              <a:rPr lang="en-GB" dirty="0" smtClean="0"/>
              <a:t>, </a:t>
            </a:r>
            <a:r>
              <a:rPr lang="en-GB" b="1" dirty="0" err="1" smtClean="0"/>
              <a:t>b</a:t>
            </a:r>
            <a:r>
              <a:rPr lang="en-GB" i="1" baseline="-25000" dirty="0" err="1" smtClean="0"/>
              <a:t>B</a:t>
            </a:r>
            <a:endParaRPr lang="en-GB" i="1" baseline="-25000" dirty="0" smtClean="0"/>
          </a:p>
          <a:p>
            <a:r>
              <a:rPr lang="en-GB" b="1" dirty="0" smtClean="0">
                <a:solidFill>
                  <a:schemeClr val="tx2"/>
                </a:solidFill>
              </a:rPr>
              <a:t>Gradient descent </a:t>
            </a:r>
            <a:r>
              <a:rPr lang="en-GB" dirty="0" smtClean="0"/>
              <a:t>with learning rate </a:t>
            </a:r>
            <a:r>
              <a:rPr lang="el-GR" i="1" dirty="0" smtClean="0"/>
              <a:t>η</a:t>
            </a:r>
            <a:r>
              <a:rPr lang="en-GB" dirty="0" smtClean="0"/>
              <a:t>: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72408" y="2935848"/>
            <a:ext cx="4319270" cy="496391"/>
            <a:chOff x="872408" y="2935848"/>
            <a:chExt cx="4319270" cy="496391"/>
          </a:xfrm>
        </p:grpSpPr>
        <p:sp>
          <p:nvSpPr>
            <p:cNvPr id="12" name="Rounded Rectangle 11"/>
            <p:cNvSpPr/>
            <p:nvPr/>
          </p:nvSpPr>
          <p:spPr>
            <a:xfrm>
              <a:off x="3744213" y="2935848"/>
              <a:ext cx="1447465" cy="473076"/>
            </a:xfrm>
            <a:prstGeom prst="roundRect">
              <a:avLst/>
            </a:prstGeom>
            <a:solidFill>
              <a:schemeClr val="accent5">
                <a:alpha val="49804"/>
              </a:schemeClr>
            </a:solidFill>
            <a:ln>
              <a:solidFill>
                <a:schemeClr val="accent5">
                  <a:lumMod val="50000"/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214823" y="2935848"/>
              <a:ext cx="529390" cy="473076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14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42259061"/>
                </p:ext>
              </p:extLst>
            </p:nvPr>
          </p:nvGraphicFramePr>
          <p:xfrm>
            <a:off x="872408" y="2957576"/>
            <a:ext cx="4297363" cy="4746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093" name="Equation" r:id="rId3" imgW="2869920" imgH="291960" progId="Equation.3">
                    <p:embed/>
                  </p:oleObj>
                </mc:Choice>
                <mc:Fallback>
                  <p:oleObj name="Equation" r:id="rId3" imgW="2869920" imgH="29196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72408" y="2957576"/>
                          <a:ext cx="4297363" cy="4746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728893"/>
              </p:ext>
            </p:extLst>
          </p:nvPr>
        </p:nvGraphicFramePr>
        <p:xfrm>
          <a:off x="872408" y="3513297"/>
          <a:ext cx="2795588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94" name="Equation" r:id="rId5" imgW="1866600" imgH="291960" progId="Equation.3">
                  <p:embed/>
                </p:oleObj>
              </mc:Choice>
              <mc:Fallback>
                <p:oleObj name="Equation" r:id="rId5" imgW="1866600" imgH="291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72408" y="3513297"/>
                        <a:ext cx="2795588" cy="474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09331"/>
              </p:ext>
            </p:extLst>
          </p:nvPr>
        </p:nvGraphicFramePr>
        <p:xfrm>
          <a:off x="872408" y="5700713"/>
          <a:ext cx="1312862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95" name="Equation" r:id="rId7" imgW="876240" imgH="393480" progId="Equation.3">
                  <p:embed/>
                </p:oleObj>
              </mc:Choice>
              <mc:Fallback>
                <p:oleObj name="Equation" r:id="rId7" imgW="8762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2408" y="5700713"/>
                        <a:ext cx="1312862" cy="639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7537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>
              <a:solidFill>
                <a:schemeClr val="tx2"/>
              </a:solidFill>
            </a:endParaRPr>
          </a:p>
          <a:p>
            <a:r>
              <a:rPr lang="en-GB" b="1" dirty="0" smtClean="0">
                <a:solidFill>
                  <a:schemeClr val="tx2"/>
                </a:solidFill>
              </a:rPr>
              <a:t>Maximum Likelihood learning:</a:t>
            </a:r>
            <a:endParaRPr lang="en-GB" dirty="0" smtClean="0">
              <a:solidFill>
                <a:schemeClr val="tx2"/>
              </a:solidFill>
            </a:endParaRPr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Gradient of log-likelihood w.r.t. </a:t>
            </a:r>
            <a:r>
              <a:rPr lang="en-GB" b="1" dirty="0" smtClean="0">
                <a:solidFill>
                  <a:schemeClr val="tx1"/>
                </a:solidFill>
              </a:rPr>
              <a:t>parameters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l-GR" b="1" dirty="0" smtClean="0">
                <a:solidFill>
                  <a:schemeClr val="tx1"/>
                </a:solidFill>
              </a:rPr>
              <a:t>θ</a:t>
            </a:r>
            <a:r>
              <a:rPr lang="en-GB" dirty="0" smtClean="0">
                <a:solidFill>
                  <a:schemeClr val="tx1"/>
                </a:solidFill>
              </a:rPr>
              <a:t>:</a:t>
            </a:r>
          </a:p>
          <a:p>
            <a:pPr lvl="1"/>
            <a:endParaRPr lang="en-GB" dirty="0">
              <a:solidFill>
                <a:schemeClr val="tx1"/>
              </a:solidFill>
            </a:endParaRPr>
          </a:p>
          <a:p>
            <a:pPr lvl="1"/>
            <a:endParaRPr lang="en-GB" dirty="0" smtClean="0">
              <a:solidFill>
                <a:schemeClr val="tx1"/>
              </a:solidFill>
            </a:endParaRPr>
          </a:p>
          <a:p>
            <a:pPr lvl="1"/>
            <a:endParaRPr lang="en-GB" dirty="0">
              <a:solidFill>
                <a:schemeClr val="tx1"/>
              </a:solidFill>
            </a:endParaRPr>
          </a:p>
          <a:p>
            <a:pPr lvl="1"/>
            <a:endParaRPr lang="en-GB" dirty="0" smtClean="0">
              <a:solidFill>
                <a:schemeClr val="tx1"/>
              </a:solidFill>
            </a:endParaRPr>
          </a:p>
          <a:p>
            <a:pPr lvl="1"/>
            <a:endParaRPr lang="en-GB" dirty="0">
              <a:solidFill>
                <a:schemeClr val="tx1"/>
              </a:solidFill>
            </a:endParaRPr>
          </a:p>
          <a:p>
            <a:pPr lvl="1"/>
            <a:endParaRPr lang="en-GB" dirty="0" smtClean="0">
              <a:solidFill>
                <a:schemeClr val="tx1"/>
              </a:solidFill>
            </a:endParaRPr>
          </a:p>
          <a:p>
            <a:pPr lvl="1"/>
            <a:r>
              <a:rPr lang="en-GB" dirty="0" smtClean="0"/>
              <a:t>Use the chain rule of gradients</a:t>
            </a:r>
            <a:endParaRPr lang="en-GB" dirty="0" smtClean="0"/>
          </a:p>
        </p:txBody>
      </p:sp>
      <p:sp>
        <p:nvSpPr>
          <p:cNvPr id="10" name="Rounded Rectangle 9"/>
          <p:cNvSpPr/>
          <p:nvPr/>
        </p:nvSpPr>
        <p:spPr>
          <a:xfrm>
            <a:off x="2646949" y="1940923"/>
            <a:ext cx="563217" cy="392113"/>
          </a:xfrm>
          <a:prstGeom prst="roundRect">
            <a:avLst/>
          </a:prstGeom>
          <a:solidFill>
            <a:schemeClr val="tx2">
              <a:lumMod val="40000"/>
              <a:lumOff val="60000"/>
              <a:alpha val="49804"/>
            </a:schemeClr>
          </a:solidFill>
          <a:ln>
            <a:solidFill>
              <a:schemeClr val="tx2">
                <a:alpha val="50196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2414337" y="2368183"/>
            <a:ext cx="1065213" cy="392113"/>
          </a:xfrm>
          <a:prstGeom prst="roundRect">
            <a:avLst/>
          </a:prstGeom>
          <a:solidFill>
            <a:schemeClr val="accent5">
              <a:alpha val="49804"/>
            </a:schemeClr>
          </a:solidFill>
          <a:ln>
            <a:solidFill>
              <a:schemeClr val="accent5">
                <a:lumMod val="50000"/>
                <a:alpha val="50196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>
                <a:solidFill>
                  <a:srgbClr val="2F5897"/>
                </a:solidFill>
              </a:rPr>
              <a:t>Maximizing the loss function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29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972185" y="3229748"/>
            <a:ext cx="4349452" cy="497385"/>
            <a:chOff x="972185" y="2993528"/>
            <a:chExt cx="4349452" cy="497385"/>
          </a:xfrm>
        </p:grpSpPr>
        <p:sp>
          <p:nvSpPr>
            <p:cNvPr id="12" name="Rounded Rectangle 11"/>
            <p:cNvSpPr/>
            <p:nvPr/>
          </p:nvSpPr>
          <p:spPr>
            <a:xfrm>
              <a:off x="3858130" y="2993528"/>
              <a:ext cx="1463507" cy="473076"/>
            </a:xfrm>
            <a:prstGeom prst="roundRect">
              <a:avLst/>
            </a:prstGeom>
            <a:solidFill>
              <a:schemeClr val="accent5">
                <a:alpha val="49804"/>
              </a:schemeClr>
            </a:solidFill>
            <a:ln>
              <a:solidFill>
                <a:schemeClr val="accent5">
                  <a:lumMod val="50000"/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368845" y="2993528"/>
              <a:ext cx="489284" cy="473076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92773241"/>
                </p:ext>
              </p:extLst>
            </p:nvPr>
          </p:nvGraphicFramePr>
          <p:xfrm>
            <a:off x="972185" y="3016250"/>
            <a:ext cx="4297363" cy="4746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677" name="Equation" r:id="rId3" imgW="2869920" imgH="291960" progId="Equation.3">
                    <p:embed/>
                  </p:oleObj>
                </mc:Choice>
                <mc:Fallback>
                  <p:oleObj name="Equation" r:id="rId3" imgW="2869920" imgH="29196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972185" y="3016250"/>
                          <a:ext cx="4297363" cy="4746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9359257"/>
              </p:ext>
            </p:extLst>
          </p:nvPr>
        </p:nvGraphicFramePr>
        <p:xfrm>
          <a:off x="832771" y="1958658"/>
          <a:ext cx="260667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78" name="Equation" r:id="rId5" imgW="1739880" imgH="507960" progId="Equation.3">
                  <p:embed/>
                </p:oleObj>
              </mc:Choice>
              <mc:Fallback>
                <p:oleObj name="Equation" r:id="rId5" imgW="173988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2771" y="1958658"/>
                        <a:ext cx="2606675" cy="82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4648154"/>
              </p:ext>
            </p:extLst>
          </p:nvPr>
        </p:nvGraphicFramePr>
        <p:xfrm>
          <a:off x="890270" y="4092893"/>
          <a:ext cx="2625725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79" name="Equation" r:id="rId7" imgW="1752480" imgH="393480" progId="Equation.3">
                  <p:embed/>
                </p:oleObj>
              </mc:Choice>
              <mc:Fallback>
                <p:oleObj name="Equation" r:id="rId7" imgW="17524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90270" y="4092893"/>
                        <a:ext cx="2625725" cy="639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898208" y="4912043"/>
            <a:ext cx="3822655" cy="640066"/>
            <a:chOff x="898208" y="4675823"/>
            <a:chExt cx="3822655" cy="640066"/>
          </a:xfrm>
        </p:grpSpPr>
        <p:sp>
          <p:nvSpPr>
            <p:cNvPr id="16" name="Rounded Rectangle 15"/>
            <p:cNvSpPr/>
            <p:nvPr/>
          </p:nvSpPr>
          <p:spPr>
            <a:xfrm>
              <a:off x="2433191" y="4718878"/>
              <a:ext cx="2287672" cy="597011"/>
            </a:xfrm>
            <a:prstGeom prst="roundRect">
              <a:avLst/>
            </a:prstGeom>
            <a:solidFill>
              <a:schemeClr val="accent5">
                <a:alpha val="49804"/>
              </a:schemeClr>
            </a:solidFill>
            <a:ln>
              <a:solidFill>
                <a:schemeClr val="accent5">
                  <a:lumMod val="50000"/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1406496" y="4726886"/>
              <a:ext cx="898357" cy="589003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15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30816759"/>
                </p:ext>
              </p:extLst>
            </p:nvPr>
          </p:nvGraphicFramePr>
          <p:xfrm>
            <a:off x="898208" y="4675823"/>
            <a:ext cx="3709987" cy="639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680" name="Equation" r:id="rId9" imgW="2476440" imgH="393480" progId="Equation.3">
                    <p:embed/>
                  </p:oleObj>
                </mc:Choice>
                <mc:Fallback>
                  <p:oleObj name="Equation" r:id="rId9" imgW="247644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898208" y="4675823"/>
                          <a:ext cx="3709987" cy="639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9338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346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</a:rPr>
              <a:t>Maximum </a:t>
            </a:r>
            <a:r>
              <a:rPr lang="en-GB" b="1" dirty="0" smtClean="0">
                <a:solidFill>
                  <a:schemeClr val="tx2"/>
                </a:solidFill>
              </a:rPr>
              <a:t>Likelihood learning:</a:t>
            </a:r>
            <a:endParaRPr lang="en-GB" dirty="0" smtClean="0">
              <a:solidFill>
                <a:schemeClr val="tx2"/>
              </a:solidFill>
            </a:endParaRPr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Gradient </a:t>
            </a:r>
            <a:r>
              <a:rPr lang="en-GB" dirty="0" smtClean="0"/>
              <a:t>of log-likelihood w.r.t. </a:t>
            </a:r>
            <a:r>
              <a:rPr lang="en-GB" b="1" dirty="0" smtClean="0">
                <a:solidFill>
                  <a:schemeClr val="tx1"/>
                </a:solidFill>
              </a:rPr>
              <a:t>parameters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l-GR" b="1" dirty="0" smtClean="0">
                <a:solidFill>
                  <a:schemeClr val="tx1"/>
                </a:solidFill>
              </a:rPr>
              <a:t>θ</a:t>
            </a:r>
            <a:r>
              <a:rPr lang="en-GB" dirty="0" smtClean="0">
                <a:solidFill>
                  <a:schemeClr val="tx1"/>
                </a:solidFill>
              </a:rPr>
              <a:t>:</a:t>
            </a:r>
          </a:p>
          <a:p>
            <a:pPr lvl="1"/>
            <a:endParaRPr lang="en-GB" dirty="0">
              <a:solidFill>
                <a:schemeClr val="tx1"/>
              </a:solidFill>
            </a:endParaRPr>
          </a:p>
          <a:p>
            <a:pPr lvl="1"/>
            <a:endParaRPr lang="en-GB" dirty="0" smtClean="0">
              <a:solidFill>
                <a:schemeClr val="tx1"/>
              </a:solidFill>
            </a:endParaRPr>
          </a:p>
          <a:p>
            <a:pPr lvl="1"/>
            <a:endParaRPr lang="en-GB" dirty="0">
              <a:solidFill>
                <a:schemeClr val="tx1"/>
              </a:solidFill>
            </a:endParaRPr>
          </a:p>
          <a:p>
            <a:pPr lvl="1"/>
            <a:endParaRPr lang="en-GB" dirty="0" smtClean="0">
              <a:solidFill>
                <a:schemeClr val="tx1"/>
              </a:solidFill>
            </a:endParaRPr>
          </a:p>
          <a:p>
            <a:pPr lvl="1"/>
            <a:endParaRPr lang="en-GB" dirty="0">
              <a:solidFill>
                <a:schemeClr val="tx1"/>
              </a:solidFill>
            </a:endParaRPr>
          </a:p>
          <a:p>
            <a:pPr lvl="1"/>
            <a:endParaRPr lang="en-GB" dirty="0" smtClean="0">
              <a:solidFill>
                <a:schemeClr val="tx1"/>
              </a:solidFill>
            </a:endParaRPr>
          </a:p>
          <a:p>
            <a:pPr lvl="1"/>
            <a:endParaRPr lang="en-GB" dirty="0">
              <a:solidFill>
                <a:schemeClr val="tx1"/>
              </a:solidFill>
            </a:endParaRPr>
          </a:p>
          <a:p>
            <a:pPr lvl="1"/>
            <a:endParaRPr lang="en-GB" dirty="0" smtClean="0">
              <a:solidFill>
                <a:schemeClr val="tx1"/>
              </a:solidFill>
            </a:endParaRPr>
          </a:p>
          <a:p>
            <a:pPr lvl="1"/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dirty="0" smtClean="0"/>
              <a:t>Neural net: back-propagate gradient</a:t>
            </a:r>
            <a:endParaRPr lang="en-GB" dirty="0" smtClean="0"/>
          </a:p>
        </p:txBody>
      </p:sp>
      <p:sp>
        <p:nvSpPr>
          <p:cNvPr id="10" name="Rounded Rectangle 9"/>
          <p:cNvSpPr/>
          <p:nvPr/>
        </p:nvSpPr>
        <p:spPr>
          <a:xfrm>
            <a:off x="2712386" y="2077262"/>
            <a:ext cx="563217" cy="392113"/>
          </a:xfrm>
          <a:prstGeom prst="roundRect">
            <a:avLst/>
          </a:prstGeom>
          <a:solidFill>
            <a:schemeClr val="tx2">
              <a:lumMod val="40000"/>
              <a:lumOff val="60000"/>
              <a:alpha val="49804"/>
            </a:schemeClr>
          </a:solidFill>
          <a:ln>
            <a:solidFill>
              <a:schemeClr val="tx2">
                <a:alpha val="50196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2479774" y="2504522"/>
            <a:ext cx="1065213" cy="392113"/>
          </a:xfrm>
          <a:prstGeom prst="roundRect">
            <a:avLst/>
          </a:prstGeom>
          <a:solidFill>
            <a:schemeClr val="accent5">
              <a:alpha val="49804"/>
            </a:schemeClr>
          </a:solidFill>
          <a:ln>
            <a:solidFill>
              <a:schemeClr val="accent5">
                <a:lumMod val="50000"/>
                <a:alpha val="50196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>
                <a:solidFill>
                  <a:srgbClr val="2F5897"/>
                </a:solidFill>
              </a:rPr>
              <a:t>Maximizing the loss </a:t>
            </a:r>
            <a:r>
              <a:rPr lang="en-GB" sz="4800" dirty="0" smtClean="0">
                <a:solidFill>
                  <a:srgbClr val="2F5897"/>
                </a:solidFill>
              </a:rPr>
              <a:t>function:</a:t>
            </a:r>
            <a:br>
              <a:rPr lang="en-GB" sz="4800" dirty="0" smtClean="0">
                <a:solidFill>
                  <a:srgbClr val="2F5897"/>
                </a:solidFill>
              </a:rPr>
            </a:br>
            <a:r>
              <a:rPr lang="en-GB" sz="4800" dirty="0" smtClean="0">
                <a:solidFill>
                  <a:srgbClr val="2F5897"/>
                </a:solidFill>
              </a:rPr>
              <a:t>example of LBL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30</a:t>
            </a:fld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110748"/>
              </p:ext>
            </p:extLst>
          </p:nvPr>
        </p:nvGraphicFramePr>
        <p:xfrm>
          <a:off x="898208" y="2094997"/>
          <a:ext cx="260667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11" name="Equation" r:id="rId3" imgW="1739880" imgH="507960" progId="Equation.3">
                  <p:embed/>
                </p:oleObj>
              </mc:Choice>
              <mc:Fallback>
                <p:oleObj name="Equation" r:id="rId3" imgW="173988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8208" y="2094997"/>
                        <a:ext cx="2606675" cy="82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898208" y="3259135"/>
            <a:ext cx="3822655" cy="640066"/>
            <a:chOff x="898208" y="4675823"/>
            <a:chExt cx="3822655" cy="640066"/>
          </a:xfrm>
        </p:grpSpPr>
        <p:sp>
          <p:nvSpPr>
            <p:cNvPr id="16" name="Rounded Rectangle 15"/>
            <p:cNvSpPr/>
            <p:nvPr/>
          </p:nvSpPr>
          <p:spPr>
            <a:xfrm>
              <a:off x="2433191" y="4718878"/>
              <a:ext cx="2287672" cy="597011"/>
            </a:xfrm>
            <a:prstGeom prst="roundRect">
              <a:avLst/>
            </a:prstGeom>
            <a:solidFill>
              <a:schemeClr val="accent5">
                <a:alpha val="49804"/>
              </a:schemeClr>
            </a:solidFill>
            <a:ln>
              <a:solidFill>
                <a:schemeClr val="accent5">
                  <a:lumMod val="50000"/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1406496" y="4726886"/>
              <a:ext cx="898357" cy="589003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15" name="Object 14"/>
            <p:cNvGraphicFramePr>
              <a:graphicFrameLocks noChangeAspect="1"/>
            </p:cNvGraphicFramePr>
            <p:nvPr>
              <p:extLst/>
            </p:nvPr>
          </p:nvGraphicFramePr>
          <p:xfrm>
            <a:off x="898208" y="4675823"/>
            <a:ext cx="3709987" cy="639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9112" name="Equation" r:id="rId5" imgW="2476440" imgH="393480" progId="Equation.3">
                    <p:embed/>
                  </p:oleObj>
                </mc:Choice>
                <mc:Fallback>
                  <p:oleObj name="Equation" r:id="rId5" imgW="247644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898208" y="4675823"/>
                          <a:ext cx="3709987" cy="639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9291443"/>
              </p:ext>
            </p:extLst>
          </p:nvPr>
        </p:nvGraphicFramePr>
        <p:xfrm>
          <a:off x="4553376" y="2273318"/>
          <a:ext cx="1522413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13" name="Equation" r:id="rId7" imgW="1015920" imgH="241200" progId="Equation.3">
                  <p:embed/>
                </p:oleObj>
              </mc:Choice>
              <mc:Fallback>
                <p:oleObj name="Equation" r:id="rId7" imgW="10159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53376" y="2273318"/>
                        <a:ext cx="1522413" cy="39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821867" y="3990212"/>
            <a:ext cx="464929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  <a:latin typeface="courier"/>
              </a:rPr>
              <a:t>function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[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dL_dz_hat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,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dL_dR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,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dL_dbias_v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, w]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= ...</a:t>
            </a:r>
            <a:br>
              <a:rPr lang="en-US" sz="1100" dirty="0" smtClean="0">
                <a:solidFill>
                  <a:srgbClr val="000000"/>
                </a:solidFill>
                <a:latin typeface="courier"/>
              </a:rPr>
            </a:b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 </a:t>
            </a:r>
            <a:r>
              <a:rPr lang="en-US" sz="1100" b="1" dirty="0" err="1" smtClean="0">
                <a:solidFill>
                  <a:srgbClr val="000000"/>
                </a:solidFill>
                <a:latin typeface="courier"/>
              </a:rPr>
              <a:t>Loss_BackProp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(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z_hat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, 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model, p, w)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  <a:p>
            <a:r>
              <a:rPr lang="en-US" sz="1100" dirty="0">
                <a:solidFill>
                  <a:srgbClr val="228B22"/>
                </a:solidFill>
                <a:latin typeface="courier"/>
              </a:rPr>
              <a:t>% 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Gradient of loss w.r.t. word bias parameter</a:t>
            </a:r>
            <a:endParaRPr lang="en-US" sz="1100" dirty="0">
              <a:solidFill>
                <a:srgbClr val="228B22"/>
              </a:solidFill>
              <a:latin typeface="courier"/>
            </a:endParaRPr>
          </a:p>
          <a:p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dL_dbias_v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= 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-p;</a:t>
            </a:r>
          </a:p>
          <a:p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dL_dbias_v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(w) 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= 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1 - p;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  <a:p>
            <a:r>
              <a:rPr lang="en-US" sz="1100" dirty="0">
                <a:solidFill>
                  <a:srgbClr val="228B22"/>
                </a:solidFill>
                <a:latin typeface="courier"/>
              </a:rPr>
              <a:t>% Gradient of loss w.r.t. 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prediction of (N)LBL model</a:t>
            </a:r>
            <a:endParaRPr lang="en-US" sz="1100" dirty="0">
              <a:solidFill>
                <a:srgbClr val="228B22"/>
              </a:solidFill>
              <a:latin typeface="courier"/>
            </a:endParaRPr>
          </a:p>
          <a:p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dL_dz_hat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=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model.R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(:, w) –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model.R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* p;</a:t>
            </a:r>
          </a:p>
          <a:p>
            <a:r>
              <a:rPr lang="en-US" sz="1100" dirty="0">
                <a:solidFill>
                  <a:srgbClr val="228B22"/>
                </a:solidFill>
                <a:latin typeface="courier"/>
              </a:rPr>
              <a:t>% Gradient of loss w.r.t. 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vocabulary matrix R</a:t>
            </a:r>
            <a:endParaRPr lang="en-US" sz="1100" dirty="0">
              <a:solidFill>
                <a:srgbClr val="228B22"/>
              </a:solidFill>
              <a:latin typeface="courier"/>
            </a:endParaRPr>
          </a:p>
          <a:p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dL_dR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= –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z_hat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* p’;</a:t>
            </a:r>
          </a:p>
          <a:p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dL_dR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(:, w) =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z_hat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* (1 – p(w));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5884666" y="4142612"/>
            <a:ext cx="2751111" cy="1396614"/>
            <a:chOff x="5884666" y="4142612"/>
            <a:chExt cx="2751111" cy="1396614"/>
          </a:xfrm>
        </p:grpSpPr>
        <p:sp>
          <p:nvSpPr>
            <p:cNvPr id="21" name="AutoShape 118"/>
            <p:cNvSpPr>
              <a:spLocks/>
            </p:cNvSpPr>
            <p:nvPr/>
          </p:nvSpPr>
          <p:spPr bwMode="auto">
            <a:xfrm>
              <a:off x="5996792" y="4244875"/>
              <a:ext cx="2272071" cy="770186"/>
            </a:xfrm>
            <a:prstGeom prst="roundRect">
              <a:avLst>
                <a:gd name="adj" fmla="val 10979"/>
              </a:avLst>
            </a:prstGeom>
            <a:solidFill>
              <a:schemeClr val="accent5"/>
            </a:solidFill>
            <a:ln w="25400" cap="flat">
              <a:solidFill>
                <a:srgbClr val="4D4D4D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GB" sz="1800" b="1" dirty="0" smtClean="0">
                  <a:solidFill>
                    <a:schemeClr val="bg1"/>
                  </a:solidFill>
                </a:rPr>
                <a:t>R</a:t>
              </a:r>
              <a:r>
                <a:rPr lang="en-GB" sz="1800" dirty="0" smtClean="0">
                  <a:solidFill>
                    <a:schemeClr val="bg1"/>
                  </a:solidFill>
                </a:rPr>
                <a:t>=(</a:t>
              </a:r>
              <a:r>
                <a:rPr lang="en-GB" sz="1800" b="1" dirty="0" err="1" smtClean="0">
                  <a:solidFill>
                    <a:schemeClr val="bg1"/>
                  </a:solidFill>
                </a:rPr>
                <a:t>z</a:t>
              </a:r>
              <a:r>
                <a:rPr lang="en-GB" sz="1800" i="1" baseline="-25000" dirty="0" err="1" smtClean="0">
                  <a:solidFill>
                    <a:schemeClr val="bg1"/>
                  </a:solidFill>
                </a:rPr>
                <a:t>v</a:t>
              </a:r>
              <a:r>
                <a:rPr lang="en-GB" sz="1800" dirty="0" smtClean="0">
                  <a:solidFill>
                    <a:schemeClr val="bg1"/>
                  </a:solidFill>
                </a:rPr>
                <a:t>)</a:t>
              </a:r>
              <a:endParaRPr lang="en-US" sz="1800" baseline="-6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477784" y="4142612"/>
              <a:ext cx="157993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dirty="0"/>
                <a:t>1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477784" y="4859549"/>
              <a:ext cx="157993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dirty="0"/>
                <a:t>D</a:t>
              </a: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flipH="1">
              <a:off x="8301939" y="4281112"/>
              <a:ext cx="20222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H="1">
              <a:off x="8284355" y="4993290"/>
              <a:ext cx="20222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5884666" y="5234459"/>
              <a:ext cx="157993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dirty="0" smtClean="0"/>
                <a:t>1</a:t>
              </a:r>
              <a:endParaRPr lang="en-GB" sz="1350" dirty="0"/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V="1">
              <a:off x="5996792" y="5051820"/>
              <a:ext cx="0" cy="1663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8110870" y="5239144"/>
              <a:ext cx="157993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dirty="0" smtClean="0"/>
                <a:t>V</a:t>
              </a:r>
              <a:endParaRPr lang="en-GB" sz="1350" dirty="0"/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 flipV="1">
              <a:off x="8268863" y="5037880"/>
              <a:ext cx="0" cy="1663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0207891"/>
              </p:ext>
            </p:extLst>
          </p:nvPr>
        </p:nvGraphicFramePr>
        <p:xfrm>
          <a:off x="5114557" y="5652116"/>
          <a:ext cx="40005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14" name="Equation" r:id="rId9" imgW="266400" imgH="431640" progId="Equation.3">
                  <p:embed/>
                </p:oleObj>
              </mc:Choice>
              <mc:Fallback>
                <p:oleObj name="Equation" r:id="rId9" imgW="2664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114557" y="5652116"/>
                        <a:ext cx="400050" cy="701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9920264"/>
              </p:ext>
            </p:extLst>
          </p:nvPr>
        </p:nvGraphicFramePr>
        <p:xfrm>
          <a:off x="1197976" y="6158076"/>
          <a:ext cx="133350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15" name="Equation" r:id="rId11" imgW="888840" imgH="431640" progId="Equation.3">
                  <p:embed/>
                </p:oleObj>
              </mc:Choice>
              <mc:Fallback>
                <p:oleObj name="Equation" r:id="rId11" imgW="88884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97976" y="6158076"/>
                        <a:ext cx="1333500" cy="701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388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</a:t>
            </a:r>
            <a:br>
              <a:rPr lang="en-US" dirty="0" smtClean="0"/>
            </a:br>
            <a:r>
              <a:rPr lang="en-US" dirty="0" smtClean="0"/>
              <a:t>neural language models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19866" y="3703049"/>
            <a:ext cx="45762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Forward-propagate</a:t>
            </a:r>
            <a:b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through </a:t>
            </a:r>
            <a:r>
              <a:rPr lang="en-US" sz="2000" b="1" dirty="0" smtClean="0">
                <a:solidFill>
                  <a:schemeClr val="accent5"/>
                </a:solidFill>
                <a:latin typeface="+mj-lt"/>
              </a:rPr>
              <a:t>word </a:t>
            </a:r>
            <a:r>
              <a:rPr lang="en-US" sz="2000" b="1" dirty="0" err="1" smtClean="0">
                <a:solidFill>
                  <a:schemeClr val="accent5"/>
                </a:solidFill>
                <a:latin typeface="+mj-lt"/>
              </a:rPr>
              <a:t>embeddings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/>
            </a:r>
            <a:b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and through </a:t>
            </a:r>
            <a:r>
              <a:rPr lang="en-US" sz="2000" b="1" dirty="0" smtClean="0">
                <a:latin typeface="+mj-lt"/>
              </a:rPr>
              <a:t>model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Estimate word likelihood (loss)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Back-propagate loss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Gradient step to update model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19867" y="2091896"/>
            <a:ext cx="41056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Randomly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choose a 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mini-batch</a:t>
            </a:r>
            <a:b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(e.g., 1000 consecutive words)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Curved Right Arrow 6"/>
          <p:cNvSpPr/>
          <p:nvPr/>
        </p:nvSpPr>
        <p:spPr>
          <a:xfrm>
            <a:off x="922867" y="2271890"/>
            <a:ext cx="1397000" cy="2483230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urved Right Arrow 7"/>
          <p:cNvSpPr/>
          <p:nvPr/>
        </p:nvSpPr>
        <p:spPr>
          <a:xfrm rot="10800000">
            <a:off x="6687745" y="2271890"/>
            <a:ext cx="1397000" cy="2483230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30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Line 2"/>
          <p:cNvSpPr>
            <a:spLocks noChangeShapeType="1"/>
          </p:cNvSpPr>
          <p:nvPr/>
        </p:nvSpPr>
        <p:spPr bwMode="auto">
          <a:xfrm rot="10800000">
            <a:off x="3217753" y="2699347"/>
            <a:ext cx="431670" cy="0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Nonlinear Log-Bilinear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Language Model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32</a:t>
            </a:fld>
            <a:endParaRPr lang="en-US" dirty="0"/>
          </a:p>
        </p:txBody>
      </p:sp>
      <p:sp>
        <p:nvSpPr>
          <p:cNvPr id="69" name="AutoShape 8"/>
          <p:cNvSpPr>
            <a:spLocks/>
          </p:cNvSpPr>
          <p:nvPr/>
        </p:nvSpPr>
        <p:spPr bwMode="auto">
          <a:xfrm>
            <a:off x="1516991" y="2357156"/>
            <a:ext cx="1883642" cy="706049"/>
          </a:xfrm>
          <a:prstGeom prst="roundRect">
            <a:avLst>
              <a:gd name="adj" fmla="val 8333"/>
            </a:avLst>
          </a:prstGeom>
          <a:solidFill>
            <a:schemeClr val="accent4"/>
          </a:solidFill>
          <a:ln w="38100" cap="flat">
            <a:solidFill>
              <a:srgbClr val="676767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0" name="Freeform 21"/>
          <p:cNvSpPr>
            <a:spLocks/>
          </p:cNvSpPr>
          <p:nvPr/>
        </p:nvSpPr>
        <p:spPr bwMode="auto">
          <a:xfrm>
            <a:off x="2625255" y="2894886"/>
            <a:ext cx="194860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1" name="Rectangle 23"/>
          <p:cNvSpPr>
            <a:spLocks/>
          </p:cNvSpPr>
          <p:nvPr/>
        </p:nvSpPr>
        <p:spPr bwMode="auto">
          <a:xfrm>
            <a:off x="-47339" y="2503810"/>
            <a:ext cx="1288238" cy="36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cs typeface="Arial Unicode MS" panose="020B0604020202020204" pitchFamily="34" charset="-128"/>
              </a:rPr>
              <a:t>word embedding space ℜ</a:t>
            </a:r>
            <a:r>
              <a:rPr lang="en-US" i="1" baseline="32000" dirty="0">
                <a:solidFill>
                  <a:srgbClr val="343434"/>
                </a:solidFill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72" name="Rectangle 24"/>
          <p:cNvSpPr>
            <a:spLocks/>
          </p:cNvSpPr>
          <p:nvPr/>
        </p:nvSpPr>
        <p:spPr bwMode="auto">
          <a:xfrm>
            <a:off x="-47339" y="4661394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ea typeface="Gill Sans" charset="0"/>
                <a:cs typeface="Gill Sans" charset="0"/>
              </a:rPr>
              <a:t>discrete word space {1, ..., </a:t>
            </a:r>
            <a:r>
              <a:rPr lang="en-US" i="1" dirty="0">
                <a:ea typeface="Gill Sans" charset="0"/>
                <a:cs typeface="Gill Sans" charset="0"/>
              </a:rPr>
              <a:t>V</a:t>
            </a:r>
            <a:r>
              <a:rPr lang="en-US" dirty="0">
                <a:ea typeface="Gill Sans" charset="0"/>
                <a:cs typeface="Gill Sans" charset="0"/>
              </a:rPr>
              <a:t>}</a:t>
            </a:r>
            <a:br>
              <a:rPr lang="en-US" dirty="0">
                <a:ea typeface="Gill Sans" charset="0"/>
                <a:cs typeface="Gill Sans" charset="0"/>
              </a:rPr>
            </a:br>
            <a:r>
              <a:rPr lang="en-US" i="1" dirty="0">
                <a:ea typeface="Gill Sans" charset="0"/>
                <a:cs typeface="Gill Sans" charset="0"/>
              </a:rPr>
              <a:t>V</a:t>
            </a:r>
            <a:r>
              <a:rPr lang="en-US" dirty="0">
                <a:ea typeface="Gill Sans" charset="0"/>
                <a:cs typeface="Gill Sans" charset="0"/>
              </a:rPr>
              <a:t>=18k words</a:t>
            </a:r>
          </a:p>
        </p:txBody>
      </p:sp>
      <p:sp>
        <p:nvSpPr>
          <p:cNvPr id="73" name="Rectangle 25"/>
          <p:cNvSpPr>
            <a:spLocks/>
          </p:cNvSpPr>
          <p:nvPr/>
        </p:nvSpPr>
        <p:spPr bwMode="auto">
          <a:xfrm>
            <a:off x="1547439" y="529523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74" name="Rectangle 26"/>
          <p:cNvSpPr>
            <a:spLocks/>
          </p:cNvSpPr>
          <p:nvPr/>
        </p:nvSpPr>
        <p:spPr bwMode="auto">
          <a:xfrm>
            <a:off x="1930393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cat</a:t>
            </a:r>
          </a:p>
        </p:txBody>
      </p:sp>
      <p:sp>
        <p:nvSpPr>
          <p:cNvPr id="75" name="Rectangle 27"/>
          <p:cNvSpPr>
            <a:spLocks/>
          </p:cNvSpPr>
          <p:nvPr/>
        </p:nvSpPr>
        <p:spPr bwMode="auto">
          <a:xfrm>
            <a:off x="233093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sat</a:t>
            </a:r>
          </a:p>
        </p:txBody>
      </p:sp>
      <p:sp>
        <p:nvSpPr>
          <p:cNvPr id="76" name="Rectangle 28"/>
          <p:cNvSpPr>
            <a:spLocks/>
          </p:cNvSpPr>
          <p:nvPr/>
        </p:nvSpPr>
        <p:spPr bwMode="auto">
          <a:xfrm>
            <a:off x="2772754" y="5297454"/>
            <a:ext cx="20839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on</a:t>
            </a:r>
          </a:p>
        </p:txBody>
      </p:sp>
      <p:sp>
        <p:nvSpPr>
          <p:cNvPr id="77" name="Rectangle 29"/>
          <p:cNvSpPr>
            <a:spLocks/>
          </p:cNvSpPr>
          <p:nvPr/>
        </p:nvSpPr>
        <p:spPr bwMode="auto">
          <a:xfrm>
            <a:off x="3121201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82" name="Rectangle 34"/>
          <p:cNvSpPr>
            <a:spLocks/>
          </p:cNvSpPr>
          <p:nvPr/>
        </p:nvSpPr>
        <p:spPr bwMode="auto">
          <a:xfrm>
            <a:off x="538373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 b="1">
                <a:latin typeface="Courier" charset="0"/>
                <a:ea typeface="Courier" charset="0"/>
                <a:cs typeface="Courier" charset="0"/>
                <a:sym typeface="Courier" charset="0"/>
              </a:rPr>
              <a:t>mat</a:t>
            </a:r>
          </a:p>
        </p:txBody>
      </p:sp>
      <p:sp>
        <p:nvSpPr>
          <p:cNvPr id="83" name="Freeform 52"/>
          <p:cNvSpPr>
            <a:spLocks/>
          </p:cNvSpPr>
          <p:nvPr/>
        </p:nvSpPr>
        <p:spPr bwMode="auto">
          <a:xfrm>
            <a:off x="3020386" y="2894886"/>
            <a:ext cx="189447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4" name="Freeform 53"/>
          <p:cNvSpPr>
            <a:spLocks/>
          </p:cNvSpPr>
          <p:nvPr/>
        </p:nvSpPr>
        <p:spPr bwMode="auto">
          <a:xfrm>
            <a:off x="1445271" y="2885998"/>
            <a:ext cx="189447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5" name="Freeform 54"/>
          <p:cNvSpPr>
            <a:spLocks/>
          </p:cNvSpPr>
          <p:nvPr/>
        </p:nvSpPr>
        <p:spPr bwMode="auto">
          <a:xfrm>
            <a:off x="1829578" y="2885998"/>
            <a:ext cx="194860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6" name="Freeform 55"/>
          <p:cNvSpPr>
            <a:spLocks/>
          </p:cNvSpPr>
          <p:nvPr/>
        </p:nvSpPr>
        <p:spPr bwMode="auto">
          <a:xfrm>
            <a:off x="2230123" y="2885998"/>
            <a:ext cx="184034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87" name="Group 58"/>
          <p:cNvGrpSpPr>
            <a:grpSpLocks/>
          </p:cNvGrpSpPr>
          <p:nvPr/>
        </p:nvGrpSpPr>
        <p:grpSpPr bwMode="auto">
          <a:xfrm>
            <a:off x="1554881" y="4419194"/>
            <a:ext cx="227336" cy="835481"/>
            <a:chOff x="0" y="0"/>
            <a:chExt cx="336" cy="1504"/>
          </a:xfrm>
        </p:grpSpPr>
        <p:sp>
          <p:nvSpPr>
            <p:cNvPr id="88" name="AutoShape 56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9" name="Oval 57"/>
            <p:cNvSpPr>
              <a:spLocks/>
            </p:cNvSpPr>
            <p:nvPr/>
          </p:nvSpPr>
          <p:spPr bwMode="auto">
            <a:xfrm>
              <a:off x="96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0" name="Group 61"/>
          <p:cNvGrpSpPr>
            <a:grpSpLocks/>
          </p:cNvGrpSpPr>
          <p:nvPr/>
        </p:nvGrpSpPr>
        <p:grpSpPr bwMode="auto">
          <a:xfrm>
            <a:off x="1950013" y="4419194"/>
            <a:ext cx="227336" cy="835481"/>
            <a:chOff x="0" y="0"/>
            <a:chExt cx="336" cy="1504"/>
          </a:xfrm>
        </p:grpSpPr>
        <p:sp>
          <p:nvSpPr>
            <p:cNvPr id="91" name="AutoShape 59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2" name="Oval 60"/>
            <p:cNvSpPr>
              <a:spLocks/>
            </p:cNvSpPr>
            <p:nvPr/>
          </p:nvSpPr>
          <p:spPr bwMode="auto">
            <a:xfrm>
              <a:off x="88" y="17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3" name="Group 64"/>
          <p:cNvGrpSpPr>
            <a:grpSpLocks/>
          </p:cNvGrpSpPr>
          <p:nvPr/>
        </p:nvGrpSpPr>
        <p:grpSpPr bwMode="auto">
          <a:xfrm>
            <a:off x="2345144" y="4419194"/>
            <a:ext cx="227336" cy="835481"/>
            <a:chOff x="0" y="0"/>
            <a:chExt cx="336" cy="1504"/>
          </a:xfrm>
        </p:grpSpPr>
        <p:sp>
          <p:nvSpPr>
            <p:cNvPr id="94" name="AutoShape 62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5" name="Oval 63"/>
            <p:cNvSpPr>
              <a:spLocks/>
            </p:cNvSpPr>
            <p:nvPr/>
          </p:nvSpPr>
          <p:spPr bwMode="auto">
            <a:xfrm>
              <a:off x="96" y="6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6" name="Group 67"/>
          <p:cNvGrpSpPr>
            <a:grpSpLocks/>
          </p:cNvGrpSpPr>
          <p:nvPr/>
        </p:nvGrpSpPr>
        <p:grpSpPr bwMode="auto">
          <a:xfrm>
            <a:off x="2740277" y="4419194"/>
            <a:ext cx="227336" cy="835481"/>
            <a:chOff x="0" y="0"/>
            <a:chExt cx="336" cy="1504"/>
          </a:xfrm>
        </p:grpSpPr>
        <p:sp>
          <p:nvSpPr>
            <p:cNvPr id="97" name="AutoShape 65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8" name="Oval 66"/>
            <p:cNvSpPr>
              <a:spLocks/>
            </p:cNvSpPr>
            <p:nvPr/>
          </p:nvSpPr>
          <p:spPr bwMode="auto">
            <a:xfrm>
              <a:off x="96" y="4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9" name="Group 70"/>
          <p:cNvGrpSpPr>
            <a:grpSpLocks/>
          </p:cNvGrpSpPr>
          <p:nvPr/>
        </p:nvGrpSpPr>
        <p:grpSpPr bwMode="auto">
          <a:xfrm>
            <a:off x="3135408" y="4419194"/>
            <a:ext cx="227336" cy="835481"/>
            <a:chOff x="0" y="0"/>
            <a:chExt cx="336" cy="1504"/>
          </a:xfrm>
        </p:grpSpPr>
        <p:sp>
          <p:nvSpPr>
            <p:cNvPr id="100" name="AutoShape 68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01" name="Oval 69"/>
            <p:cNvSpPr>
              <a:spLocks/>
            </p:cNvSpPr>
            <p:nvPr/>
          </p:nvSpPr>
          <p:spPr bwMode="auto">
            <a:xfrm>
              <a:off x="88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02" name="Rectangle 71"/>
          <p:cNvSpPr>
            <a:spLocks/>
          </p:cNvSpPr>
          <p:nvPr/>
        </p:nvSpPr>
        <p:spPr bwMode="auto">
          <a:xfrm>
            <a:off x="1300481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3" name="Rectangle 72"/>
          <p:cNvSpPr>
            <a:spLocks/>
          </p:cNvSpPr>
          <p:nvPr/>
        </p:nvSpPr>
        <p:spPr bwMode="auto">
          <a:xfrm>
            <a:off x="1706438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4" name="Rectangle 73"/>
          <p:cNvSpPr>
            <a:spLocks/>
          </p:cNvSpPr>
          <p:nvPr/>
        </p:nvSpPr>
        <p:spPr bwMode="auto">
          <a:xfrm>
            <a:off x="2101570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5" name="Rectangle 74"/>
          <p:cNvSpPr>
            <a:spLocks/>
          </p:cNvSpPr>
          <p:nvPr/>
        </p:nvSpPr>
        <p:spPr bwMode="auto">
          <a:xfrm>
            <a:off x="2491289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6" name="Rectangle 75"/>
          <p:cNvSpPr>
            <a:spLocks/>
          </p:cNvSpPr>
          <p:nvPr/>
        </p:nvSpPr>
        <p:spPr bwMode="auto">
          <a:xfrm>
            <a:off x="2891834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7" name="Rectangle 82"/>
          <p:cNvSpPr>
            <a:spLocks/>
          </p:cNvSpPr>
          <p:nvPr/>
        </p:nvSpPr>
        <p:spPr bwMode="auto">
          <a:xfrm>
            <a:off x="-47339" y="3499277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word</a:t>
            </a:r>
          </a:p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embedding</a:t>
            </a:r>
          </a:p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in dimension</a:t>
            </a:r>
            <a:b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</a:br>
            <a:r>
              <a:rPr lang="en-US" i="1" dirty="0" smtClean="0">
                <a:solidFill>
                  <a:srgbClr val="343434"/>
                </a:solidFill>
                <a:ea typeface="Gill Sans" charset="0"/>
                <a:cs typeface="Gill Sans" charset="0"/>
              </a:rPr>
              <a:t>D</a:t>
            </a:r>
            <a:r>
              <a:rPr lang="en-US" dirty="0" smtClean="0">
                <a:solidFill>
                  <a:srgbClr val="343434"/>
                </a:solidFill>
                <a:ea typeface="Gill Sans" charset="0"/>
                <a:cs typeface="Gill Sans" charset="0"/>
              </a:rPr>
              <a:t>=100</a:t>
            </a:r>
            <a:endParaRPr lang="en-US" dirty="0">
              <a:solidFill>
                <a:srgbClr val="343434"/>
              </a:solidFill>
              <a:ea typeface="Gill Sans" charset="0"/>
              <a:cs typeface="Gill Sans" charset="0"/>
            </a:endParaRPr>
          </a:p>
        </p:txBody>
      </p:sp>
      <p:sp>
        <p:nvSpPr>
          <p:cNvPr id="117" name="AutoShape 112"/>
          <p:cNvSpPr>
            <a:spLocks/>
          </p:cNvSpPr>
          <p:nvPr/>
        </p:nvSpPr>
        <p:spPr bwMode="auto">
          <a:xfrm>
            <a:off x="1554881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t-5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8" name="AutoShape 113"/>
          <p:cNvSpPr>
            <a:spLocks/>
          </p:cNvSpPr>
          <p:nvPr/>
        </p:nvSpPr>
        <p:spPr bwMode="auto">
          <a:xfrm>
            <a:off x="1950013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t-4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9" name="AutoShape 114"/>
          <p:cNvSpPr>
            <a:spLocks/>
          </p:cNvSpPr>
          <p:nvPr/>
        </p:nvSpPr>
        <p:spPr bwMode="auto">
          <a:xfrm>
            <a:off x="2345144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t-3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0" name="AutoShape 115"/>
          <p:cNvSpPr>
            <a:spLocks/>
          </p:cNvSpPr>
          <p:nvPr/>
        </p:nvSpPr>
        <p:spPr bwMode="auto">
          <a:xfrm>
            <a:off x="2740277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t-2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1" name="AutoShape 116"/>
          <p:cNvSpPr>
            <a:spLocks/>
          </p:cNvSpPr>
          <p:nvPr/>
        </p:nvSpPr>
        <p:spPr bwMode="auto">
          <a:xfrm>
            <a:off x="3135408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t-1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4" name="Rectangle 120"/>
          <p:cNvSpPr>
            <a:spLocks/>
          </p:cNvSpPr>
          <p:nvPr/>
        </p:nvSpPr>
        <p:spPr bwMode="auto">
          <a:xfrm>
            <a:off x="156337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t-5</a:t>
            </a:r>
          </a:p>
        </p:txBody>
      </p:sp>
      <p:sp>
        <p:nvSpPr>
          <p:cNvPr id="125" name="Rectangle 121"/>
          <p:cNvSpPr>
            <a:spLocks/>
          </p:cNvSpPr>
          <p:nvPr/>
        </p:nvSpPr>
        <p:spPr bwMode="auto">
          <a:xfrm>
            <a:off x="196087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t-4</a:t>
            </a:r>
          </a:p>
        </p:txBody>
      </p:sp>
      <p:sp>
        <p:nvSpPr>
          <p:cNvPr id="126" name="Rectangle 122"/>
          <p:cNvSpPr>
            <a:spLocks/>
          </p:cNvSpPr>
          <p:nvPr/>
        </p:nvSpPr>
        <p:spPr bwMode="auto">
          <a:xfrm>
            <a:off x="2356007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t-3</a:t>
            </a:r>
          </a:p>
        </p:txBody>
      </p:sp>
      <p:sp>
        <p:nvSpPr>
          <p:cNvPr id="127" name="Rectangle 123"/>
          <p:cNvSpPr>
            <a:spLocks/>
          </p:cNvSpPr>
          <p:nvPr/>
        </p:nvSpPr>
        <p:spPr bwMode="auto">
          <a:xfrm>
            <a:off x="2751139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t-2</a:t>
            </a:r>
          </a:p>
        </p:txBody>
      </p:sp>
      <p:sp>
        <p:nvSpPr>
          <p:cNvPr id="128" name="Rectangle 124"/>
          <p:cNvSpPr>
            <a:spLocks/>
          </p:cNvSpPr>
          <p:nvPr/>
        </p:nvSpPr>
        <p:spPr bwMode="auto">
          <a:xfrm>
            <a:off x="3146271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t-1</a:t>
            </a:r>
          </a:p>
        </p:txBody>
      </p:sp>
      <p:sp>
        <p:nvSpPr>
          <p:cNvPr id="129" name="Rectangle 125"/>
          <p:cNvSpPr>
            <a:spLocks/>
          </p:cNvSpPr>
          <p:nvPr/>
        </p:nvSpPr>
        <p:spPr bwMode="auto">
          <a:xfrm>
            <a:off x="5492183" y="5053895"/>
            <a:ext cx="12343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492992" y="3161042"/>
            <a:ext cx="1539204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350" dirty="0">
                <a:solidFill>
                  <a:srgbClr val="FF0000"/>
                </a:solidFill>
                <a:latin typeface="+mj-lt"/>
              </a:rPr>
              <a:t>Neural network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200 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hidden units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V 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output units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>
                <a:solidFill>
                  <a:srgbClr val="FF0000"/>
                </a:solidFill>
                <a:latin typeface="+mj-lt"/>
              </a:rPr>
              <a:t>followed by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err="1">
                <a:solidFill>
                  <a:srgbClr val="FF0000"/>
                </a:solidFill>
                <a:latin typeface="+mj-lt"/>
              </a:rPr>
              <a:t>softmax</a:t>
            </a:r>
            <a:endParaRPr lang="en-GB" sz="135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46705" cy="365125"/>
          </a:xfrm>
        </p:spPr>
        <p:txBody>
          <a:bodyPr/>
          <a:lstStyle/>
          <a:p>
            <a:pPr algn="ctr"/>
            <a:r>
              <a:rPr lang="en-GB" dirty="0"/>
              <a:t>[</a:t>
            </a:r>
            <a:r>
              <a:rPr lang="en-GB" dirty="0" err="1"/>
              <a:t>Mnih</a:t>
            </a:r>
            <a:r>
              <a:rPr lang="en-GB" dirty="0"/>
              <a:t> &amp; Hinton, </a:t>
            </a:r>
            <a:r>
              <a:rPr lang="en-GB" i="1" dirty="0" smtClean="0"/>
              <a:t>Neural Computation</a:t>
            </a:r>
            <a:r>
              <a:rPr lang="en-GB" dirty="0" smtClean="0"/>
              <a:t>, 2009]</a:t>
            </a:r>
            <a:endParaRPr lang="en-US" dirty="0"/>
          </a:p>
        </p:txBody>
      </p:sp>
      <p:sp>
        <p:nvSpPr>
          <p:cNvPr id="109" name="Line 101"/>
          <p:cNvSpPr>
            <a:spLocks noChangeShapeType="1"/>
          </p:cNvSpPr>
          <p:nvPr/>
        </p:nvSpPr>
        <p:spPr bwMode="auto">
          <a:xfrm flipH="1">
            <a:off x="4262594" y="2697315"/>
            <a:ext cx="609114" cy="7115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22" name="Line 3"/>
          <p:cNvSpPr>
            <a:spLocks noChangeShapeType="1"/>
          </p:cNvSpPr>
          <p:nvPr/>
        </p:nvSpPr>
        <p:spPr bwMode="auto">
          <a:xfrm rot="10800000" flipH="1">
            <a:off x="4931249" y="2697314"/>
            <a:ext cx="546689" cy="0"/>
          </a:xfrm>
          <a:prstGeom prst="line">
            <a:avLst/>
          </a:prstGeom>
          <a:noFill/>
          <a:ln w="635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23" name="Line 30"/>
          <p:cNvSpPr>
            <a:spLocks noChangeShapeType="1"/>
          </p:cNvSpPr>
          <p:nvPr/>
        </p:nvSpPr>
        <p:spPr bwMode="auto">
          <a:xfrm>
            <a:off x="5548304" y="2955624"/>
            <a:ext cx="0" cy="1519308"/>
          </a:xfrm>
          <a:prstGeom prst="line">
            <a:avLst/>
          </a:prstGeom>
          <a:noFill/>
          <a:ln w="63500" cap="flat">
            <a:solidFill>
              <a:srgbClr val="4D4D4D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30" name="Rectangle 89"/>
          <p:cNvSpPr>
            <a:spLocks/>
          </p:cNvSpPr>
          <p:nvPr/>
        </p:nvSpPr>
        <p:spPr bwMode="auto">
          <a:xfrm>
            <a:off x="5109870" y="2586768"/>
            <a:ext cx="270638" cy="217759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E</a:t>
            </a:r>
          </a:p>
        </p:txBody>
      </p:sp>
      <p:sp>
        <p:nvSpPr>
          <p:cNvPr id="135" name="Rectangle 90"/>
          <p:cNvSpPr>
            <a:spLocks/>
          </p:cNvSpPr>
          <p:nvPr/>
        </p:nvSpPr>
        <p:spPr bwMode="auto">
          <a:xfrm>
            <a:off x="5412986" y="356492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36" name="Line 92"/>
          <p:cNvSpPr>
            <a:spLocks noChangeShapeType="1"/>
          </p:cNvSpPr>
          <p:nvPr/>
        </p:nvSpPr>
        <p:spPr bwMode="auto">
          <a:xfrm rot="10800000" flipH="1">
            <a:off x="4898772" y="2644541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37" name="AutoShape 118"/>
          <p:cNvSpPr>
            <a:spLocks/>
          </p:cNvSpPr>
          <p:nvPr/>
        </p:nvSpPr>
        <p:spPr bwMode="auto">
          <a:xfrm>
            <a:off x="5434636" y="2440114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 err="1">
                <a:solidFill>
                  <a:prstClr val="white"/>
                </a:solidFill>
                <a:latin typeface="Calibri" panose="020F0502020204030204"/>
              </a:rPr>
              <a:t>z</a:t>
            </a:r>
            <a:r>
              <a:rPr lang="en-GB" i="1" baseline="-25000" dirty="0" err="1">
                <a:solidFill>
                  <a:prstClr val="white"/>
                </a:solidFill>
                <a:latin typeface="Calibri" panose="020F0502020204030204"/>
              </a:rPr>
              <a:t>t</a:t>
            </a:r>
            <a:endParaRPr lang="en-US" sz="825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38" name="Line 119"/>
          <p:cNvSpPr>
            <a:spLocks noChangeShapeType="1"/>
          </p:cNvSpPr>
          <p:nvPr/>
        </p:nvSpPr>
        <p:spPr bwMode="auto">
          <a:xfrm rot="10800000" flipH="1">
            <a:off x="4871708" y="2644541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39" name="AutoShape 117"/>
          <p:cNvSpPr>
            <a:spLocks/>
          </p:cNvSpPr>
          <p:nvPr/>
        </p:nvSpPr>
        <p:spPr bwMode="auto">
          <a:xfrm>
            <a:off x="4839232" y="2442644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 err="1">
                <a:solidFill>
                  <a:schemeClr val="bg1"/>
                </a:solidFill>
              </a:rPr>
              <a:t>ẑ</a:t>
            </a:r>
            <a:r>
              <a:rPr lang="en-GB" i="1" baseline="-25000" dirty="0" err="1">
                <a:solidFill>
                  <a:schemeClr val="bg1"/>
                </a:solidFill>
              </a:rPr>
              <a:t>t</a:t>
            </a:r>
            <a:endParaRPr lang="en-US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grpSp>
        <p:nvGrpSpPr>
          <p:cNvPr id="79" name="Group 33"/>
          <p:cNvGrpSpPr>
            <a:grpSpLocks/>
          </p:cNvGrpSpPr>
          <p:nvPr/>
        </p:nvGrpSpPr>
        <p:grpSpPr bwMode="auto">
          <a:xfrm>
            <a:off x="5435834" y="4419194"/>
            <a:ext cx="227336" cy="835481"/>
            <a:chOff x="0" y="0"/>
            <a:chExt cx="336" cy="1504"/>
          </a:xfrm>
        </p:grpSpPr>
        <p:sp>
          <p:nvSpPr>
            <p:cNvPr id="80" name="AutoShape 31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1" name="Oval 32"/>
            <p:cNvSpPr>
              <a:spLocks/>
            </p:cNvSpPr>
            <p:nvPr/>
          </p:nvSpPr>
          <p:spPr bwMode="auto">
            <a:xfrm>
              <a:off x="88" y="632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6094796" y="2337115"/>
            <a:ext cx="2581156" cy="2793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b="1" dirty="0" err="1">
                <a:latin typeface="+mj-lt"/>
              </a:rPr>
              <a:t>FProp</a:t>
            </a:r>
            <a:endParaRPr lang="en-GB" sz="1350" b="1" dirty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350" dirty="0">
                <a:latin typeface="+mj-lt"/>
              </a:rPr>
              <a:t>Look-up </a:t>
            </a:r>
            <a:r>
              <a:rPr lang="en-GB" sz="1350" dirty="0" err="1">
                <a:latin typeface="+mj-lt"/>
              </a:rPr>
              <a:t>embeddings</a:t>
            </a:r>
            <a:r>
              <a:rPr lang="en-GB" sz="1350" dirty="0">
                <a:latin typeface="+mj-lt"/>
              </a:rPr>
              <a:t/>
            </a:r>
            <a:br>
              <a:rPr lang="en-GB" sz="1350" dirty="0">
                <a:latin typeface="+mj-lt"/>
              </a:rPr>
            </a:br>
            <a:r>
              <a:rPr lang="en-GB" sz="1350" dirty="0">
                <a:latin typeface="+mj-lt"/>
              </a:rPr>
              <a:t>of the words</a:t>
            </a:r>
            <a:br>
              <a:rPr lang="en-GB" sz="1350" dirty="0">
                <a:latin typeface="+mj-lt"/>
              </a:rPr>
            </a:br>
            <a:r>
              <a:rPr lang="en-GB" sz="1350" dirty="0">
                <a:latin typeface="+mj-lt"/>
              </a:rPr>
              <a:t>in the n-gram using </a:t>
            </a:r>
            <a:r>
              <a:rPr lang="en-GB" sz="1350" b="1" dirty="0">
                <a:solidFill>
                  <a:schemeClr val="accent5"/>
                </a:solidFill>
                <a:latin typeface="+mj-lt"/>
              </a:rPr>
              <a:t>R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350" dirty="0" smtClean="0">
                <a:latin typeface="+mj-lt"/>
              </a:rPr>
              <a:t>Forward </a:t>
            </a:r>
            <a:r>
              <a:rPr lang="en-GB" sz="1350" dirty="0">
                <a:latin typeface="+mj-lt"/>
              </a:rPr>
              <a:t>propagate</a:t>
            </a:r>
            <a:br>
              <a:rPr lang="en-GB" sz="1350" dirty="0">
                <a:latin typeface="+mj-lt"/>
              </a:rPr>
            </a:br>
            <a:r>
              <a:rPr lang="en-GB" sz="1350" dirty="0">
                <a:latin typeface="+mj-lt"/>
              </a:rPr>
              <a:t>through </a:t>
            </a:r>
            <a:br>
              <a:rPr lang="en-GB" sz="1350" dirty="0">
                <a:latin typeface="+mj-lt"/>
              </a:rPr>
            </a:br>
            <a:r>
              <a:rPr lang="en-GB" sz="1350" dirty="0">
                <a:latin typeface="+mj-lt"/>
              </a:rPr>
              <a:t>the neural net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350" dirty="0" smtClean="0">
                <a:latin typeface="+mj-lt"/>
              </a:rPr>
              <a:t>Look-up </a:t>
            </a:r>
            <a:r>
              <a:rPr lang="en-GB" sz="1350" dirty="0">
                <a:latin typeface="+mj-lt"/>
              </a:rPr>
              <a:t>ALL vocabulary</a:t>
            </a:r>
            <a:br>
              <a:rPr lang="en-GB" sz="1350" dirty="0">
                <a:latin typeface="+mj-lt"/>
              </a:rPr>
            </a:br>
            <a:r>
              <a:rPr lang="en-GB" sz="1350" dirty="0">
                <a:latin typeface="+mj-lt"/>
              </a:rPr>
              <a:t>words using </a:t>
            </a:r>
            <a:r>
              <a:rPr lang="en-GB" sz="1350" b="1" dirty="0">
                <a:solidFill>
                  <a:schemeClr val="accent5"/>
                </a:solidFill>
                <a:latin typeface="+mj-lt"/>
              </a:rPr>
              <a:t>R</a:t>
            </a:r>
            <a:r>
              <a:rPr lang="en-GB" sz="1350" dirty="0">
                <a:latin typeface="+mj-lt"/>
              </a:rPr>
              <a:t/>
            </a:r>
            <a:br>
              <a:rPr lang="en-GB" sz="1350" dirty="0">
                <a:latin typeface="+mj-lt"/>
              </a:rPr>
            </a:br>
            <a:r>
              <a:rPr lang="en-GB" sz="1350" dirty="0">
                <a:latin typeface="+mj-lt"/>
              </a:rPr>
              <a:t>and compute</a:t>
            </a:r>
            <a:br>
              <a:rPr lang="en-GB" sz="1350" dirty="0">
                <a:latin typeface="+mj-lt"/>
              </a:rPr>
            </a:br>
            <a:r>
              <a:rPr lang="en-GB" sz="1350" dirty="0">
                <a:latin typeface="+mj-lt"/>
              </a:rPr>
              <a:t>energy and probabilities</a:t>
            </a:r>
            <a:br>
              <a:rPr lang="en-GB" sz="1350" dirty="0">
                <a:latin typeface="+mj-lt"/>
              </a:rPr>
            </a:br>
            <a:r>
              <a:rPr lang="en-GB" sz="1350" dirty="0" smtClean="0">
                <a:latin typeface="+mj-lt"/>
              </a:rPr>
              <a:t>(</a:t>
            </a:r>
            <a:r>
              <a:rPr lang="en-GB" sz="1350" b="1" dirty="0" smtClean="0">
                <a:latin typeface="+mj-lt"/>
              </a:rPr>
              <a:t>computationally </a:t>
            </a:r>
            <a:r>
              <a:rPr lang="en-GB" sz="1350" b="1" dirty="0">
                <a:latin typeface="+mj-lt"/>
              </a:rPr>
              <a:t/>
            </a:r>
            <a:br>
              <a:rPr lang="en-GB" sz="1350" b="1" dirty="0">
                <a:latin typeface="+mj-lt"/>
              </a:rPr>
            </a:br>
            <a:r>
              <a:rPr lang="en-GB" sz="1350" b="1" dirty="0" smtClean="0">
                <a:latin typeface="+mj-lt"/>
              </a:rPr>
              <a:t>expensive</a:t>
            </a:r>
            <a:r>
              <a:rPr lang="en-GB" sz="1350" dirty="0" smtClean="0">
                <a:latin typeface="+mj-lt"/>
              </a:rPr>
              <a:t>)</a:t>
            </a:r>
            <a:endParaRPr lang="en-GB" sz="1350" dirty="0">
              <a:latin typeface="+mj-lt"/>
            </a:endParaRPr>
          </a:p>
        </p:txBody>
      </p:sp>
      <p:grpSp>
        <p:nvGrpSpPr>
          <p:cNvPr id="115" name="Group 98"/>
          <p:cNvGrpSpPr>
            <a:grpSpLocks/>
          </p:cNvGrpSpPr>
          <p:nvPr/>
        </p:nvGrpSpPr>
        <p:grpSpPr bwMode="auto">
          <a:xfrm>
            <a:off x="3654836" y="2486034"/>
            <a:ext cx="941822" cy="404408"/>
            <a:chOff x="0" y="0"/>
            <a:chExt cx="1392" cy="728"/>
          </a:xfrm>
          <a:solidFill>
            <a:srgbClr val="FF0000"/>
          </a:solidFill>
        </p:grpSpPr>
        <p:sp>
          <p:nvSpPr>
            <p:cNvPr id="116" name="Rectangle 93"/>
            <p:cNvSpPr>
              <a:spLocks/>
            </p:cNvSpPr>
            <p:nvPr/>
          </p:nvSpPr>
          <p:spPr bwMode="auto">
            <a:xfrm>
              <a:off x="0" y="0"/>
              <a:ext cx="1392" cy="728"/>
            </a:xfrm>
            <a:prstGeom prst="rect">
              <a:avLst/>
            </a:prstGeom>
            <a:grpFill/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32" name="Line 94"/>
            <p:cNvSpPr>
              <a:spLocks noChangeShapeType="1"/>
            </p:cNvSpPr>
            <p:nvPr/>
          </p:nvSpPr>
          <p:spPr bwMode="auto">
            <a:xfrm rot="10800000">
              <a:off x="368" y="367"/>
              <a:ext cx="624" cy="9"/>
            </a:xfrm>
            <a:prstGeom prst="line">
              <a:avLst/>
            </a:prstGeom>
            <a:grpFill/>
            <a:ln w="63500" cap="flat">
              <a:solidFill>
                <a:srgbClr val="C00000"/>
              </a:solidFill>
              <a:prstDash val="solid"/>
              <a:miter lim="800000"/>
              <a:headEnd type="stealth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40" name="Rectangle 95"/>
            <p:cNvSpPr>
              <a:spLocks/>
            </p:cNvSpPr>
            <p:nvPr/>
          </p:nvSpPr>
          <p:spPr bwMode="auto">
            <a:xfrm>
              <a:off x="56" y="216"/>
              <a:ext cx="320" cy="320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A</a:t>
              </a:r>
              <a:endPara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141" name="Rectangle 96"/>
            <p:cNvSpPr>
              <a:spLocks/>
            </p:cNvSpPr>
            <p:nvPr/>
          </p:nvSpPr>
          <p:spPr bwMode="auto">
            <a:xfrm>
              <a:off x="1000" y="216"/>
              <a:ext cx="320" cy="312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B</a:t>
              </a:r>
              <a:endPara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143" name="AutoShape 97"/>
            <p:cNvSpPr>
              <a:spLocks/>
            </p:cNvSpPr>
            <p:nvPr/>
          </p:nvSpPr>
          <p:spPr bwMode="auto">
            <a:xfrm>
              <a:off x="456" y="56"/>
              <a:ext cx="336" cy="632"/>
            </a:xfrm>
            <a:prstGeom prst="roundRect">
              <a:avLst>
                <a:gd name="adj" fmla="val 35713"/>
              </a:avLst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825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Gill Sans" charset="0"/>
                  <a:cs typeface="Gill Sans" charset="0"/>
                </a:rPr>
                <a:t>h</a:t>
              </a:r>
              <a:endParaRPr lang="en-US" baseline="32000" dirty="0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endParaRPr>
            </a:p>
          </p:txBody>
        </p:sp>
      </p:grpSp>
      <p:sp>
        <p:nvSpPr>
          <p:cNvPr id="108" name="Right Arrow 107"/>
          <p:cNvSpPr/>
          <p:nvPr/>
        </p:nvSpPr>
        <p:spPr>
          <a:xfrm rot="16200000">
            <a:off x="1632379" y="3182765"/>
            <a:ext cx="1603717" cy="1379818"/>
          </a:xfrm>
          <a:prstGeom prst="rightArrow">
            <a:avLst/>
          </a:prstGeom>
          <a:solidFill>
            <a:srgbClr val="CC9900">
              <a:alpha val="32941"/>
            </a:srgb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0" name="Right Arrow 109"/>
          <p:cNvSpPr/>
          <p:nvPr/>
        </p:nvSpPr>
        <p:spPr>
          <a:xfrm>
            <a:off x="3307946" y="2005785"/>
            <a:ext cx="1603717" cy="1379818"/>
          </a:xfrm>
          <a:prstGeom prst="rightArrow">
            <a:avLst/>
          </a:prstGeom>
          <a:solidFill>
            <a:srgbClr val="CC9900">
              <a:alpha val="32941"/>
            </a:srgb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3" name="Right Arrow 132"/>
          <p:cNvSpPr/>
          <p:nvPr/>
        </p:nvSpPr>
        <p:spPr>
          <a:xfrm rot="16200000">
            <a:off x="4742230" y="3158460"/>
            <a:ext cx="1603717" cy="1379818"/>
          </a:xfrm>
          <a:prstGeom prst="rightArrow">
            <a:avLst/>
          </a:prstGeom>
          <a:solidFill>
            <a:srgbClr val="CC9900">
              <a:alpha val="32941"/>
            </a:srgb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46962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  <p:bldP spid="108" grpId="0" animBg="1"/>
      <p:bldP spid="110" grpId="0" animBg="1"/>
      <p:bldP spid="13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Line 2"/>
          <p:cNvSpPr>
            <a:spLocks noChangeShapeType="1"/>
          </p:cNvSpPr>
          <p:nvPr/>
        </p:nvSpPr>
        <p:spPr bwMode="auto">
          <a:xfrm rot="10800000">
            <a:off x="3217753" y="2699347"/>
            <a:ext cx="431670" cy="0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Nonlinear Log-Bilinear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Language Model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33</a:t>
            </a:fld>
            <a:endParaRPr lang="en-US" dirty="0"/>
          </a:p>
        </p:txBody>
      </p:sp>
      <p:sp>
        <p:nvSpPr>
          <p:cNvPr id="69" name="AutoShape 8"/>
          <p:cNvSpPr>
            <a:spLocks/>
          </p:cNvSpPr>
          <p:nvPr/>
        </p:nvSpPr>
        <p:spPr bwMode="auto">
          <a:xfrm>
            <a:off x="1516991" y="2357156"/>
            <a:ext cx="1883642" cy="706049"/>
          </a:xfrm>
          <a:prstGeom prst="roundRect">
            <a:avLst>
              <a:gd name="adj" fmla="val 8333"/>
            </a:avLst>
          </a:prstGeom>
          <a:solidFill>
            <a:schemeClr val="accent4"/>
          </a:solidFill>
          <a:ln w="38100" cap="flat">
            <a:solidFill>
              <a:srgbClr val="676767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0" name="Freeform 21"/>
          <p:cNvSpPr>
            <a:spLocks/>
          </p:cNvSpPr>
          <p:nvPr/>
        </p:nvSpPr>
        <p:spPr bwMode="auto">
          <a:xfrm>
            <a:off x="2625255" y="2894886"/>
            <a:ext cx="194860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1" name="Rectangle 23"/>
          <p:cNvSpPr>
            <a:spLocks/>
          </p:cNvSpPr>
          <p:nvPr/>
        </p:nvSpPr>
        <p:spPr bwMode="auto">
          <a:xfrm>
            <a:off x="-47339" y="2503810"/>
            <a:ext cx="1288238" cy="36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cs typeface="Arial Unicode MS" panose="020B0604020202020204" pitchFamily="34" charset="-128"/>
              </a:rPr>
              <a:t>word embedding space ℜ</a:t>
            </a:r>
            <a:r>
              <a:rPr lang="en-US" i="1" baseline="32000" dirty="0">
                <a:solidFill>
                  <a:srgbClr val="343434"/>
                </a:solidFill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72" name="Rectangle 24"/>
          <p:cNvSpPr>
            <a:spLocks/>
          </p:cNvSpPr>
          <p:nvPr/>
        </p:nvSpPr>
        <p:spPr bwMode="auto">
          <a:xfrm>
            <a:off x="-47339" y="4661394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ea typeface="Gill Sans" charset="0"/>
                <a:cs typeface="Gill Sans" charset="0"/>
              </a:rPr>
              <a:t>discrete word space {1, ..., </a:t>
            </a:r>
            <a:r>
              <a:rPr lang="en-US" i="1" dirty="0">
                <a:ea typeface="Gill Sans" charset="0"/>
                <a:cs typeface="Gill Sans" charset="0"/>
              </a:rPr>
              <a:t>V</a:t>
            </a:r>
            <a:r>
              <a:rPr lang="en-US" dirty="0">
                <a:ea typeface="Gill Sans" charset="0"/>
                <a:cs typeface="Gill Sans" charset="0"/>
              </a:rPr>
              <a:t>}</a:t>
            </a:r>
            <a:br>
              <a:rPr lang="en-US" dirty="0">
                <a:ea typeface="Gill Sans" charset="0"/>
                <a:cs typeface="Gill Sans" charset="0"/>
              </a:rPr>
            </a:br>
            <a:r>
              <a:rPr lang="en-US" i="1" dirty="0">
                <a:ea typeface="Gill Sans" charset="0"/>
                <a:cs typeface="Gill Sans" charset="0"/>
              </a:rPr>
              <a:t>V</a:t>
            </a:r>
            <a:r>
              <a:rPr lang="en-US" dirty="0">
                <a:ea typeface="Gill Sans" charset="0"/>
                <a:cs typeface="Gill Sans" charset="0"/>
              </a:rPr>
              <a:t>=18k words</a:t>
            </a:r>
          </a:p>
        </p:txBody>
      </p:sp>
      <p:sp>
        <p:nvSpPr>
          <p:cNvPr id="73" name="Rectangle 25"/>
          <p:cNvSpPr>
            <a:spLocks/>
          </p:cNvSpPr>
          <p:nvPr/>
        </p:nvSpPr>
        <p:spPr bwMode="auto">
          <a:xfrm>
            <a:off x="1547439" y="529523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74" name="Rectangle 26"/>
          <p:cNvSpPr>
            <a:spLocks/>
          </p:cNvSpPr>
          <p:nvPr/>
        </p:nvSpPr>
        <p:spPr bwMode="auto">
          <a:xfrm>
            <a:off x="1930393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cat</a:t>
            </a:r>
          </a:p>
        </p:txBody>
      </p:sp>
      <p:sp>
        <p:nvSpPr>
          <p:cNvPr id="75" name="Rectangle 27"/>
          <p:cNvSpPr>
            <a:spLocks/>
          </p:cNvSpPr>
          <p:nvPr/>
        </p:nvSpPr>
        <p:spPr bwMode="auto">
          <a:xfrm>
            <a:off x="233093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sat</a:t>
            </a:r>
          </a:p>
        </p:txBody>
      </p:sp>
      <p:sp>
        <p:nvSpPr>
          <p:cNvPr id="76" name="Rectangle 28"/>
          <p:cNvSpPr>
            <a:spLocks/>
          </p:cNvSpPr>
          <p:nvPr/>
        </p:nvSpPr>
        <p:spPr bwMode="auto">
          <a:xfrm>
            <a:off x="2772754" y="5297454"/>
            <a:ext cx="20839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on</a:t>
            </a:r>
          </a:p>
        </p:txBody>
      </p:sp>
      <p:sp>
        <p:nvSpPr>
          <p:cNvPr id="77" name="Rectangle 29"/>
          <p:cNvSpPr>
            <a:spLocks/>
          </p:cNvSpPr>
          <p:nvPr/>
        </p:nvSpPr>
        <p:spPr bwMode="auto">
          <a:xfrm>
            <a:off x="3121201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82" name="Rectangle 34"/>
          <p:cNvSpPr>
            <a:spLocks/>
          </p:cNvSpPr>
          <p:nvPr/>
        </p:nvSpPr>
        <p:spPr bwMode="auto">
          <a:xfrm>
            <a:off x="538373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 b="1">
                <a:latin typeface="Courier" charset="0"/>
                <a:ea typeface="Courier" charset="0"/>
                <a:cs typeface="Courier" charset="0"/>
                <a:sym typeface="Courier" charset="0"/>
              </a:rPr>
              <a:t>mat</a:t>
            </a:r>
          </a:p>
        </p:txBody>
      </p:sp>
      <p:sp>
        <p:nvSpPr>
          <p:cNvPr id="83" name="Freeform 52"/>
          <p:cNvSpPr>
            <a:spLocks/>
          </p:cNvSpPr>
          <p:nvPr/>
        </p:nvSpPr>
        <p:spPr bwMode="auto">
          <a:xfrm>
            <a:off x="3020386" y="2894886"/>
            <a:ext cx="189447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4" name="Freeform 53"/>
          <p:cNvSpPr>
            <a:spLocks/>
          </p:cNvSpPr>
          <p:nvPr/>
        </p:nvSpPr>
        <p:spPr bwMode="auto">
          <a:xfrm>
            <a:off x="1445271" y="2885998"/>
            <a:ext cx="189447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5" name="Freeform 54"/>
          <p:cNvSpPr>
            <a:spLocks/>
          </p:cNvSpPr>
          <p:nvPr/>
        </p:nvSpPr>
        <p:spPr bwMode="auto">
          <a:xfrm>
            <a:off x="1829578" y="2885998"/>
            <a:ext cx="194860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6" name="Freeform 55"/>
          <p:cNvSpPr>
            <a:spLocks/>
          </p:cNvSpPr>
          <p:nvPr/>
        </p:nvSpPr>
        <p:spPr bwMode="auto">
          <a:xfrm>
            <a:off x="2230123" y="2885998"/>
            <a:ext cx="184034" cy="1555416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87" name="Group 58"/>
          <p:cNvGrpSpPr>
            <a:grpSpLocks/>
          </p:cNvGrpSpPr>
          <p:nvPr/>
        </p:nvGrpSpPr>
        <p:grpSpPr bwMode="auto">
          <a:xfrm>
            <a:off x="1554881" y="4419194"/>
            <a:ext cx="227336" cy="835481"/>
            <a:chOff x="0" y="0"/>
            <a:chExt cx="336" cy="1504"/>
          </a:xfrm>
        </p:grpSpPr>
        <p:sp>
          <p:nvSpPr>
            <p:cNvPr id="88" name="AutoShape 56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9" name="Oval 57"/>
            <p:cNvSpPr>
              <a:spLocks/>
            </p:cNvSpPr>
            <p:nvPr/>
          </p:nvSpPr>
          <p:spPr bwMode="auto">
            <a:xfrm>
              <a:off x="96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0" name="Group 61"/>
          <p:cNvGrpSpPr>
            <a:grpSpLocks/>
          </p:cNvGrpSpPr>
          <p:nvPr/>
        </p:nvGrpSpPr>
        <p:grpSpPr bwMode="auto">
          <a:xfrm>
            <a:off x="1950013" y="4419194"/>
            <a:ext cx="227336" cy="835481"/>
            <a:chOff x="0" y="0"/>
            <a:chExt cx="336" cy="1504"/>
          </a:xfrm>
        </p:grpSpPr>
        <p:sp>
          <p:nvSpPr>
            <p:cNvPr id="91" name="AutoShape 59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2" name="Oval 60"/>
            <p:cNvSpPr>
              <a:spLocks/>
            </p:cNvSpPr>
            <p:nvPr/>
          </p:nvSpPr>
          <p:spPr bwMode="auto">
            <a:xfrm>
              <a:off x="88" y="17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3" name="Group 64"/>
          <p:cNvGrpSpPr>
            <a:grpSpLocks/>
          </p:cNvGrpSpPr>
          <p:nvPr/>
        </p:nvGrpSpPr>
        <p:grpSpPr bwMode="auto">
          <a:xfrm>
            <a:off x="2345144" y="4419194"/>
            <a:ext cx="227336" cy="835481"/>
            <a:chOff x="0" y="0"/>
            <a:chExt cx="336" cy="1504"/>
          </a:xfrm>
        </p:grpSpPr>
        <p:sp>
          <p:nvSpPr>
            <p:cNvPr id="94" name="AutoShape 62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5" name="Oval 63"/>
            <p:cNvSpPr>
              <a:spLocks/>
            </p:cNvSpPr>
            <p:nvPr/>
          </p:nvSpPr>
          <p:spPr bwMode="auto">
            <a:xfrm>
              <a:off x="96" y="6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6" name="Group 67"/>
          <p:cNvGrpSpPr>
            <a:grpSpLocks/>
          </p:cNvGrpSpPr>
          <p:nvPr/>
        </p:nvGrpSpPr>
        <p:grpSpPr bwMode="auto">
          <a:xfrm>
            <a:off x="2740277" y="4419194"/>
            <a:ext cx="227336" cy="835481"/>
            <a:chOff x="0" y="0"/>
            <a:chExt cx="336" cy="1504"/>
          </a:xfrm>
        </p:grpSpPr>
        <p:sp>
          <p:nvSpPr>
            <p:cNvPr id="97" name="AutoShape 65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8" name="Oval 66"/>
            <p:cNvSpPr>
              <a:spLocks/>
            </p:cNvSpPr>
            <p:nvPr/>
          </p:nvSpPr>
          <p:spPr bwMode="auto">
            <a:xfrm>
              <a:off x="96" y="4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9" name="Group 70"/>
          <p:cNvGrpSpPr>
            <a:grpSpLocks/>
          </p:cNvGrpSpPr>
          <p:nvPr/>
        </p:nvGrpSpPr>
        <p:grpSpPr bwMode="auto">
          <a:xfrm>
            <a:off x="3135408" y="4419194"/>
            <a:ext cx="227336" cy="835481"/>
            <a:chOff x="0" y="0"/>
            <a:chExt cx="336" cy="1504"/>
          </a:xfrm>
        </p:grpSpPr>
        <p:sp>
          <p:nvSpPr>
            <p:cNvPr id="100" name="AutoShape 68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01" name="Oval 69"/>
            <p:cNvSpPr>
              <a:spLocks/>
            </p:cNvSpPr>
            <p:nvPr/>
          </p:nvSpPr>
          <p:spPr bwMode="auto">
            <a:xfrm>
              <a:off x="88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02" name="Rectangle 71"/>
          <p:cNvSpPr>
            <a:spLocks/>
          </p:cNvSpPr>
          <p:nvPr/>
        </p:nvSpPr>
        <p:spPr bwMode="auto">
          <a:xfrm>
            <a:off x="1300481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3" name="Rectangle 72"/>
          <p:cNvSpPr>
            <a:spLocks/>
          </p:cNvSpPr>
          <p:nvPr/>
        </p:nvSpPr>
        <p:spPr bwMode="auto">
          <a:xfrm>
            <a:off x="1706438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4" name="Rectangle 73"/>
          <p:cNvSpPr>
            <a:spLocks/>
          </p:cNvSpPr>
          <p:nvPr/>
        </p:nvSpPr>
        <p:spPr bwMode="auto">
          <a:xfrm>
            <a:off x="2101570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5" name="Rectangle 74"/>
          <p:cNvSpPr>
            <a:spLocks/>
          </p:cNvSpPr>
          <p:nvPr/>
        </p:nvSpPr>
        <p:spPr bwMode="auto">
          <a:xfrm>
            <a:off x="2491289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6" name="Rectangle 75"/>
          <p:cNvSpPr>
            <a:spLocks/>
          </p:cNvSpPr>
          <p:nvPr/>
        </p:nvSpPr>
        <p:spPr bwMode="auto">
          <a:xfrm>
            <a:off x="2891834" y="356149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07" name="Rectangle 82"/>
          <p:cNvSpPr>
            <a:spLocks/>
          </p:cNvSpPr>
          <p:nvPr/>
        </p:nvSpPr>
        <p:spPr bwMode="auto">
          <a:xfrm>
            <a:off x="-47339" y="3499277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word</a:t>
            </a:r>
          </a:p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embedding</a:t>
            </a:r>
          </a:p>
          <a:p>
            <a:pPr algn="r"/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in dimension</a:t>
            </a:r>
            <a:b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</a:br>
            <a:r>
              <a:rPr lang="en-US" i="1" dirty="0" smtClean="0">
                <a:solidFill>
                  <a:srgbClr val="343434"/>
                </a:solidFill>
                <a:ea typeface="Gill Sans" charset="0"/>
                <a:cs typeface="Gill Sans" charset="0"/>
              </a:rPr>
              <a:t>D</a:t>
            </a:r>
            <a:r>
              <a:rPr lang="en-US" dirty="0" smtClean="0">
                <a:solidFill>
                  <a:srgbClr val="343434"/>
                </a:solidFill>
                <a:ea typeface="Gill Sans" charset="0"/>
                <a:cs typeface="Gill Sans" charset="0"/>
              </a:rPr>
              <a:t>=100</a:t>
            </a:r>
            <a:endParaRPr lang="en-US" dirty="0">
              <a:solidFill>
                <a:srgbClr val="343434"/>
              </a:solidFill>
              <a:ea typeface="Gill Sans" charset="0"/>
              <a:cs typeface="Gill Sans" charset="0"/>
            </a:endParaRPr>
          </a:p>
        </p:txBody>
      </p:sp>
      <p:sp>
        <p:nvSpPr>
          <p:cNvPr id="117" name="AutoShape 112"/>
          <p:cNvSpPr>
            <a:spLocks/>
          </p:cNvSpPr>
          <p:nvPr/>
        </p:nvSpPr>
        <p:spPr bwMode="auto">
          <a:xfrm>
            <a:off x="1554881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t-5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8" name="AutoShape 113"/>
          <p:cNvSpPr>
            <a:spLocks/>
          </p:cNvSpPr>
          <p:nvPr/>
        </p:nvSpPr>
        <p:spPr bwMode="auto">
          <a:xfrm>
            <a:off x="1950013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t-4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9" name="AutoShape 114"/>
          <p:cNvSpPr>
            <a:spLocks/>
          </p:cNvSpPr>
          <p:nvPr/>
        </p:nvSpPr>
        <p:spPr bwMode="auto">
          <a:xfrm>
            <a:off x="2345144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t-3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0" name="AutoShape 115"/>
          <p:cNvSpPr>
            <a:spLocks/>
          </p:cNvSpPr>
          <p:nvPr/>
        </p:nvSpPr>
        <p:spPr bwMode="auto">
          <a:xfrm>
            <a:off x="2740277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t-2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1" name="AutoShape 116"/>
          <p:cNvSpPr>
            <a:spLocks/>
          </p:cNvSpPr>
          <p:nvPr/>
        </p:nvSpPr>
        <p:spPr bwMode="auto">
          <a:xfrm>
            <a:off x="3135408" y="243626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t-1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4" name="Rectangle 120"/>
          <p:cNvSpPr>
            <a:spLocks/>
          </p:cNvSpPr>
          <p:nvPr/>
        </p:nvSpPr>
        <p:spPr bwMode="auto">
          <a:xfrm>
            <a:off x="156337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t-5</a:t>
            </a:r>
          </a:p>
        </p:txBody>
      </p:sp>
      <p:sp>
        <p:nvSpPr>
          <p:cNvPr id="125" name="Rectangle 121"/>
          <p:cNvSpPr>
            <a:spLocks/>
          </p:cNvSpPr>
          <p:nvPr/>
        </p:nvSpPr>
        <p:spPr bwMode="auto">
          <a:xfrm>
            <a:off x="196087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t-4</a:t>
            </a:r>
          </a:p>
        </p:txBody>
      </p:sp>
      <p:sp>
        <p:nvSpPr>
          <p:cNvPr id="126" name="Rectangle 122"/>
          <p:cNvSpPr>
            <a:spLocks/>
          </p:cNvSpPr>
          <p:nvPr/>
        </p:nvSpPr>
        <p:spPr bwMode="auto">
          <a:xfrm>
            <a:off x="2356007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t-3</a:t>
            </a:r>
          </a:p>
        </p:txBody>
      </p:sp>
      <p:sp>
        <p:nvSpPr>
          <p:cNvPr id="127" name="Rectangle 123"/>
          <p:cNvSpPr>
            <a:spLocks/>
          </p:cNvSpPr>
          <p:nvPr/>
        </p:nvSpPr>
        <p:spPr bwMode="auto">
          <a:xfrm>
            <a:off x="2751139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t-2</a:t>
            </a:r>
          </a:p>
        </p:txBody>
      </p:sp>
      <p:sp>
        <p:nvSpPr>
          <p:cNvPr id="128" name="Rectangle 124"/>
          <p:cNvSpPr>
            <a:spLocks/>
          </p:cNvSpPr>
          <p:nvPr/>
        </p:nvSpPr>
        <p:spPr bwMode="auto">
          <a:xfrm>
            <a:off x="3146271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t-1</a:t>
            </a:r>
          </a:p>
        </p:txBody>
      </p:sp>
      <p:sp>
        <p:nvSpPr>
          <p:cNvPr id="129" name="Rectangle 125"/>
          <p:cNvSpPr>
            <a:spLocks/>
          </p:cNvSpPr>
          <p:nvPr/>
        </p:nvSpPr>
        <p:spPr bwMode="auto">
          <a:xfrm>
            <a:off x="5492183" y="5053895"/>
            <a:ext cx="12343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492992" y="3161042"/>
            <a:ext cx="1539204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350" dirty="0">
                <a:solidFill>
                  <a:srgbClr val="FF0000"/>
                </a:solidFill>
                <a:latin typeface="+mj-lt"/>
              </a:rPr>
              <a:t>Neural network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200 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hidden units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V 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output units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>
                <a:solidFill>
                  <a:srgbClr val="FF0000"/>
                </a:solidFill>
                <a:latin typeface="+mj-lt"/>
              </a:rPr>
              <a:t>followed by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 err="1">
                <a:solidFill>
                  <a:srgbClr val="FF0000"/>
                </a:solidFill>
                <a:latin typeface="+mj-lt"/>
              </a:rPr>
              <a:t>softmax</a:t>
            </a:r>
            <a:endParaRPr lang="en-GB" sz="135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46705" cy="365125"/>
          </a:xfrm>
        </p:spPr>
        <p:txBody>
          <a:bodyPr/>
          <a:lstStyle/>
          <a:p>
            <a:pPr algn="ctr"/>
            <a:r>
              <a:rPr lang="en-GB" dirty="0"/>
              <a:t>[</a:t>
            </a:r>
            <a:r>
              <a:rPr lang="en-GB" dirty="0" err="1"/>
              <a:t>Mnih</a:t>
            </a:r>
            <a:r>
              <a:rPr lang="en-GB" dirty="0"/>
              <a:t> &amp; Hinton, </a:t>
            </a:r>
            <a:r>
              <a:rPr lang="en-GB" i="1" dirty="0" smtClean="0"/>
              <a:t>Neural Computation</a:t>
            </a:r>
            <a:r>
              <a:rPr lang="en-GB" dirty="0" smtClean="0"/>
              <a:t>, 2009]</a:t>
            </a:r>
            <a:endParaRPr lang="en-US" dirty="0"/>
          </a:p>
        </p:txBody>
      </p:sp>
      <p:sp>
        <p:nvSpPr>
          <p:cNvPr id="109" name="Line 101"/>
          <p:cNvSpPr>
            <a:spLocks noChangeShapeType="1"/>
          </p:cNvSpPr>
          <p:nvPr/>
        </p:nvSpPr>
        <p:spPr bwMode="auto">
          <a:xfrm flipH="1">
            <a:off x="4262594" y="2697315"/>
            <a:ext cx="609114" cy="7115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22" name="Line 3"/>
          <p:cNvSpPr>
            <a:spLocks noChangeShapeType="1"/>
          </p:cNvSpPr>
          <p:nvPr/>
        </p:nvSpPr>
        <p:spPr bwMode="auto">
          <a:xfrm rot="10800000" flipH="1">
            <a:off x="4931249" y="2697314"/>
            <a:ext cx="546689" cy="0"/>
          </a:xfrm>
          <a:prstGeom prst="line">
            <a:avLst/>
          </a:prstGeom>
          <a:noFill/>
          <a:ln w="635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23" name="Line 30"/>
          <p:cNvSpPr>
            <a:spLocks noChangeShapeType="1"/>
          </p:cNvSpPr>
          <p:nvPr/>
        </p:nvSpPr>
        <p:spPr bwMode="auto">
          <a:xfrm>
            <a:off x="5548304" y="2955624"/>
            <a:ext cx="0" cy="1519308"/>
          </a:xfrm>
          <a:prstGeom prst="line">
            <a:avLst/>
          </a:prstGeom>
          <a:noFill/>
          <a:ln w="63500" cap="flat">
            <a:solidFill>
              <a:srgbClr val="4D4D4D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30" name="Rectangle 89"/>
          <p:cNvSpPr>
            <a:spLocks/>
          </p:cNvSpPr>
          <p:nvPr/>
        </p:nvSpPr>
        <p:spPr bwMode="auto">
          <a:xfrm>
            <a:off x="5109870" y="2586768"/>
            <a:ext cx="270638" cy="217759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E</a:t>
            </a:r>
          </a:p>
        </p:txBody>
      </p:sp>
      <p:sp>
        <p:nvSpPr>
          <p:cNvPr id="135" name="Rectangle 90"/>
          <p:cNvSpPr>
            <a:spLocks/>
          </p:cNvSpPr>
          <p:nvPr/>
        </p:nvSpPr>
        <p:spPr bwMode="auto">
          <a:xfrm>
            <a:off x="5412986" y="356492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36" name="Line 92"/>
          <p:cNvSpPr>
            <a:spLocks noChangeShapeType="1"/>
          </p:cNvSpPr>
          <p:nvPr/>
        </p:nvSpPr>
        <p:spPr bwMode="auto">
          <a:xfrm rot="10800000" flipH="1">
            <a:off x="4898772" y="2644541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37" name="AutoShape 118"/>
          <p:cNvSpPr>
            <a:spLocks/>
          </p:cNvSpPr>
          <p:nvPr/>
        </p:nvSpPr>
        <p:spPr bwMode="auto">
          <a:xfrm>
            <a:off x="5434636" y="2440114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 err="1">
                <a:solidFill>
                  <a:prstClr val="white"/>
                </a:solidFill>
                <a:latin typeface="Calibri" panose="020F0502020204030204"/>
              </a:rPr>
              <a:t>z</a:t>
            </a:r>
            <a:r>
              <a:rPr lang="en-GB" i="1" baseline="-25000" dirty="0" err="1">
                <a:solidFill>
                  <a:prstClr val="white"/>
                </a:solidFill>
                <a:latin typeface="Calibri" panose="020F0502020204030204"/>
              </a:rPr>
              <a:t>t</a:t>
            </a:r>
            <a:endParaRPr lang="en-US" sz="825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38" name="Line 119"/>
          <p:cNvSpPr>
            <a:spLocks noChangeShapeType="1"/>
          </p:cNvSpPr>
          <p:nvPr/>
        </p:nvSpPr>
        <p:spPr bwMode="auto">
          <a:xfrm rot="10800000" flipH="1">
            <a:off x="4871708" y="2644541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39" name="AutoShape 117"/>
          <p:cNvSpPr>
            <a:spLocks/>
          </p:cNvSpPr>
          <p:nvPr/>
        </p:nvSpPr>
        <p:spPr bwMode="auto">
          <a:xfrm>
            <a:off x="4839232" y="2442644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 err="1">
                <a:solidFill>
                  <a:schemeClr val="bg1"/>
                </a:solidFill>
              </a:rPr>
              <a:t>ẑ</a:t>
            </a:r>
            <a:r>
              <a:rPr lang="en-GB" i="1" baseline="-25000" dirty="0" err="1">
                <a:solidFill>
                  <a:schemeClr val="bg1"/>
                </a:solidFill>
              </a:rPr>
              <a:t>t</a:t>
            </a:r>
            <a:endParaRPr lang="en-US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grpSp>
        <p:nvGrpSpPr>
          <p:cNvPr id="79" name="Group 33"/>
          <p:cNvGrpSpPr>
            <a:grpSpLocks/>
          </p:cNvGrpSpPr>
          <p:nvPr/>
        </p:nvGrpSpPr>
        <p:grpSpPr bwMode="auto">
          <a:xfrm>
            <a:off x="5435834" y="4419194"/>
            <a:ext cx="227336" cy="835481"/>
            <a:chOff x="0" y="0"/>
            <a:chExt cx="336" cy="1504"/>
          </a:xfrm>
        </p:grpSpPr>
        <p:sp>
          <p:nvSpPr>
            <p:cNvPr id="80" name="AutoShape 31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1" name="Oval 32"/>
            <p:cNvSpPr>
              <a:spLocks/>
            </p:cNvSpPr>
            <p:nvPr/>
          </p:nvSpPr>
          <p:spPr bwMode="auto">
            <a:xfrm>
              <a:off x="88" y="632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6094796" y="2337115"/>
            <a:ext cx="232788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b="1" dirty="0" err="1">
                <a:latin typeface="+mj-lt"/>
              </a:rPr>
              <a:t>BackProp</a:t>
            </a:r>
            <a:endParaRPr lang="en-GB" sz="1350" b="1" dirty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350" dirty="0">
                <a:latin typeface="+mj-lt"/>
              </a:rPr>
              <a:t>Compute gradients</a:t>
            </a:r>
            <a:br>
              <a:rPr lang="en-GB" sz="1350" dirty="0">
                <a:latin typeface="+mj-lt"/>
              </a:rPr>
            </a:br>
            <a:r>
              <a:rPr lang="en-GB" sz="1350" dirty="0">
                <a:latin typeface="+mj-lt"/>
              </a:rPr>
              <a:t>of loss w.r.t. output</a:t>
            </a:r>
            <a:br>
              <a:rPr lang="en-GB" sz="1350" dirty="0">
                <a:latin typeface="+mj-lt"/>
              </a:rPr>
            </a:br>
            <a:r>
              <a:rPr lang="en-GB" sz="1350" dirty="0">
                <a:latin typeface="+mj-lt"/>
              </a:rPr>
              <a:t>of the neural net,</a:t>
            </a:r>
            <a:br>
              <a:rPr lang="en-GB" sz="1350" dirty="0">
                <a:latin typeface="+mj-lt"/>
              </a:rPr>
            </a:br>
            <a:r>
              <a:rPr lang="en-GB" sz="1350" dirty="0">
                <a:latin typeface="+mj-lt"/>
              </a:rPr>
              <a:t>back-propagate</a:t>
            </a:r>
            <a:br>
              <a:rPr lang="en-GB" sz="1350" dirty="0">
                <a:latin typeface="+mj-lt"/>
              </a:rPr>
            </a:br>
            <a:r>
              <a:rPr lang="en-GB" sz="1350" dirty="0">
                <a:latin typeface="+mj-lt"/>
              </a:rPr>
              <a:t>through neural net</a:t>
            </a:r>
            <a:br>
              <a:rPr lang="en-GB" sz="1350" dirty="0">
                <a:latin typeface="+mj-lt"/>
              </a:rPr>
            </a:br>
            <a:r>
              <a:rPr lang="en-GB" sz="1350" dirty="0">
                <a:latin typeface="+mj-lt"/>
              </a:rPr>
              <a:t>layers </a:t>
            </a:r>
            <a:r>
              <a:rPr lang="en-GB" sz="1350" b="1" dirty="0">
                <a:latin typeface="+mj-lt"/>
              </a:rPr>
              <a:t>B</a:t>
            </a:r>
            <a:r>
              <a:rPr lang="en-GB" sz="1350" dirty="0">
                <a:latin typeface="+mj-lt"/>
              </a:rPr>
              <a:t> and </a:t>
            </a:r>
            <a:r>
              <a:rPr lang="en-GB" sz="1350" b="1" dirty="0">
                <a:latin typeface="+mj-lt"/>
              </a:rPr>
              <a:t>A</a:t>
            </a:r>
            <a:br>
              <a:rPr lang="en-GB" sz="1350" b="1" dirty="0">
                <a:latin typeface="+mj-lt"/>
              </a:rPr>
            </a:br>
            <a:r>
              <a:rPr lang="en-GB" sz="1350" dirty="0" smtClean="0">
                <a:latin typeface="+mj-lt"/>
              </a:rPr>
              <a:t>(</a:t>
            </a:r>
            <a:r>
              <a:rPr lang="en-GB" sz="1350" b="1" dirty="0" smtClean="0">
                <a:latin typeface="+mj-lt"/>
              </a:rPr>
              <a:t>computationally </a:t>
            </a:r>
            <a:br>
              <a:rPr lang="en-GB" sz="1350" b="1" dirty="0" smtClean="0">
                <a:latin typeface="+mj-lt"/>
              </a:rPr>
            </a:br>
            <a:r>
              <a:rPr lang="en-GB" sz="1350" b="1" dirty="0" smtClean="0">
                <a:latin typeface="+mj-lt"/>
              </a:rPr>
              <a:t>expensive</a:t>
            </a:r>
            <a:r>
              <a:rPr lang="en-GB" sz="1350" dirty="0" smtClean="0">
                <a:latin typeface="+mj-lt"/>
              </a:rPr>
              <a:t>)</a:t>
            </a:r>
            <a:endParaRPr lang="en-GB" sz="1350" dirty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350" dirty="0" smtClean="0">
                <a:latin typeface="+mj-lt"/>
              </a:rPr>
              <a:t>Back-propagate</a:t>
            </a:r>
            <a:r>
              <a:rPr lang="en-GB" sz="1350" dirty="0">
                <a:latin typeface="+mj-lt"/>
              </a:rPr>
              <a:t/>
            </a:r>
            <a:br>
              <a:rPr lang="en-GB" sz="1350" dirty="0">
                <a:latin typeface="+mj-lt"/>
              </a:rPr>
            </a:br>
            <a:r>
              <a:rPr lang="en-GB" sz="1350" dirty="0">
                <a:latin typeface="+mj-lt"/>
              </a:rPr>
              <a:t>further down to word</a:t>
            </a:r>
            <a:br>
              <a:rPr lang="en-GB" sz="1350" dirty="0">
                <a:latin typeface="+mj-lt"/>
              </a:rPr>
            </a:br>
            <a:r>
              <a:rPr lang="en-GB" sz="1350" dirty="0" err="1">
                <a:latin typeface="+mj-lt"/>
              </a:rPr>
              <a:t>embeddings</a:t>
            </a:r>
            <a:r>
              <a:rPr lang="en-GB" sz="1350" dirty="0">
                <a:latin typeface="+mj-lt"/>
              </a:rPr>
              <a:t> </a:t>
            </a:r>
            <a:r>
              <a:rPr lang="en-GB" sz="1350" b="1" dirty="0">
                <a:solidFill>
                  <a:schemeClr val="accent5"/>
                </a:solidFill>
                <a:latin typeface="+mj-lt"/>
              </a:rPr>
              <a:t>R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350" dirty="0" smtClean="0">
                <a:latin typeface="+mj-lt"/>
              </a:rPr>
              <a:t>Compute </a:t>
            </a:r>
            <a:r>
              <a:rPr lang="en-GB" sz="1350" dirty="0">
                <a:latin typeface="+mj-lt"/>
              </a:rPr>
              <a:t>gradients</a:t>
            </a:r>
            <a:br>
              <a:rPr lang="en-GB" sz="1350" dirty="0">
                <a:latin typeface="+mj-lt"/>
              </a:rPr>
            </a:br>
            <a:r>
              <a:rPr lang="en-GB" sz="1350" dirty="0">
                <a:latin typeface="+mj-lt"/>
              </a:rPr>
              <a:t>of loss w.r.t. words</a:t>
            </a:r>
            <a:br>
              <a:rPr lang="en-GB" sz="1350" dirty="0">
                <a:latin typeface="+mj-lt"/>
              </a:rPr>
            </a:br>
            <a:r>
              <a:rPr lang="en-GB" sz="1350" dirty="0">
                <a:latin typeface="+mj-lt"/>
              </a:rPr>
              <a:t>of all vocabulary,</a:t>
            </a:r>
            <a:br>
              <a:rPr lang="en-GB" sz="1350" dirty="0">
                <a:latin typeface="+mj-lt"/>
              </a:rPr>
            </a:br>
            <a:r>
              <a:rPr lang="en-GB" sz="1350" dirty="0">
                <a:latin typeface="+mj-lt"/>
              </a:rPr>
              <a:t>back-propagate to </a:t>
            </a:r>
            <a:r>
              <a:rPr lang="en-GB" sz="1350" b="1" dirty="0">
                <a:solidFill>
                  <a:schemeClr val="accent5"/>
                </a:solidFill>
                <a:latin typeface="+mj-lt"/>
              </a:rPr>
              <a:t>R</a:t>
            </a:r>
          </a:p>
        </p:txBody>
      </p:sp>
      <p:grpSp>
        <p:nvGrpSpPr>
          <p:cNvPr id="115" name="Group 98"/>
          <p:cNvGrpSpPr>
            <a:grpSpLocks/>
          </p:cNvGrpSpPr>
          <p:nvPr/>
        </p:nvGrpSpPr>
        <p:grpSpPr bwMode="auto">
          <a:xfrm>
            <a:off x="3654836" y="2486034"/>
            <a:ext cx="941822" cy="404408"/>
            <a:chOff x="0" y="0"/>
            <a:chExt cx="1392" cy="728"/>
          </a:xfrm>
          <a:solidFill>
            <a:srgbClr val="FF0000"/>
          </a:solidFill>
        </p:grpSpPr>
        <p:sp>
          <p:nvSpPr>
            <p:cNvPr id="116" name="Rectangle 93"/>
            <p:cNvSpPr>
              <a:spLocks/>
            </p:cNvSpPr>
            <p:nvPr/>
          </p:nvSpPr>
          <p:spPr bwMode="auto">
            <a:xfrm>
              <a:off x="0" y="0"/>
              <a:ext cx="1392" cy="728"/>
            </a:xfrm>
            <a:prstGeom prst="rect">
              <a:avLst/>
            </a:prstGeom>
            <a:grpFill/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32" name="Line 94"/>
            <p:cNvSpPr>
              <a:spLocks noChangeShapeType="1"/>
            </p:cNvSpPr>
            <p:nvPr/>
          </p:nvSpPr>
          <p:spPr bwMode="auto">
            <a:xfrm rot="10800000">
              <a:off x="368" y="367"/>
              <a:ext cx="624" cy="9"/>
            </a:xfrm>
            <a:prstGeom prst="line">
              <a:avLst/>
            </a:prstGeom>
            <a:grpFill/>
            <a:ln w="63500" cap="flat">
              <a:solidFill>
                <a:srgbClr val="C00000"/>
              </a:solidFill>
              <a:prstDash val="solid"/>
              <a:miter lim="800000"/>
              <a:headEnd type="stealth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40" name="Rectangle 95"/>
            <p:cNvSpPr>
              <a:spLocks/>
            </p:cNvSpPr>
            <p:nvPr/>
          </p:nvSpPr>
          <p:spPr bwMode="auto">
            <a:xfrm>
              <a:off x="56" y="216"/>
              <a:ext cx="320" cy="320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A</a:t>
              </a:r>
              <a:endPara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141" name="Rectangle 96"/>
            <p:cNvSpPr>
              <a:spLocks/>
            </p:cNvSpPr>
            <p:nvPr/>
          </p:nvSpPr>
          <p:spPr bwMode="auto">
            <a:xfrm>
              <a:off x="1000" y="216"/>
              <a:ext cx="320" cy="312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B</a:t>
              </a:r>
              <a:endPara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143" name="AutoShape 97"/>
            <p:cNvSpPr>
              <a:spLocks/>
            </p:cNvSpPr>
            <p:nvPr/>
          </p:nvSpPr>
          <p:spPr bwMode="auto">
            <a:xfrm>
              <a:off x="456" y="56"/>
              <a:ext cx="336" cy="632"/>
            </a:xfrm>
            <a:prstGeom prst="roundRect">
              <a:avLst>
                <a:gd name="adj" fmla="val 35713"/>
              </a:avLst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825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Gill Sans" charset="0"/>
                  <a:cs typeface="Gill Sans" charset="0"/>
                </a:rPr>
                <a:t>h</a:t>
              </a:r>
              <a:endParaRPr lang="en-US" baseline="32000" dirty="0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endParaRPr>
            </a:p>
          </p:txBody>
        </p:sp>
      </p:grpSp>
      <p:sp>
        <p:nvSpPr>
          <p:cNvPr id="108" name="Right Arrow 107"/>
          <p:cNvSpPr/>
          <p:nvPr/>
        </p:nvSpPr>
        <p:spPr>
          <a:xfrm rot="5400000">
            <a:off x="1630116" y="3152955"/>
            <a:ext cx="1603717" cy="1379818"/>
          </a:xfrm>
          <a:prstGeom prst="rightArrow">
            <a:avLst/>
          </a:prstGeom>
          <a:solidFill>
            <a:srgbClr val="CC9900">
              <a:alpha val="32941"/>
            </a:srgb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0" name="Right Arrow 109"/>
          <p:cNvSpPr/>
          <p:nvPr/>
        </p:nvSpPr>
        <p:spPr>
          <a:xfrm rot="10800000">
            <a:off x="3305683" y="1975975"/>
            <a:ext cx="1603717" cy="1379818"/>
          </a:xfrm>
          <a:prstGeom prst="rightArrow">
            <a:avLst/>
          </a:prstGeom>
          <a:solidFill>
            <a:srgbClr val="CC9900">
              <a:alpha val="32941"/>
            </a:srgb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1" name="Right Arrow 110"/>
          <p:cNvSpPr/>
          <p:nvPr/>
        </p:nvSpPr>
        <p:spPr>
          <a:xfrm rot="5400000">
            <a:off x="4739967" y="3128650"/>
            <a:ext cx="1603717" cy="1379818"/>
          </a:xfrm>
          <a:prstGeom prst="rightArrow">
            <a:avLst/>
          </a:prstGeom>
          <a:solidFill>
            <a:srgbClr val="CC9900">
              <a:alpha val="32941"/>
            </a:srgbClr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278452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  <p:bldP spid="108" grpId="0" animBg="1"/>
      <p:bldP spid="110" grpId="0" animBg="1"/>
      <p:bldP spid="1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Stochastic Gradient Descent (SGD)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Choice </a:t>
            </a:r>
            <a:r>
              <a:rPr lang="en-US" dirty="0"/>
              <a:t>of the </a:t>
            </a:r>
            <a:r>
              <a:rPr lang="en-US" b="1" dirty="0">
                <a:solidFill>
                  <a:schemeClr val="tx2"/>
                </a:solidFill>
              </a:rPr>
              <a:t>learning </a:t>
            </a:r>
            <a:r>
              <a:rPr lang="en-US" b="1" dirty="0" err="1">
                <a:solidFill>
                  <a:schemeClr val="tx2"/>
                </a:solidFill>
              </a:rPr>
              <a:t>hyperparameters</a:t>
            </a:r>
            <a:endParaRPr lang="en-US" b="1" dirty="0">
              <a:solidFill>
                <a:schemeClr val="tx2"/>
              </a:solidFill>
            </a:endParaRPr>
          </a:p>
          <a:p>
            <a:pPr lvl="1"/>
            <a:r>
              <a:rPr lang="en-US" dirty="0" smtClean="0"/>
              <a:t>Learning rate?</a:t>
            </a:r>
          </a:p>
          <a:p>
            <a:pPr lvl="1"/>
            <a:r>
              <a:rPr lang="en-US" dirty="0" smtClean="0"/>
              <a:t>Learning rate decay?</a:t>
            </a:r>
          </a:p>
          <a:p>
            <a:pPr lvl="1"/>
            <a:r>
              <a:rPr lang="en-US" dirty="0"/>
              <a:t>Regularization (L2-norm) of the parameters?</a:t>
            </a:r>
          </a:p>
          <a:p>
            <a:pPr lvl="1"/>
            <a:r>
              <a:rPr lang="en-US" dirty="0" smtClean="0"/>
              <a:t>Momentum term on the parameters?</a:t>
            </a:r>
          </a:p>
          <a:p>
            <a:r>
              <a:rPr lang="en-US" dirty="0" smtClean="0"/>
              <a:t>Use </a:t>
            </a:r>
            <a:r>
              <a:rPr lang="en-US" b="1" dirty="0" smtClean="0">
                <a:solidFill>
                  <a:schemeClr val="tx2"/>
                </a:solidFill>
              </a:rPr>
              <a:t>cross-validation</a:t>
            </a:r>
            <a:r>
              <a:rPr lang="en-US" dirty="0"/>
              <a:t> </a:t>
            </a:r>
            <a:r>
              <a:rPr lang="en-US" dirty="0" smtClean="0"/>
              <a:t>on validation set</a:t>
            </a:r>
          </a:p>
          <a:p>
            <a:pPr lvl="1"/>
            <a:r>
              <a:rPr lang="en-US" dirty="0" smtClean="0"/>
              <a:t>E.g., on AP News (16M words)</a:t>
            </a:r>
          </a:p>
          <a:p>
            <a:pPr lvl="2"/>
            <a:r>
              <a:rPr lang="en-US" dirty="0" smtClean="0"/>
              <a:t>Training set: 14M words</a:t>
            </a:r>
          </a:p>
          <a:p>
            <a:pPr lvl="2"/>
            <a:r>
              <a:rPr lang="en-US" dirty="0" smtClean="0"/>
              <a:t>Validation set: 1M words</a:t>
            </a:r>
          </a:p>
          <a:p>
            <a:pPr lvl="2"/>
            <a:r>
              <a:rPr lang="en-US" dirty="0" smtClean="0"/>
              <a:t>Test set: 1M words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55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Limitations of these neural language models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b="1" dirty="0" smtClean="0">
                <a:solidFill>
                  <a:srgbClr val="FF0000"/>
                </a:solidFill>
              </a:rPr>
              <a:t>Computationally expensive </a:t>
            </a:r>
            <a:r>
              <a:rPr lang="en-GB" dirty="0" smtClean="0"/>
              <a:t>to train</a:t>
            </a:r>
          </a:p>
          <a:p>
            <a:pPr lvl="1"/>
            <a:r>
              <a:rPr lang="en-GB" dirty="0" smtClean="0"/>
              <a:t>Bottleneck: need to </a:t>
            </a:r>
            <a:r>
              <a:rPr lang="en-GB" b="1" dirty="0" smtClean="0">
                <a:solidFill>
                  <a:srgbClr val="FF0000"/>
                </a:solidFill>
              </a:rPr>
              <a:t>evaluate probability </a:t>
            </a:r>
            <a:r>
              <a:rPr lang="en-GB" dirty="0" smtClean="0"/>
              <a:t>of each word </a:t>
            </a:r>
            <a:br>
              <a:rPr lang="en-GB" dirty="0" smtClean="0"/>
            </a:br>
            <a:r>
              <a:rPr lang="en-GB" dirty="0" smtClean="0"/>
              <a:t>over the </a:t>
            </a:r>
            <a:r>
              <a:rPr lang="en-GB" b="1" dirty="0" smtClean="0">
                <a:solidFill>
                  <a:srgbClr val="FF0000"/>
                </a:solidFill>
              </a:rPr>
              <a:t>entire vocabulary</a:t>
            </a:r>
          </a:p>
          <a:p>
            <a:pPr lvl="1"/>
            <a:r>
              <a:rPr lang="en-GB" dirty="0" smtClean="0"/>
              <a:t>Very slow training time (days, weeks)</a:t>
            </a:r>
          </a:p>
          <a:p>
            <a:endParaRPr lang="en-GB" dirty="0" smtClean="0"/>
          </a:p>
          <a:p>
            <a:r>
              <a:rPr lang="en-GB" b="1" dirty="0" smtClean="0">
                <a:solidFill>
                  <a:schemeClr val="tx2"/>
                </a:solidFill>
              </a:rPr>
              <a:t>Ignores</a:t>
            </a:r>
            <a:r>
              <a:rPr lang="en-GB" dirty="0" smtClean="0">
                <a:solidFill>
                  <a:schemeClr val="tx2"/>
                </a:solidFill>
              </a:rPr>
              <a:t> </a:t>
            </a:r>
            <a:r>
              <a:rPr lang="en-GB" b="1" dirty="0" smtClean="0">
                <a:solidFill>
                  <a:schemeClr val="tx2"/>
                </a:solidFill>
              </a:rPr>
              <a:t>long-range dependencies</a:t>
            </a:r>
          </a:p>
          <a:p>
            <a:pPr lvl="1"/>
            <a:r>
              <a:rPr lang="en-GB" dirty="0" smtClean="0"/>
              <a:t>Fixed time windows </a:t>
            </a:r>
          </a:p>
          <a:p>
            <a:pPr lvl="1"/>
            <a:r>
              <a:rPr lang="en-GB" b="1" dirty="0" smtClean="0"/>
              <a:t>Continuous version of n-grams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18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1600" dirty="0">
                <a:solidFill>
                  <a:schemeClr val="bg2"/>
                </a:solidFill>
              </a:rPr>
              <a:t>Probabilistic Language </a:t>
            </a:r>
            <a:r>
              <a:rPr lang="en-GB" sz="1600" dirty="0" smtClean="0">
                <a:solidFill>
                  <a:schemeClr val="bg2"/>
                </a:solidFill>
              </a:rPr>
              <a:t>Models (LMs)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Likelihood </a:t>
            </a:r>
            <a:r>
              <a:rPr lang="en-GB" sz="1400" dirty="0">
                <a:solidFill>
                  <a:schemeClr val="bg2"/>
                </a:solidFill>
              </a:rPr>
              <a:t>of a </a:t>
            </a:r>
            <a:r>
              <a:rPr lang="en-GB" sz="1400" dirty="0" smtClean="0">
                <a:solidFill>
                  <a:schemeClr val="bg2"/>
                </a:solidFill>
              </a:rPr>
              <a:t>sentence and LM perplexity</a:t>
            </a:r>
            <a:endParaRPr lang="en-GB" sz="14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Limitations of </a:t>
            </a:r>
            <a:r>
              <a:rPr lang="en-GB" sz="1400" b="1" dirty="0" smtClean="0">
                <a:solidFill>
                  <a:schemeClr val="bg2"/>
                </a:solidFill>
              </a:rPr>
              <a:t>n-grams</a:t>
            </a:r>
            <a:endParaRPr lang="en-GB" sz="1400" b="1" dirty="0">
              <a:solidFill>
                <a:schemeClr val="bg2"/>
              </a:solidFill>
            </a:endParaRPr>
          </a:p>
          <a:p>
            <a:r>
              <a:rPr lang="en-GB" sz="1600" dirty="0">
                <a:solidFill>
                  <a:schemeClr val="bg2"/>
                </a:solidFill>
              </a:rPr>
              <a:t>Neural </a:t>
            </a:r>
            <a:r>
              <a:rPr lang="en-GB" sz="1600" dirty="0" smtClean="0">
                <a:solidFill>
                  <a:schemeClr val="bg2"/>
                </a:solidFill>
              </a:rPr>
              <a:t>Probabilistic LMs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b="1" dirty="0">
                <a:solidFill>
                  <a:schemeClr val="bg2"/>
                </a:solidFill>
              </a:rPr>
              <a:t>Vector-space representation </a:t>
            </a:r>
            <a:r>
              <a:rPr lang="en-GB" sz="1400" dirty="0">
                <a:solidFill>
                  <a:schemeClr val="bg2"/>
                </a:solidFill>
              </a:rPr>
              <a:t>of words</a:t>
            </a:r>
          </a:p>
          <a:p>
            <a:pPr lvl="1"/>
            <a:r>
              <a:rPr lang="en-GB" sz="1400" b="1" dirty="0" smtClean="0">
                <a:solidFill>
                  <a:schemeClr val="bg2"/>
                </a:solidFill>
              </a:rPr>
              <a:t>Neural </a:t>
            </a:r>
            <a:r>
              <a:rPr lang="en-GB" sz="1400" dirty="0" smtClean="0">
                <a:solidFill>
                  <a:schemeClr val="bg2"/>
                </a:solidFill>
              </a:rPr>
              <a:t>probabilistic language model</a:t>
            </a: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Log-Bilinear (LBL) LMs</a:t>
            </a:r>
          </a:p>
          <a:p>
            <a:r>
              <a:rPr lang="en-GB" sz="1600" dirty="0" smtClean="0"/>
              <a:t>Long-range dependencies</a:t>
            </a:r>
            <a:endParaRPr lang="en-GB" sz="1600" dirty="0"/>
          </a:p>
          <a:p>
            <a:pPr lvl="1"/>
            <a:r>
              <a:rPr lang="en-GB" sz="1400" dirty="0" smtClean="0"/>
              <a:t>Enhancing LBL with </a:t>
            </a:r>
            <a:r>
              <a:rPr lang="en-GB" sz="1400" dirty="0"/>
              <a:t>linguistic </a:t>
            </a:r>
            <a:r>
              <a:rPr lang="en-GB" sz="1400" dirty="0" smtClean="0"/>
              <a:t>features</a:t>
            </a:r>
            <a:endParaRPr lang="en-GB" sz="1400" dirty="0"/>
          </a:p>
          <a:p>
            <a:pPr lvl="1"/>
            <a:r>
              <a:rPr lang="en-GB" sz="1400" b="1" dirty="0"/>
              <a:t>Recurrent</a:t>
            </a:r>
            <a:r>
              <a:rPr lang="en-GB" sz="1400" dirty="0"/>
              <a:t> Neural </a:t>
            </a:r>
            <a:r>
              <a:rPr lang="en-GB" sz="1400" dirty="0" smtClean="0"/>
              <a:t>Networks </a:t>
            </a:r>
            <a:r>
              <a:rPr lang="en-GB" sz="1400" dirty="0"/>
              <a:t>(RNN</a:t>
            </a:r>
            <a:r>
              <a:rPr lang="en-GB" sz="1400" dirty="0" smtClean="0"/>
              <a:t>)</a:t>
            </a:r>
            <a:endParaRPr lang="en-GB" sz="1400" dirty="0"/>
          </a:p>
          <a:p>
            <a:r>
              <a:rPr lang="en-GB" sz="1600" dirty="0" smtClean="0">
                <a:solidFill>
                  <a:schemeClr val="bg2"/>
                </a:solidFill>
              </a:rPr>
              <a:t>Applications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Speech recognition and machine translation</a:t>
            </a: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Sentence completion and </a:t>
            </a:r>
            <a:r>
              <a:rPr lang="en-GB" sz="1400" b="1" dirty="0" smtClean="0">
                <a:solidFill>
                  <a:schemeClr val="bg2"/>
                </a:solidFill>
              </a:rPr>
              <a:t>linguistic regularities</a:t>
            </a:r>
            <a:endParaRPr lang="en-GB" sz="1400" b="1" dirty="0">
              <a:solidFill>
                <a:schemeClr val="bg2"/>
              </a:solidFill>
            </a:endParaRPr>
          </a:p>
          <a:p>
            <a:r>
              <a:rPr lang="en-GB" sz="1600" dirty="0" smtClean="0">
                <a:solidFill>
                  <a:schemeClr val="bg2"/>
                </a:solidFill>
              </a:rPr>
              <a:t>Bag-of-word-vector approaches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Auto-encoders for text</a:t>
            </a:r>
          </a:p>
          <a:p>
            <a:pPr lvl="1"/>
            <a:r>
              <a:rPr lang="en-GB" sz="1400" b="1" dirty="0">
                <a:solidFill>
                  <a:schemeClr val="bg2"/>
                </a:solidFill>
              </a:rPr>
              <a:t>Continuous </a:t>
            </a:r>
            <a:r>
              <a:rPr lang="en-GB" sz="1400" b="1" dirty="0" smtClean="0">
                <a:solidFill>
                  <a:schemeClr val="bg2"/>
                </a:solidFill>
              </a:rPr>
              <a:t>bag</a:t>
            </a:r>
            <a:r>
              <a:rPr lang="en-GB" sz="1400" b="1" dirty="0">
                <a:solidFill>
                  <a:schemeClr val="bg2"/>
                </a:solidFill>
              </a:rPr>
              <a:t>-of-words </a:t>
            </a:r>
            <a:r>
              <a:rPr lang="en-GB" sz="1400" dirty="0" smtClean="0">
                <a:solidFill>
                  <a:schemeClr val="bg2"/>
                </a:solidFill>
              </a:rPr>
              <a:t>and </a:t>
            </a:r>
            <a:r>
              <a:rPr lang="en-GB" sz="1400" b="1" dirty="0" smtClean="0">
                <a:solidFill>
                  <a:schemeClr val="bg2"/>
                </a:solidFill>
              </a:rPr>
              <a:t>skip-gram</a:t>
            </a:r>
            <a:r>
              <a:rPr lang="en-GB" sz="1400" dirty="0" smtClean="0">
                <a:solidFill>
                  <a:schemeClr val="bg2"/>
                </a:solidFill>
              </a:rPr>
              <a:t> models</a:t>
            </a:r>
            <a:endParaRPr lang="en-GB" sz="1600" dirty="0" smtClean="0">
              <a:solidFill>
                <a:schemeClr val="bg2"/>
              </a:solidFill>
            </a:endParaRPr>
          </a:p>
          <a:p>
            <a:r>
              <a:rPr lang="en-GB" sz="1600" dirty="0" smtClean="0">
                <a:solidFill>
                  <a:schemeClr val="bg2"/>
                </a:solidFill>
              </a:rPr>
              <a:t>Scalability with large vocabularies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Tree-structured LMs</a:t>
            </a:r>
            <a:endParaRPr lang="en-GB" sz="14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Noise-contrastive estimation</a:t>
            </a:r>
            <a:endParaRPr lang="en-GB" sz="1400" dirty="0">
              <a:solidFill>
                <a:schemeClr val="bg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72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Adding language features to neural LMs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37</a:t>
            </a:fld>
            <a:endParaRPr lang="en-US" dirty="0"/>
          </a:p>
        </p:txBody>
      </p:sp>
      <p:sp>
        <p:nvSpPr>
          <p:cNvPr id="15361" name="Line 1"/>
          <p:cNvSpPr>
            <a:spLocks noChangeShapeType="1"/>
          </p:cNvSpPr>
          <p:nvPr/>
        </p:nvSpPr>
        <p:spPr bwMode="auto">
          <a:xfrm rot="10800000">
            <a:off x="3947336" y="2905207"/>
            <a:ext cx="552102" cy="328859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62" name="Line 2"/>
          <p:cNvSpPr>
            <a:spLocks noChangeShapeType="1"/>
          </p:cNvSpPr>
          <p:nvPr/>
        </p:nvSpPr>
        <p:spPr bwMode="auto">
          <a:xfrm rot="10800000">
            <a:off x="3996050" y="2700781"/>
            <a:ext cx="221924" cy="124433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 rot="10800000" flipH="1">
            <a:off x="5571166" y="3082414"/>
            <a:ext cx="546689" cy="0"/>
          </a:xfrm>
          <a:prstGeom prst="line">
            <a:avLst/>
          </a:prstGeom>
          <a:noFill/>
          <a:ln w="635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 rot="10800000">
            <a:off x="5154382" y="2811882"/>
            <a:ext cx="313940" cy="293307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68" name="AutoShape 8"/>
          <p:cNvSpPr>
            <a:spLocks/>
          </p:cNvSpPr>
          <p:nvPr/>
        </p:nvSpPr>
        <p:spPr bwMode="auto">
          <a:xfrm>
            <a:off x="2166536" y="2274154"/>
            <a:ext cx="1883642" cy="799928"/>
          </a:xfrm>
          <a:prstGeom prst="roundRect">
            <a:avLst>
              <a:gd name="adj" fmla="val 8333"/>
            </a:avLst>
          </a:prstGeom>
          <a:solidFill>
            <a:schemeClr val="accent4"/>
          </a:solidFill>
          <a:ln w="38100" cap="flat">
            <a:solidFill>
              <a:srgbClr val="676767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>
            <a:off x="3898621" y="3047416"/>
            <a:ext cx="0" cy="951026"/>
          </a:xfrm>
          <a:prstGeom prst="line">
            <a:avLst/>
          </a:prstGeom>
          <a:noFill/>
          <a:ln w="63500" cap="flat">
            <a:solidFill>
              <a:srgbClr val="80808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15380" name="Group 20"/>
          <p:cNvGrpSpPr>
            <a:grpSpLocks/>
          </p:cNvGrpSpPr>
          <p:nvPr/>
        </p:nvGrpSpPr>
        <p:grpSpPr bwMode="auto">
          <a:xfrm>
            <a:off x="2318093" y="3047416"/>
            <a:ext cx="1185396" cy="951026"/>
            <a:chOff x="0" y="0"/>
            <a:chExt cx="1752" cy="1712"/>
          </a:xfrm>
        </p:grpSpPr>
        <p:sp>
          <p:nvSpPr>
            <p:cNvPr id="15376" name="Line 16"/>
            <p:cNvSpPr>
              <a:spLocks noChangeShapeType="1"/>
            </p:cNvSpPr>
            <p:nvPr/>
          </p:nvSpPr>
          <p:spPr bwMode="auto">
            <a:xfrm>
              <a:off x="584" y="0"/>
              <a:ext cx="0" cy="1712"/>
            </a:xfrm>
            <a:prstGeom prst="line">
              <a:avLst/>
            </a:prstGeom>
            <a:noFill/>
            <a:ln w="63500" cap="flat">
              <a:solidFill>
                <a:srgbClr val="808080"/>
              </a:solidFill>
              <a:prstDash val="solid"/>
              <a:miter lim="800000"/>
              <a:headEnd type="stealth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>
              <a:off x="1168" y="0"/>
              <a:ext cx="0" cy="1712"/>
            </a:xfrm>
            <a:prstGeom prst="line">
              <a:avLst/>
            </a:prstGeom>
            <a:noFill/>
            <a:ln w="63500" cap="flat">
              <a:solidFill>
                <a:srgbClr val="808080"/>
              </a:solidFill>
              <a:prstDash val="solid"/>
              <a:miter lim="800000"/>
              <a:headEnd type="stealth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378" name="Line 18"/>
            <p:cNvSpPr>
              <a:spLocks noChangeShapeType="1"/>
            </p:cNvSpPr>
            <p:nvPr/>
          </p:nvSpPr>
          <p:spPr bwMode="auto">
            <a:xfrm>
              <a:off x="1752" y="0"/>
              <a:ext cx="0" cy="1712"/>
            </a:xfrm>
            <a:prstGeom prst="line">
              <a:avLst/>
            </a:prstGeom>
            <a:noFill/>
            <a:ln w="63500" cap="flat">
              <a:solidFill>
                <a:srgbClr val="808080"/>
              </a:solidFill>
              <a:prstDash val="solid"/>
              <a:miter lim="800000"/>
              <a:headEnd type="stealth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379" name="Line 19"/>
            <p:cNvSpPr>
              <a:spLocks noChangeShapeType="1"/>
            </p:cNvSpPr>
            <p:nvPr/>
          </p:nvSpPr>
          <p:spPr bwMode="auto">
            <a:xfrm>
              <a:off x="0" y="0"/>
              <a:ext cx="0" cy="1712"/>
            </a:xfrm>
            <a:prstGeom prst="line">
              <a:avLst/>
            </a:prstGeom>
            <a:noFill/>
            <a:ln w="63500" cap="flat">
              <a:solidFill>
                <a:srgbClr val="808080"/>
              </a:solidFill>
              <a:prstDash val="solid"/>
              <a:miter lim="800000"/>
              <a:headEnd type="stealth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5381" name="Freeform 21"/>
          <p:cNvSpPr>
            <a:spLocks/>
          </p:cNvSpPr>
          <p:nvPr/>
        </p:nvSpPr>
        <p:spPr bwMode="auto">
          <a:xfrm>
            <a:off x="3274800" y="2802994"/>
            <a:ext cx="194860" cy="1666517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82" name="Rectangle 22"/>
          <p:cNvSpPr>
            <a:spLocks/>
          </p:cNvSpPr>
          <p:nvPr/>
        </p:nvSpPr>
        <p:spPr bwMode="auto">
          <a:xfrm>
            <a:off x="4499438" y="3087413"/>
            <a:ext cx="297702" cy="244423"/>
          </a:xfrm>
          <a:prstGeom prst="rect">
            <a:avLst/>
          </a:prstGeom>
          <a:solidFill>
            <a:srgbClr val="FF5050"/>
          </a:solidFill>
          <a:ln w="25400" cap="flat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C</a:t>
            </a:r>
            <a:endParaRPr lang="en-US" sz="900" baseline="32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5385" name="Rectangle 25"/>
          <p:cNvSpPr>
            <a:spLocks/>
          </p:cNvSpPr>
          <p:nvPr/>
        </p:nvSpPr>
        <p:spPr bwMode="auto">
          <a:xfrm>
            <a:off x="2196984" y="5314443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15386" name="Rectangle 26"/>
          <p:cNvSpPr>
            <a:spLocks/>
          </p:cNvSpPr>
          <p:nvPr/>
        </p:nvSpPr>
        <p:spPr bwMode="auto">
          <a:xfrm>
            <a:off x="2579937" y="5316663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cat</a:t>
            </a:r>
          </a:p>
        </p:txBody>
      </p:sp>
      <p:sp>
        <p:nvSpPr>
          <p:cNvPr id="15387" name="Rectangle 27"/>
          <p:cNvSpPr>
            <a:spLocks/>
          </p:cNvSpPr>
          <p:nvPr/>
        </p:nvSpPr>
        <p:spPr bwMode="auto">
          <a:xfrm>
            <a:off x="2980482" y="5316663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sat</a:t>
            </a:r>
          </a:p>
        </p:txBody>
      </p:sp>
      <p:sp>
        <p:nvSpPr>
          <p:cNvPr id="15388" name="Rectangle 28"/>
          <p:cNvSpPr>
            <a:spLocks/>
          </p:cNvSpPr>
          <p:nvPr/>
        </p:nvSpPr>
        <p:spPr bwMode="auto">
          <a:xfrm>
            <a:off x="3422299" y="5316663"/>
            <a:ext cx="20839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on</a:t>
            </a:r>
          </a:p>
        </p:txBody>
      </p:sp>
      <p:sp>
        <p:nvSpPr>
          <p:cNvPr id="15389" name="Rectangle 29"/>
          <p:cNvSpPr>
            <a:spLocks/>
          </p:cNvSpPr>
          <p:nvPr/>
        </p:nvSpPr>
        <p:spPr bwMode="auto">
          <a:xfrm>
            <a:off x="3770745" y="5316663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15390" name="Line 30"/>
          <p:cNvSpPr>
            <a:spLocks noChangeShapeType="1"/>
          </p:cNvSpPr>
          <p:nvPr/>
        </p:nvSpPr>
        <p:spPr bwMode="auto">
          <a:xfrm>
            <a:off x="6188221" y="3340724"/>
            <a:ext cx="0" cy="1519308"/>
          </a:xfrm>
          <a:prstGeom prst="line">
            <a:avLst/>
          </a:prstGeom>
          <a:noFill/>
          <a:ln w="63500" cap="flat">
            <a:solidFill>
              <a:srgbClr val="4D4D4D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15393" name="Group 33"/>
          <p:cNvGrpSpPr>
            <a:grpSpLocks/>
          </p:cNvGrpSpPr>
          <p:nvPr/>
        </p:nvGrpSpPr>
        <p:grpSpPr bwMode="auto">
          <a:xfrm>
            <a:off x="6085378" y="4438403"/>
            <a:ext cx="227336" cy="835481"/>
            <a:chOff x="0" y="0"/>
            <a:chExt cx="336" cy="1504"/>
          </a:xfrm>
        </p:grpSpPr>
        <p:sp>
          <p:nvSpPr>
            <p:cNvPr id="15391" name="AutoShape 31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392" name="Oval 32"/>
            <p:cNvSpPr>
              <a:spLocks/>
            </p:cNvSpPr>
            <p:nvPr/>
          </p:nvSpPr>
          <p:spPr bwMode="auto">
            <a:xfrm>
              <a:off x="88" y="632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5394" name="Rectangle 34"/>
          <p:cNvSpPr>
            <a:spLocks/>
          </p:cNvSpPr>
          <p:nvPr/>
        </p:nvSpPr>
        <p:spPr bwMode="auto">
          <a:xfrm>
            <a:off x="6033282" y="5316663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 b="1">
                <a:latin typeface="Courier" charset="0"/>
                <a:ea typeface="Courier" charset="0"/>
                <a:cs typeface="Courier" charset="0"/>
                <a:sym typeface="Courier" charset="0"/>
              </a:rPr>
              <a:t>mat</a:t>
            </a:r>
          </a:p>
        </p:txBody>
      </p:sp>
      <p:sp>
        <p:nvSpPr>
          <p:cNvPr id="15395" name="AutoShape 35"/>
          <p:cNvSpPr>
            <a:spLocks/>
          </p:cNvSpPr>
          <p:nvPr/>
        </p:nvSpPr>
        <p:spPr bwMode="auto">
          <a:xfrm>
            <a:off x="2204426" y="3927337"/>
            <a:ext cx="227336" cy="351080"/>
          </a:xfrm>
          <a:prstGeom prst="roundRect">
            <a:avLst>
              <a:gd name="adj" fmla="val 35713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96" name="AutoShape 36"/>
          <p:cNvSpPr>
            <a:spLocks/>
          </p:cNvSpPr>
          <p:nvPr/>
        </p:nvSpPr>
        <p:spPr bwMode="auto">
          <a:xfrm>
            <a:off x="2599558" y="3927337"/>
            <a:ext cx="227336" cy="351080"/>
          </a:xfrm>
          <a:prstGeom prst="roundRect">
            <a:avLst>
              <a:gd name="adj" fmla="val 35713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97" name="AutoShape 37"/>
          <p:cNvSpPr>
            <a:spLocks/>
          </p:cNvSpPr>
          <p:nvPr/>
        </p:nvSpPr>
        <p:spPr bwMode="auto">
          <a:xfrm>
            <a:off x="2994689" y="3927337"/>
            <a:ext cx="227336" cy="351080"/>
          </a:xfrm>
          <a:prstGeom prst="roundRect">
            <a:avLst>
              <a:gd name="adj" fmla="val 35713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98" name="AutoShape 38"/>
          <p:cNvSpPr>
            <a:spLocks/>
          </p:cNvSpPr>
          <p:nvPr/>
        </p:nvSpPr>
        <p:spPr bwMode="auto">
          <a:xfrm>
            <a:off x="3389821" y="3927337"/>
            <a:ext cx="227336" cy="351080"/>
          </a:xfrm>
          <a:prstGeom prst="roundRect">
            <a:avLst>
              <a:gd name="adj" fmla="val 35713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99" name="AutoShape 39"/>
          <p:cNvSpPr>
            <a:spLocks/>
          </p:cNvSpPr>
          <p:nvPr/>
        </p:nvSpPr>
        <p:spPr bwMode="auto">
          <a:xfrm>
            <a:off x="3784953" y="3927337"/>
            <a:ext cx="227336" cy="351080"/>
          </a:xfrm>
          <a:prstGeom prst="roundRect">
            <a:avLst>
              <a:gd name="adj" fmla="val 35713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00" name="Rectangle 40"/>
          <p:cNvSpPr>
            <a:spLocks/>
          </p:cNvSpPr>
          <p:nvPr/>
        </p:nvSpPr>
        <p:spPr bwMode="auto">
          <a:xfrm>
            <a:off x="2367568" y="4264718"/>
            <a:ext cx="13785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>
                <a:solidFill>
                  <a:srgbClr val="4D4D4D"/>
                </a:solidFill>
                <a:latin typeface="Courier" charset="0"/>
                <a:ea typeface="Courier" charset="0"/>
                <a:cs typeface="Courier" charset="0"/>
                <a:sym typeface="Courier" charset="0"/>
              </a:rPr>
              <a:t>DT</a:t>
            </a:r>
          </a:p>
        </p:txBody>
      </p:sp>
      <p:sp>
        <p:nvSpPr>
          <p:cNvPr id="15401" name="Rectangle 41"/>
          <p:cNvSpPr>
            <a:spLocks/>
          </p:cNvSpPr>
          <p:nvPr/>
        </p:nvSpPr>
        <p:spPr bwMode="auto">
          <a:xfrm>
            <a:off x="2746462" y="4269163"/>
            <a:ext cx="13785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>
                <a:solidFill>
                  <a:srgbClr val="4D4D4D"/>
                </a:solidFill>
                <a:latin typeface="Courier" charset="0"/>
                <a:ea typeface="Courier" charset="0"/>
                <a:cs typeface="Courier" charset="0"/>
                <a:sym typeface="Courier" charset="0"/>
              </a:rPr>
              <a:t>NN</a:t>
            </a:r>
          </a:p>
        </p:txBody>
      </p:sp>
      <p:sp>
        <p:nvSpPr>
          <p:cNvPr id="15402" name="Rectangle 42"/>
          <p:cNvSpPr>
            <a:spLocks/>
          </p:cNvSpPr>
          <p:nvPr/>
        </p:nvSpPr>
        <p:spPr bwMode="auto">
          <a:xfrm>
            <a:off x="3112542" y="4269163"/>
            <a:ext cx="20678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>
                <a:solidFill>
                  <a:srgbClr val="4D4D4D"/>
                </a:solidFill>
                <a:latin typeface="Courier" charset="0"/>
                <a:ea typeface="Courier" charset="0"/>
                <a:cs typeface="Courier" charset="0"/>
                <a:sym typeface="Courier" charset="0"/>
              </a:rPr>
              <a:t>VBD</a:t>
            </a:r>
          </a:p>
        </p:txBody>
      </p:sp>
      <p:sp>
        <p:nvSpPr>
          <p:cNvPr id="15403" name="Rectangle 43"/>
          <p:cNvSpPr>
            <a:spLocks/>
          </p:cNvSpPr>
          <p:nvPr/>
        </p:nvSpPr>
        <p:spPr bwMode="auto">
          <a:xfrm>
            <a:off x="3521503" y="4273607"/>
            <a:ext cx="13785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>
                <a:solidFill>
                  <a:srgbClr val="4D4D4D"/>
                </a:solidFill>
                <a:latin typeface="Courier" charset="0"/>
                <a:ea typeface="Courier" charset="0"/>
                <a:cs typeface="Courier" charset="0"/>
                <a:sym typeface="Courier" charset="0"/>
              </a:rPr>
              <a:t>IN</a:t>
            </a:r>
          </a:p>
        </p:txBody>
      </p:sp>
      <p:sp>
        <p:nvSpPr>
          <p:cNvPr id="15404" name="Rectangle 44"/>
          <p:cNvSpPr>
            <a:spLocks/>
          </p:cNvSpPr>
          <p:nvPr/>
        </p:nvSpPr>
        <p:spPr bwMode="auto">
          <a:xfrm>
            <a:off x="3926445" y="4269163"/>
            <a:ext cx="13785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>
                <a:solidFill>
                  <a:srgbClr val="4D4D4D"/>
                </a:solidFill>
                <a:latin typeface="Courier" charset="0"/>
                <a:ea typeface="Courier" charset="0"/>
                <a:cs typeface="Courier" charset="0"/>
                <a:sym typeface="Courier" charset="0"/>
              </a:rPr>
              <a:t>DT</a:t>
            </a:r>
          </a:p>
        </p:txBody>
      </p:sp>
      <p:sp>
        <p:nvSpPr>
          <p:cNvPr id="15405" name="AutoShape 45"/>
          <p:cNvSpPr>
            <a:spLocks/>
          </p:cNvSpPr>
          <p:nvPr/>
        </p:nvSpPr>
        <p:spPr bwMode="auto">
          <a:xfrm>
            <a:off x="2204426" y="2865211"/>
            <a:ext cx="227336" cy="177762"/>
          </a:xfrm>
          <a:prstGeom prst="roundRect">
            <a:avLst>
              <a:gd name="adj" fmla="val 37500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06" name="AutoShape 46"/>
          <p:cNvSpPr>
            <a:spLocks/>
          </p:cNvSpPr>
          <p:nvPr/>
        </p:nvSpPr>
        <p:spPr bwMode="auto">
          <a:xfrm>
            <a:off x="2599558" y="2865211"/>
            <a:ext cx="227336" cy="177762"/>
          </a:xfrm>
          <a:prstGeom prst="roundRect">
            <a:avLst>
              <a:gd name="adj" fmla="val 37500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07" name="AutoShape 47"/>
          <p:cNvSpPr>
            <a:spLocks/>
          </p:cNvSpPr>
          <p:nvPr/>
        </p:nvSpPr>
        <p:spPr bwMode="auto">
          <a:xfrm>
            <a:off x="3000103" y="2865211"/>
            <a:ext cx="227336" cy="177762"/>
          </a:xfrm>
          <a:prstGeom prst="roundRect">
            <a:avLst>
              <a:gd name="adj" fmla="val 37500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08" name="AutoShape 48"/>
          <p:cNvSpPr>
            <a:spLocks/>
          </p:cNvSpPr>
          <p:nvPr/>
        </p:nvSpPr>
        <p:spPr bwMode="auto">
          <a:xfrm>
            <a:off x="3389821" y="2865211"/>
            <a:ext cx="227336" cy="177762"/>
          </a:xfrm>
          <a:prstGeom prst="roundRect">
            <a:avLst>
              <a:gd name="adj" fmla="val 37500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09" name="AutoShape 49"/>
          <p:cNvSpPr>
            <a:spLocks/>
          </p:cNvSpPr>
          <p:nvPr/>
        </p:nvSpPr>
        <p:spPr bwMode="auto">
          <a:xfrm>
            <a:off x="3784953" y="2865211"/>
            <a:ext cx="227336" cy="177762"/>
          </a:xfrm>
          <a:prstGeom prst="roundRect">
            <a:avLst>
              <a:gd name="adj" fmla="val 37500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12" name="Freeform 52"/>
          <p:cNvSpPr>
            <a:spLocks/>
          </p:cNvSpPr>
          <p:nvPr/>
        </p:nvSpPr>
        <p:spPr bwMode="auto">
          <a:xfrm>
            <a:off x="3669931" y="2802994"/>
            <a:ext cx="189447" cy="1666517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13" name="Freeform 53"/>
          <p:cNvSpPr>
            <a:spLocks/>
          </p:cNvSpPr>
          <p:nvPr/>
        </p:nvSpPr>
        <p:spPr bwMode="auto">
          <a:xfrm>
            <a:off x="2094816" y="2794106"/>
            <a:ext cx="189447" cy="1666517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14" name="Freeform 54"/>
          <p:cNvSpPr>
            <a:spLocks/>
          </p:cNvSpPr>
          <p:nvPr/>
        </p:nvSpPr>
        <p:spPr bwMode="auto">
          <a:xfrm>
            <a:off x="2479123" y="2794106"/>
            <a:ext cx="194860" cy="1666517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15" name="Freeform 55"/>
          <p:cNvSpPr>
            <a:spLocks/>
          </p:cNvSpPr>
          <p:nvPr/>
        </p:nvSpPr>
        <p:spPr bwMode="auto">
          <a:xfrm>
            <a:off x="2879668" y="2794106"/>
            <a:ext cx="184034" cy="1666517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15418" name="Group 58"/>
          <p:cNvGrpSpPr>
            <a:grpSpLocks/>
          </p:cNvGrpSpPr>
          <p:nvPr/>
        </p:nvGrpSpPr>
        <p:grpSpPr bwMode="auto">
          <a:xfrm>
            <a:off x="2204426" y="4438403"/>
            <a:ext cx="227336" cy="835481"/>
            <a:chOff x="0" y="0"/>
            <a:chExt cx="336" cy="1504"/>
          </a:xfrm>
        </p:grpSpPr>
        <p:sp>
          <p:nvSpPr>
            <p:cNvPr id="15416" name="AutoShape 56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17" name="Oval 57"/>
            <p:cNvSpPr>
              <a:spLocks/>
            </p:cNvSpPr>
            <p:nvPr/>
          </p:nvSpPr>
          <p:spPr bwMode="auto">
            <a:xfrm>
              <a:off x="96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15421" name="Group 61"/>
          <p:cNvGrpSpPr>
            <a:grpSpLocks/>
          </p:cNvGrpSpPr>
          <p:nvPr/>
        </p:nvGrpSpPr>
        <p:grpSpPr bwMode="auto">
          <a:xfrm>
            <a:off x="2599558" y="4438403"/>
            <a:ext cx="227336" cy="835481"/>
            <a:chOff x="0" y="0"/>
            <a:chExt cx="336" cy="1504"/>
          </a:xfrm>
        </p:grpSpPr>
        <p:sp>
          <p:nvSpPr>
            <p:cNvPr id="15419" name="AutoShape 59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20" name="Oval 60"/>
            <p:cNvSpPr>
              <a:spLocks/>
            </p:cNvSpPr>
            <p:nvPr/>
          </p:nvSpPr>
          <p:spPr bwMode="auto">
            <a:xfrm>
              <a:off x="88" y="17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15424" name="Group 64"/>
          <p:cNvGrpSpPr>
            <a:grpSpLocks/>
          </p:cNvGrpSpPr>
          <p:nvPr/>
        </p:nvGrpSpPr>
        <p:grpSpPr bwMode="auto">
          <a:xfrm>
            <a:off x="2994689" y="4438403"/>
            <a:ext cx="227336" cy="835481"/>
            <a:chOff x="0" y="0"/>
            <a:chExt cx="336" cy="1504"/>
          </a:xfrm>
        </p:grpSpPr>
        <p:sp>
          <p:nvSpPr>
            <p:cNvPr id="15422" name="AutoShape 62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23" name="Oval 63"/>
            <p:cNvSpPr>
              <a:spLocks/>
            </p:cNvSpPr>
            <p:nvPr/>
          </p:nvSpPr>
          <p:spPr bwMode="auto">
            <a:xfrm>
              <a:off x="96" y="6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15427" name="Group 67"/>
          <p:cNvGrpSpPr>
            <a:grpSpLocks/>
          </p:cNvGrpSpPr>
          <p:nvPr/>
        </p:nvGrpSpPr>
        <p:grpSpPr bwMode="auto">
          <a:xfrm>
            <a:off x="3389821" y="4438403"/>
            <a:ext cx="227336" cy="835481"/>
            <a:chOff x="0" y="0"/>
            <a:chExt cx="336" cy="1504"/>
          </a:xfrm>
        </p:grpSpPr>
        <p:sp>
          <p:nvSpPr>
            <p:cNvPr id="15425" name="AutoShape 65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26" name="Oval 66"/>
            <p:cNvSpPr>
              <a:spLocks/>
            </p:cNvSpPr>
            <p:nvPr/>
          </p:nvSpPr>
          <p:spPr bwMode="auto">
            <a:xfrm>
              <a:off x="96" y="4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15430" name="Group 70"/>
          <p:cNvGrpSpPr>
            <a:grpSpLocks/>
          </p:cNvGrpSpPr>
          <p:nvPr/>
        </p:nvGrpSpPr>
        <p:grpSpPr bwMode="auto">
          <a:xfrm>
            <a:off x="3784953" y="4438403"/>
            <a:ext cx="227336" cy="835481"/>
            <a:chOff x="0" y="0"/>
            <a:chExt cx="336" cy="1504"/>
          </a:xfrm>
        </p:grpSpPr>
        <p:sp>
          <p:nvSpPr>
            <p:cNvPr id="15428" name="AutoShape 68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29" name="Oval 69"/>
            <p:cNvSpPr>
              <a:spLocks/>
            </p:cNvSpPr>
            <p:nvPr/>
          </p:nvSpPr>
          <p:spPr bwMode="auto">
            <a:xfrm>
              <a:off x="88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5431" name="Rectangle 71"/>
          <p:cNvSpPr>
            <a:spLocks/>
          </p:cNvSpPr>
          <p:nvPr/>
        </p:nvSpPr>
        <p:spPr bwMode="auto">
          <a:xfrm>
            <a:off x="1950025" y="3580702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5432" name="Rectangle 72"/>
          <p:cNvSpPr>
            <a:spLocks/>
          </p:cNvSpPr>
          <p:nvPr/>
        </p:nvSpPr>
        <p:spPr bwMode="auto">
          <a:xfrm>
            <a:off x="2355983" y="3580702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5433" name="Rectangle 73"/>
          <p:cNvSpPr>
            <a:spLocks/>
          </p:cNvSpPr>
          <p:nvPr/>
        </p:nvSpPr>
        <p:spPr bwMode="auto">
          <a:xfrm>
            <a:off x="2751115" y="3580702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5434" name="Rectangle 74"/>
          <p:cNvSpPr>
            <a:spLocks/>
          </p:cNvSpPr>
          <p:nvPr/>
        </p:nvSpPr>
        <p:spPr bwMode="auto">
          <a:xfrm>
            <a:off x="3140834" y="3580702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5435" name="Rectangle 75"/>
          <p:cNvSpPr>
            <a:spLocks/>
          </p:cNvSpPr>
          <p:nvPr/>
        </p:nvSpPr>
        <p:spPr bwMode="auto">
          <a:xfrm>
            <a:off x="3541379" y="3580702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5436" name="Rectangle 76"/>
          <p:cNvSpPr>
            <a:spLocks/>
          </p:cNvSpPr>
          <p:nvPr/>
        </p:nvSpPr>
        <p:spPr bwMode="auto">
          <a:xfrm>
            <a:off x="2188187" y="3220735"/>
            <a:ext cx="232749" cy="186650"/>
          </a:xfrm>
          <a:prstGeom prst="rect">
            <a:avLst/>
          </a:prstGeom>
          <a:solidFill>
            <a:srgbClr val="92D050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rPr>
              <a:t>F</a:t>
            </a:r>
          </a:p>
        </p:txBody>
      </p:sp>
      <p:sp>
        <p:nvSpPr>
          <p:cNvPr id="15437" name="Rectangle 77"/>
          <p:cNvSpPr>
            <a:spLocks/>
          </p:cNvSpPr>
          <p:nvPr/>
        </p:nvSpPr>
        <p:spPr bwMode="auto">
          <a:xfrm>
            <a:off x="2583318" y="3220735"/>
            <a:ext cx="232749" cy="186650"/>
          </a:xfrm>
          <a:prstGeom prst="rect">
            <a:avLst/>
          </a:prstGeom>
          <a:solidFill>
            <a:srgbClr val="92D050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rPr>
              <a:t>F</a:t>
            </a:r>
          </a:p>
        </p:txBody>
      </p:sp>
      <p:sp>
        <p:nvSpPr>
          <p:cNvPr id="15438" name="Rectangle 78"/>
          <p:cNvSpPr>
            <a:spLocks/>
          </p:cNvSpPr>
          <p:nvPr/>
        </p:nvSpPr>
        <p:spPr bwMode="auto">
          <a:xfrm>
            <a:off x="2994689" y="3220735"/>
            <a:ext cx="232749" cy="186650"/>
          </a:xfrm>
          <a:prstGeom prst="rect">
            <a:avLst/>
          </a:prstGeom>
          <a:solidFill>
            <a:srgbClr val="92D050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rPr>
              <a:t>F</a:t>
            </a:r>
          </a:p>
        </p:txBody>
      </p:sp>
      <p:sp>
        <p:nvSpPr>
          <p:cNvPr id="15439" name="Rectangle 79"/>
          <p:cNvSpPr>
            <a:spLocks/>
          </p:cNvSpPr>
          <p:nvPr/>
        </p:nvSpPr>
        <p:spPr bwMode="auto">
          <a:xfrm>
            <a:off x="3384407" y="3220735"/>
            <a:ext cx="232749" cy="186650"/>
          </a:xfrm>
          <a:prstGeom prst="rect">
            <a:avLst/>
          </a:prstGeom>
          <a:solidFill>
            <a:srgbClr val="92D050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rPr>
              <a:t>F</a:t>
            </a:r>
          </a:p>
        </p:txBody>
      </p:sp>
      <p:sp>
        <p:nvSpPr>
          <p:cNvPr id="15440" name="Rectangle 80"/>
          <p:cNvSpPr>
            <a:spLocks/>
          </p:cNvSpPr>
          <p:nvPr/>
        </p:nvSpPr>
        <p:spPr bwMode="auto">
          <a:xfrm>
            <a:off x="3779540" y="3220735"/>
            <a:ext cx="232749" cy="186650"/>
          </a:xfrm>
          <a:prstGeom prst="rect">
            <a:avLst/>
          </a:prstGeom>
          <a:solidFill>
            <a:srgbClr val="92D050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rPr>
              <a:t>F</a:t>
            </a:r>
          </a:p>
        </p:txBody>
      </p:sp>
      <p:sp>
        <p:nvSpPr>
          <p:cNvPr id="15449" name="Rectangle 89"/>
          <p:cNvSpPr>
            <a:spLocks/>
          </p:cNvSpPr>
          <p:nvPr/>
        </p:nvSpPr>
        <p:spPr bwMode="auto">
          <a:xfrm>
            <a:off x="5749787" y="2971868"/>
            <a:ext cx="270638" cy="217759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E</a:t>
            </a:r>
          </a:p>
        </p:txBody>
      </p:sp>
      <p:sp>
        <p:nvSpPr>
          <p:cNvPr id="15450" name="Rectangle 90"/>
          <p:cNvSpPr>
            <a:spLocks/>
          </p:cNvSpPr>
          <p:nvPr/>
        </p:nvSpPr>
        <p:spPr bwMode="auto">
          <a:xfrm>
            <a:off x="6052903" y="3576258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5452" name="Line 92"/>
          <p:cNvSpPr>
            <a:spLocks noChangeShapeType="1"/>
          </p:cNvSpPr>
          <p:nvPr/>
        </p:nvSpPr>
        <p:spPr bwMode="auto">
          <a:xfrm rot="10800000" flipH="1">
            <a:off x="5538689" y="3029641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15458" name="Group 98"/>
          <p:cNvGrpSpPr>
            <a:grpSpLocks/>
          </p:cNvGrpSpPr>
          <p:nvPr/>
        </p:nvGrpSpPr>
        <p:grpSpPr bwMode="auto">
          <a:xfrm>
            <a:off x="4217974" y="2598568"/>
            <a:ext cx="941822" cy="404408"/>
            <a:chOff x="0" y="0"/>
            <a:chExt cx="1392" cy="728"/>
          </a:xfrm>
          <a:solidFill>
            <a:srgbClr val="FF0000"/>
          </a:solidFill>
        </p:grpSpPr>
        <p:sp>
          <p:nvSpPr>
            <p:cNvPr id="15453" name="Rectangle 93"/>
            <p:cNvSpPr>
              <a:spLocks/>
            </p:cNvSpPr>
            <p:nvPr/>
          </p:nvSpPr>
          <p:spPr bwMode="auto">
            <a:xfrm>
              <a:off x="0" y="0"/>
              <a:ext cx="1392" cy="728"/>
            </a:xfrm>
            <a:prstGeom prst="rect">
              <a:avLst/>
            </a:prstGeom>
            <a:grpFill/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54" name="Line 94"/>
            <p:cNvSpPr>
              <a:spLocks noChangeShapeType="1"/>
            </p:cNvSpPr>
            <p:nvPr/>
          </p:nvSpPr>
          <p:spPr bwMode="auto">
            <a:xfrm rot="10800000">
              <a:off x="368" y="367"/>
              <a:ext cx="624" cy="9"/>
            </a:xfrm>
            <a:prstGeom prst="line">
              <a:avLst/>
            </a:prstGeom>
            <a:grpFill/>
            <a:ln w="63500" cap="flat">
              <a:solidFill>
                <a:srgbClr val="C00000"/>
              </a:solidFill>
              <a:prstDash val="solid"/>
              <a:miter lim="800000"/>
              <a:headEnd type="stealth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55" name="Rectangle 95"/>
            <p:cNvSpPr>
              <a:spLocks/>
            </p:cNvSpPr>
            <p:nvPr/>
          </p:nvSpPr>
          <p:spPr bwMode="auto">
            <a:xfrm>
              <a:off x="56" y="216"/>
              <a:ext cx="320" cy="320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A</a:t>
              </a:r>
              <a:endPara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15456" name="Rectangle 96"/>
            <p:cNvSpPr>
              <a:spLocks/>
            </p:cNvSpPr>
            <p:nvPr/>
          </p:nvSpPr>
          <p:spPr bwMode="auto">
            <a:xfrm>
              <a:off x="1000" y="216"/>
              <a:ext cx="320" cy="312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B</a:t>
              </a:r>
              <a:endPara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15457" name="AutoShape 97"/>
            <p:cNvSpPr>
              <a:spLocks/>
            </p:cNvSpPr>
            <p:nvPr/>
          </p:nvSpPr>
          <p:spPr bwMode="auto">
            <a:xfrm>
              <a:off x="456" y="56"/>
              <a:ext cx="336" cy="632"/>
            </a:xfrm>
            <a:prstGeom prst="roundRect">
              <a:avLst>
                <a:gd name="adj" fmla="val 35713"/>
              </a:avLst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825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Gill Sans" charset="0"/>
                  <a:cs typeface="Gill Sans" charset="0"/>
                </a:rPr>
                <a:t>h</a:t>
              </a:r>
              <a:endParaRPr lang="en-US" baseline="32000" dirty="0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endParaRPr>
            </a:p>
          </p:txBody>
        </p:sp>
      </p:grpSp>
      <p:sp>
        <p:nvSpPr>
          <p:cNvPr id="15461" name="Line 101"/>
          <p:cNvSpPr>
            <a:spLocks noChangeShapeType="1"/>
          </p:cNvSpPr>
          <p:nvPr/>
        </p:nvSpPr>
        <p:spPr bwMode="auto">
          <a:xfrm flipH="1">
            <a:off x="4791727" y="3176293"/>
            <a:ext cx="676596" cy="44441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72" name="AutoShape 112"/>
          <p:cNvSpPr>
            <a:spLocks/>
          </p:cNvSpPr>
          <p:nvPr/>
        </p:nvSpPr>
        <p:spPr bwMode="auto">
          <a:xfrm>
            <a:off x="2204426" y="2305261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t-5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5473" name="AutoShape 113"/>
          <p:cNvSpPr>
            <a:spLocks/>
          </p:cNvSpPr>
          <p:nvPr/>
        </p:nvSpPr>
        <p:spPr bwMode="auto">
          <a:xfrm>
            <a:off x="2599558" y="2305261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t-4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5474" name="AutoShape 114"/>
          <p:cNvSpPr>
            <a:spLocks/>
          </p:cNvSpPr>
          <p:nvPr/>
        </p:nvSpPr>
        <p:spPr bwMode="auto">
          <a:xfrm>
            <a:off x="2994689" y="2305261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t-3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5475" name="AutoShape 115"/>
          <p:cNvSpPr>
            <a:spLocks/>
          </p:cNvSpPr>
          <p:nvPr/>
        </p:nvSpPr>
        <p:spPr bwMode="auto">
          <a:xfrm>
            <a:off x="3389821" y="2305261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t-2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5476" name="AutoShape 116"/>
          <p:cNvSpPr>
            <a:spLocks/>
          </p:cNvSpPr>
          <p:nvPr/>
        </p:nvSpPr>
        <p:spPr bwMode="auto">
          <a:xfrm>
            <a:off x="3784953" y="2305261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t-1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5478" name="AutoShape 118"/>
          <p:cNvSpPr>
            <a:spLocks/>
          </p:cNvSpPr>
          <p:nvPr/>
        </p:nvSpPr>
        <p:spPr bwMode="auto">
          <a:xfrm>
            <a:off x="6074553" y="2825214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 err="1">
                <a:solidFill>
                  <a:prstClr val="white"/>
                </a:solidFill>
                <a:latin typeface="Calibri" panose="020F0502020204030204"/>
              </a:rPr>
              <a:t>z</a:t>
            </a:r>
            <a:r>
              <a:rPr lang="en-GB" i="1" baseline="-25000" dirty="0" err="1">
                <a:solidFill>
                  <a:prstClr val="white"/>
                </a:solidFill>
                <a:latin typeface="Calibri" panose="020F0502020204030204"/>
              </a:rPr>
              <a:t>t</a:t>
            </a:r>
            <a:endParaRPr lang="en-US" sz="825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5479" name="Line 119"/>
          <p:cNvSpPr>
            <a:spLocks noChangeShapeType="1"/>
          </p:cNvSpPr>
          <p:nvPr/>
        </p:nvSpPr>
        <p:spPr bwMode="auto">
          <a:xfrm rot="10800000" flipH="1">
            <a:off x="5511625" y="3029641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80" name="Rectangle 120"/>
          <p:cNvSpPr>
            <a:spLocks/>
          </p:cNvSpPr>
          <p:nvPr/>
        </p:nvSpPr>
        <p:spPr bwMode="auto">
          <a:xfrm>
            <a:off x="2212920" y="5073104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t-5</a:t>
            </a:r>
          </a:p>
        </p:txBody>
      </p:sp>
      <p:sp>
        <p:nvSpPr>
          <p:cNvPr id="15481" name="Rectangle 121"/>
          <p:cNvSpPr>
            <a:spLocks/>
          </p:cNvSpPr>
          <p:nvPr/>
        </p:nvSpPr>
        <p:spPr bwMode="auto">
          <a:xfrm>
            <a:off x="2610420" y="5073104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t-4</a:t>
            </a:r>
          </a:p>
        </p:txBody>
      </p:sp>
      <p:sp>
        <p:nvSpPr>
          <p:cNvPr id="15482" name="Rectangle 122"/>
          <p:cNvSpPr>
            <a:spLocks/>
          </p:cNvSpPr>
          <p:nvPr/>
        </p:nvSpPr>
        <p:spPr bwMode="auto">
          <a:xfrm>
            <a:off x="3005552" y="5073104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t-3</a:t>
            </a:r>
          </a:p>
        </p:txBody>
      </p:sp>
      <p:sp>
        <p:nvSpPr>
          <p:cNvPr id="15483" name="Rectangle 123"/>
          <p:cNvSpPr>
            <a:spLocks/>
          </p:cNvSpPr>
          <p:nvPr/>
        </p:nvSpPr>
        <p:spPr bwMode="auto">
          <a:xfrm>
            <a:off x="3400684" y="5073104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t-2</a:t>
            </a:r>
          </a:p>
        </p:txBody>
      </p:sp>
      <p:sp>
        <p:nvSpPr>
          <p:cNvPr id="15484" name="Rectangle 124"/>
          <p:cNvSpPr>
            <a:spLocks/>
          </p:cNvSpPr>
          <p:nvPr/>
        </p:nvSpPr>
        <p:spPr bwMode="auto">
          <a:xfrm>
            <a:off x="3795816" y="5073104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t-1</a:t>
            </a:r>
          </a:p>
        </p:txBody>
      </p:sp>
      <p:sp>
        <p:nvSpPr>
          <p:cNvPr id="15485" name="Rectangle 125"/>
          <p:cNvSpPr>
            <a:spLocks/>
          </p:cNvSpPr>
          <p:nvPr/>
        </p:nvSpPr>
        <p:spPr bwMode="auto">
          <a:xfrm>
            <a:off x="6141728" y="5073104"/>
            <a:ext cx="12343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</a:t>
            </a:r>
          </a:p>
        </p:txBody>
      </p:sp>
      <p:sp>
        <p:nvSpPr>
          <p:cNvPr id="130" name="AutoShape 117"/>
          <p:cNvSpPr>
            <a:spLocks/>
          </p:cNvSpPr>
          <p:nvPr/>
        </p:nvSpPr>
        <p:spPr bwMode="auto">
          <a:xfrm>
            <a:off x="5479149" y="2827744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 err="1">
                <a:solidFill>
                  <a:schemeClr val="bg1"/>
                </a:solidFill>
              </a:rPr>
              <a:t>ẑ</a:t>
            </a:r>
            <a:r>
              <a:rPr lang="en-GB" i="1" baseline="-25000" dirty="0" err="1">
                <a:solidFill>
                  <a:schemeClr val="bg1"/>
                </a:solidFill>
              </a:rPr>
              <a:t>t</a:t>
            </a:r>
            <a:endParaRPr lang="en-US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589190" y="2173011"/>
            <a:ext cx="23374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solidFill>
                  <a:srgbClr val="0070C0"/>
                </a:solidFill>
                <a:latin typeface="+mj-lt"/>
              </a:rPr>
              <a:t>Additional features</a:t>
            </a:r>
            <a:br>
              <a:rPr lang="en-GB" sz="1350" dirty="0">
                <a:solidFill>
                  <a:srgbClr val="0070C0"/>
                </a:solidFill>
                <a:latin typeface="+mj-lt"/>
              </a:rPr>
            </a:br>
            <a:r>
              <a:rPr lang="en-GB" sz="1350" dirty="0">
                <a:solidFill>
                  <a:srgbClr val="0070C0"/>
                </a:solidFill>
                <a:latin typeface="+mj-lt"/>
              </a:rPr>
              <a:t>can be added as inputs</a:t>
            </a:r>
            <a:br>
              <a:rPr lang="en-GB" sz="1350" dirty="0">
                <a:solidFill>
                  <a:srgbClr val="0070C0"/>
                </a:solidFill>
                <a:latin typeface="+mj-lt"/>
              </a:rPr>
            </a:br>
            <a:r>
              <a:rPr lang="en-GB" sz="1350" dirty="0">
                <a:solidFill>
                  <a:srgbClr val="0070C0"/>
                </a:solidFill>
                <a:latin typeface="+mj-lt"/>
              </a:rPr>
              <a:t>to the neural net / linear</a:t>
            </a:r>
            <a:br>
              <a:rPr lang="en-GB" sz="1350" dirty="0">
                <a:solidFill>
                  <a:srgbClr val="0070C0"/>
                </a:solidFill>
                <a:latin typeface="+mj-lt"/>
              </a:rPr>
            </a:br>
            <a:r>
              <a:rPr lang="en-GB" sz="1350" dirty="0">
                <a:solidFill>
                  <a:srgbClr val="0070C0"/>
                </a:solidFill>
                <a:latin typeface="+mj-lt"/>
              </a:rPr>
              <a:t>prediction function.</a:t>
            </a:r>
          </a:p>
          <a:p>
            <a:r>
              <a:rPr lang="en-GB" sz="1350" dirty="0">
                <a:solidFill>
                  <a:srgbClr val="0070C0"/>
                </a:solidFill>
                <a:latin typeface="+mj-lt"/>
              </a:rPr>
              <a:t>We tried </a:t>
            </a:r>
            <a:r>
              <a:rPr lang="en-GB" sz="1350" b="1" dirty="0">
                <a:solidFill>
                  <a:srgbClr val="0070C0"/>
                </a:solidFill>
                <a:latin typeface="+mj-lt"/>
              </a:rPr>
              <a:t>POS</a:t>
            </a:r>
            <a:r>
              <a:rPr lang="en-GB" sz="1350" dirty="0">
                <a:solidFill>
                  <a:srgbClr val="0070C0"/>
                </a:solidFill>
                <a:latin typeface="+mj-lt"/>
              </a:rPr>
              <a:t> </a:t>
            </a:r>
            <a:r>
              <a:rPr lang="en-GB" sz="1350" dirty="0" smtClean="0">
                <a:solidFill>
                  <a:srgbClr val="0070C0"/>
                </a:solidFill>
                <a:latin typeface="+mj-lt"/>
              </a:rPr>
              <a:t/>
            </a:r>
            <a:br>
              <a:rPr lang="en-GB" sz="1350" dirty="0" smtClean="0">
                <a:solidFill>
                  <a:srgbClr val="0070C0"/>
                </a:solidFill>
                <a:latin typeface="+mj-lt"/>
              </a:rPr>
            </a:br>
            <a:r>
              <a:rPr lang="en-GB" sz="1350" dirty="0" smtClean="0">
                <a:solidFill>
                  <a:srgbClr val="0070C0"/>
                </a:solidFill>
                <a:latin typeface="+mj-lt"/>
              </a:rPr>
              <a:t>(part-of-speech</a:t>
            </a:r>
            <a:r>
              <a:rPr lang="en-GB" sz="1350" dirty="0">
                <a:solidFill>
                  <a:srgbClr val="0070C0"/>
                </a:solidFill>
                <a:latin typeface="+mj-lt"/>
              </a:rPr>
              <a:t> </a:t>
            </a:r>
            <a:r>
              <a:rPr lang="en-GB" sz="1350" dirty="0" smtClean="0">
                <a:solidFill>
                  <a:srgbClr val="0070C0"/>
                </a:solidFill>
                <a:latin typeface="+mj-lt"/>
              </a:rPr>
              <a:t>tags)</a:t>
            </a:r>
            <a:br>
              <a:rPr lang="en-GB" sz="1350" dirty="0" smtClean="0">
                <a:solidFill>
                  <a:srgbClr val="0070C0"/>
                </a:solidFill>
                <a:latin typeface="+mj-lt"/>
              </a:rPr>
            </a:br>
            <a:r>
              <a:rPr lang="en-GB" sz="1350" dirty="0" smtClean="0">
                <a:solidFill>
                  <a:srgbClr val="0070C0"/>
                </a:solidFill>
                <a:latin typeface="+mj-lt"/>
              </a:rPr>
              <a:t>and </a:t>
            </a:r>
            <a:r>
              <a:rPr lang="en-GB" sz="1350" b="1" dirty="0">
                <a:solidFill>
                  <a:srgbClr val="0070C0"/>
                </a:solidFill>
                <a:latin typeface="+mj-lt"/>
              </a:rPr>
              <a:t>super-tags</a:t>
            </a:r>
            <a:r>
              <a:rPr lang="en-GB" sz="1350" dirty="0">
                <a:solidFill>
                  <a:srgbClr val="0070C0"/>
                </a:solidFill>
                <a:latin typeface="+mj-lt"/>
              </a:rPr>
              <a:t> derived</a:t>
            </a:r>
            <a:br>
              <a:rPr lang="en-GB" sz="1350" dirty="0">
                <a:solidFill>
                  <a:srgbClr val="0070C0"/>
                </a:solidFill>
                <a:latin typeface="+mj-lt"/>
              </a:rPr>
            </a:br>
            <a:r>
              <a:rPr lang="en-GB" sz="1350" dirty="0">
                <a:solidFill>
                  <a:srgbClr val="0070C0"/>
                </a:solidFill>
                <a:latin typeface="+mj-lt"/>
              </a:rPr>
              <a:t>from </a:t>
            </a:r>
            <a:r>
              <a:rPr lang="en-GB" sz="1350" dirty="0" smtClean="0">
                <a:solidFill>
                  <a:srgbClr val="0070C0"/>
                </a:solidFill>
                <a:latin typeface="+mj-lt"/>
              </a:rPr>
              <a:t>incomplete parsing</a:t>
            </a:r>
            <a:r>
              <a:rPr lang="en-GB" sz="1350" dirty="0">
                <a:solidFill>
                  <a:srgbClr val="0070C0"/>
                </a:solidFill>
                <a:latin typeface="+mj-lt"/>
              </a:rPr>
              <a:t>.</a:t>
            </a:r>
          </a:p>
        </p:txBody>
      </p:sp>
      <p:pic>
        <p:nvPicPr>
          <p:cNvPr id="1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407" y="4352901"/>
            <a:ext cx="1991150" cy="1575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" name="Group 13"/>
          <p:cNvGrpSpPr>
            <a:grpSpLocks/>
          </p:cNvGrpSpPr>
          <p:nvPr/>
        </p:nvGrpSpPr>
        <p:grpSpPr bwMode="auto">
          <a:xfrm>
            <a:off x="6577940" y="4060444"/>
            <a:ext cx="2253651" cy="310907"/>
            <a:chOff x="0" y="0"/>
            <a:chExt cx="2918" cy="630"/>
          </a:xfrm>
        </p:grpSpPr>
        <p:sp>
          <p:nvSpPr>
            <p:cNvPr id="104" name="Rectangle 3"/>
            <p:cNvSpPr>
              <a:spLocks/>
            </p:cNvSpPr>
            <p:nvPr/>
          </p:nvSpPr>
          <p:spPr bwMode="auto">
            <a:xfrm>
              <a:off x="0" y="0"/>
              <a:ext cx="590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1050">
                  <a:latin typeface="Courier" charset="0"/>
                  <a:ea typeface="Courier" charset="0"/>
                  <a:cs typeface="Courier" charset="0"/>
                  <a:sym typeface="Courier" charset="0"/>
                </a:rPr>
                <a:t>the</a:t>
              </a:r>
            </a:p>
          </p:txBody>
        </p:sp>
        <p:sp>
          <p:nvSpPr>
            <p:cNvPr id="105" name="Rectangle 4"/>
            <p:cNvSpPr>
              <a:spLocks/>
            </p:cNvSpPr>
            <p:nvPr/>
          </p:nvSpPr>
          <p:spPr bwMode="auto">
            <a:xfrm>
              <a:off x="566" y="4"/>
              <a:ext cx="591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1050">
                  <a:latin typeface="Courier" charset="0"/>
                  <a:ea typeface="Courier" charset="0"/>
                  <a:cs typeface="Courier" charset="0"/>
                  <a:sym typeface="Courier" charset="0"/>
                </a:rPr>
                <a:t>cat</a:t>
              </a:r>
            </a:p>
          </p:txBody>
        </p:sp>
        <p:sp>
          <p:nvSpPr>
            <p:cNvPr id="106" name="Rectangle 5"/>
            <p:cNvSpPr>
              <a:spLocks/>
            </p:cNvSpPr>
            <p:nvPr/>
          </p:nvSpPr>
          <p:spPr bwMode="auto">
            <a:xfrm>
              <a:off x="1158" y="4"/>
              <a:ext cx="591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1050" dirty="0">
                  <a:latin typeface="Courier" charset="0"/>
                  <a:ea typeface="Courier" charset="0"/>
                  <a:cs typeface="Courier" charset="0"/>
                  <a:sym typeface="Courier" charset="0"/>
                </a:rPr>
                <a:t>sat</a:t>
              </a:r>
            </a:p>
          </p:txBody>
        </p:sp>
        <p:sp>
          <p:nvSpPr>
            <p:cNvPr id="107" name="Rectangle 6"/>
            <p:cNvSpPr>
              <a:spLocks/>
            </p:cNvSpPr>
            <p:nvPr/>
          </p:nvSpPr>
          <p:spPr bwMode="auto">
            <a:xfrm>
              <a:off x="1821" y="4"/>
              <a:ext cx="41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1050">
                  <a:latin typeface="Courier" charset="0"/>
                  <a:ea typeface="Courier" charset="0"/>
                  <a:cs typeface="Courier" charset="0"/>
                  <a:sym typeface="Courier" charset="0"/>
                </a:rPr>
                <a:t>on</a:t>
              </a:r>
            </a:p>
          </p:txBody>
        </p:sp>
        <p:sp>
          <p:nvSpPr>
            <p:cNvPr id="108" name="Rectangle 7"/>
            <p:cNvSpPr>
              <a:spLocks/>
            </p:cNvSpPr>
            <p:nvPr/>
          </p:nvSpPr>
          <p:spPr bwMode="auto">
            <a:xfrm>
              <a:off x="2327" y="4"/>
              <a:ext cx="591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1050">
                  <a:latin typeface="Courier" charset="0"/>
                  <a:ea typeface="Courier" charset="0"/>
                  <a:cs typeface="Courier" charset="0"/>
                  <a:sym typeface="Courier" charset="0"/>
                </a:rPr>
                <a:t>the</a:t>
              </a:r>
            </a:p>
          </p:txBody>
        </p:sp>
        <p:sp>
          <p:nvSpPr>
            <p:cNvPr id="109" name="Rectangle 8"/>
            <p:cNvSpPr>
              <a:spLocks/>
            </p:cNvSpPr>
            <p:nvPr/>
          </p:nvSpPr>
          <p:spPr bwMode="auto">
            <a:xfrm>
              <a:off x="154" y="318"/>
              <a:ext cx="303" cy="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1050">
                  <a:solidFill>
                    <a:srgbClr val="4D4D4D"/>
                  </a:solidFill>
                  <a:latin typeface="Courier" charset="0"/>
                  <a:ea typeface="Courier" charset="0"/>
                  <a:cs typeface="Courier" charset="0"/>
                  <a:sym typeface="Courier" charset="0"/>
                </a:rPr>
                <a:t>DT</a:t>
              </a:r>
            </a:p>
          </p:txBody>
        </p:sp>
        <p:sp>
          <p:nvSpPr>
            <p:cNvPr id="110" name="Rectangle 9"/>
            <p:cNvSpPr>
              <a:spLocks/>
            </p:cNvSpPr>
            <p:nvPr/>
          </p:nvSpPr>
          <p:spPr bwMode="auto">
            <a:xfrm>
              <a:off x="715" y="326"/>
              <a:ext cx="302" cy="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1050">
                  <a:solidFill>
                    <a:srgbClr val="4D4D4D"/>
                  </a:solidFill>
                  <a:latin typeface="Courier" charset="0"/>
                  <a:ea typeface="Courier" charset="0"/>
                  <a:cs typeface="Courier" charset="0"/>
                  <a:sym typeface="Courier" charset="0"/>
                </a:rPr>
                <a:t>NN</a:t>
              </a:r>
            </a:p>
          </p:txBody>
        </p:sp>
        <p:sp>
          <p:nvSpPr>
            <p:cNvPr id="111" name="Rectangle 10"/>
            <p:cNvSpPr>
              <a:spLocks/>
            </p:cNvSpPr>
            <p:nvPr/>
          </p:nvSpPr>
          <p:spPr bwMode="auto">
            <a:xfrm>
              <a:off x="1249" y="326"/>
              <a:ext cx="418" cy="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1050">
                  <a:solidFill>
                    <a:srgbClr val="4D4D4D"/>
                  </a:solidFill>
                  <a:latin typeface="Courier" charset="0"/>
                  <a:ea typeface="Courier" charset="0"/>
                  <a:cs typeface="Courier" charset="0"/>
                  <a:sym typeface="Courier" charset="0"/>
                </a:rPr>
                <a:t>VBD</a:t>
              </a:r>
            </a:p>
          </p:txBody>
        </p:sp>
        <p:sp>
          <p:nvSpPr>
            <p:cNvPr id="112" name="Rectangle 11"/>
            <p:cNvSpPr>
              <a:spLocks/>
            </p:cNvSpPr>
            <p:nvPr/>
          </p:nvSpPr>
          <p:spPr bwMode="auto">
            <a:xfrm>
              <a:off x="1861" y="334"/>
              <a:ext cx="303" cy="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1050" dirty="0">
                  <a:solidFill>
                    <a:srgbClr val="4D4D4D"/>
                  </a:solidFill>
                  <a:latin typeface="Courier" charset="0"/>
                  <a:ea typeface="Courier" charset="0"/>
                  <a:cs typeface="Courier" charset="0"/>
                  <a:sym typeface="Courier" charset="0"/>
                </a:rPr>
                <a:t>IN</a:t>
              </a:r>
            </a:p>
          </p:txBody>
        </p:sp>
        <p:sp>
          <p:nvSpPr>
            <p:cNvPr id="113" name="Rectangle 12"/>
            <p:cNvSpPr>
              <a:spLocks/>
            </p:cNvSpPr>
            <p:nvPr/>
          </p:nvSpPr>
          <p:spPr bwMode="auto">
            <a:xfrm>
              <a:off x="2460" y="326"/>
              <a:ext cx="303" cy="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1050">
                  <a:solidFill>
                    <a:srgbClr val="4D4D4D"/>
                  </a:solidFill>
                  <a:latin typeface="Courier" charset="0"/>
                  <a:ea typeface="Courier" charset="0"/>
                  <a:cs typeface="Courier" charset="0"/>
                  <a:sym typeface="Courier" charset="0"/>
                </a:rPr>
                <a:t>DT</a:t>
              </a:r>
            </a:p>
          </p:txBody>
        </p:sp>
      </p:grpSp>
      <p:sp>
        <p:nvSpPr>
          <p:cNvPr id="1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91415" cy="365125"/>
          </a:xfrm>
        </p:spPr>
        <p:txBody>
          <a:bodyPr/>
          <a:lstStyle/>
          <a:p>
            <a:pPr algn="ctr"/>
            <a:r>
              <a:rPr lang="en-GB" dirty="0" smtClean="0"/>
              <a:t>[Mirowski, Chopra, </a:t>
            </a:r>
            <a:r>
              <a:rPr lang="en-GB" dirty="0" err="1" smtClean="0"/>
              <a:t>Balakrishnan</a:t>
            </a:r>
            <a:r>
              <a:rPr lang="en-GB" dirty="0" smtClean="0"/>
              <a:t> and Bangalore (2010) </a:t>
            </a:r>
            <a:br>
              <a:rPr lang="en-GB" dirty="0" smtClean="0"/>
            </a:br>
            <a:r>
              <a:rPr lang="en-GB" dirty="0" smtClean="0"/>
              <a:t>“Feature-rich continuous language models for speech recognition”, </a:t>
            </a:r>
            <a:r>
              <a:rPr lang="en-GB" i="1" dirty="0" smtClean="0"/>
              <a:t>SLT;</a:t>
            </a:r>
            <a:br>
              <a:rPr lang="en-GB" i="1" dirty="0" smtClean="0"/>
            </a:br>
            <a:r>
              <a:rPr lang="en-GB" dirty="0" smtClean="0"/>
              <a:t>Bangalore &amp; Joshi (1999) “</a:t>
            </a:r>
            <a:r>
              <a:rPr lang="en-GB" dirty="0" err="1" smtClean="0"/>
              <a:t>Supertagging</a:t>
            </a:r>
            <a:r>
              <a:rPr lang="en-GB" dirty="0" smtClean="0"/>
              <a:t>: an approach to almost parsing”, </a:t>
            </a:r>
            <a:r>
              <a:rPr lang="en-GB" i="1" dirty="0" smtClean="0"/>
              <a:t>Computational Linguistics</a:t>
            </a:r>
            <a:r>
              <a:rPr lang="en-GB" dirty="0" smtClean="0"/>
              <a:t>]</a:t>
            </a:r>
            <a:endParaRPr lang="en-US" dirty="0"/>
          </a:p>
        </p:txBody>
      </p:sp>
      <p:sp>
        <p:nvSpPr>
          <p:cNvPr id="117" name="Rectangle 23"/>
          <p:cNvSpPr>
            <a:spLocks/>
          </p:cNvSpPr>
          <p:nvPr/>
        </p:nvSpPr>
        <p:spPr bwMode="auto">
          <a:xfrm>
            <a:off x="190500" y="2375264"/>
            <a:ext cx="1676276" cy="36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  <a:t>word embedding space ℜ</a:t>
            </a:r>
            <a:r>
              <a:rPr lang="en-US" i="1" baseline="32000" dirty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118" name="Rectangle 24"/>
          <p:cNvSpPr>
            <a:spLocks/>
          </p:cNvSpPr>
          <p:nvPr/>
        </p:nvSpPr>
        <p:spPr bwMode="auto">
          <a:xfrm>
            <a:off x="190500" y="4679502"/>
            <a:ext cx="1676276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latin typeface="+mj-lt"/>
                <a:ea typeface="Gill Sans" charset="0"/>
                <a:cs typeface="Gill Sans" charset="0"/>
              </a:rPr>
              <a:t>discrete word space {1, ..., V}</a:t>
            </a:r>
          </a:p>
        </p:txBody>
      </p:sp>
      <p:sp>
        <p:nvSpPr>
          <p:cNvPr id="119" name="Rectangle 50"/>
          <p:cNvSpPr>
            <a:spLocks/>
          </p:cNvSpPr>
          <p:nvPr/>
        </p:nvSpPr>
        <p:spPr bwMode="auto">
          <a:xfrm>
            <a:off x="190500" y="3890684"/>
            <a:ext cx="1676276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808080"/>
                </a:solidFill>
                <a:latin typeface="+mj-lt"/>
                <a:ea typeface="Gill Sans" charset="0"/>
                <a:cs typeface="Gill Sans" charset="0"/>
              </a:rPr>
              <a:t>discrete POS</a:t>
            </a:r>
            <a:br>
              <a:rPr lang="en-US" dirty="0">
                <a:solidFill>
                  <a:srgbClr val="808080"/>
                </a:solidFill>
                <a:latin typeface="+mj-lt"/>
                <a:ea typeface="Gill Sans" charset="0"/>
                <a:cs typeface="Gill Sans" charset="0"/>
              </a:rPr>
            </a:br>
            <a:r>
              <a:rPr lang="en-US" dirty="0">
                <a:solidFill>
                  <a:srgbClr val="808080"/>
                </a:solidFill>
                <a:latin typeface="+mj-lt"/>
                <a:ea typeface="Gill Sans" charset="0"/>
                <a:cs typeface="Gill Sans" charset="0"/>
              </a:rPr>
              <a:t>features {0,1}</a:t>
            </a:r>
            <a:r>
              <a:rPr lang="en-US" i="1" baseline="32000" dirty="0">
                <a:solidFill>
                  <a:srgbClr val="808080"/>
                </a:solidFill>
                <a:latin typeface="+mj-lt"/>
                <a:ea typeface="Gill Sans" charset="0"/>
                <a:cs typeface="Gill Sans" charset="0"/>
              </a:rPr>
              <a:t>P</a:t>
            </a:r>
          </a:p>
        </p:txBody>
      </p:sp>
      <p:sp>
        <p:nvSpPr>
          <p:cNvPr id="120" name="Rectangle 51"/>
          <p:cNvSpPr>
            <a:spLocks/>
          </p:cNvSpPr>
          <p:nvPr/>
        </p:nvSpPr>
        <p:spPr bwMode="auto">
          <a:xfrm>
            <a:off x="190500" y="2766340"/>
            <a:ext cx="1676276" cy="36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808080"/>
                </a:solidFill>
                <a:latin typeface="+mj-lt"/>
                <a:cs typeface="Arial Unicode MS" panose="020B0604020202020204" pitchFamily="34" charset="-128"/>
              </a:rPr>
              <a:t>feature embedding space ℜ</a:t>
            </a:r>
            <a:r>
              <a:rPr lang="en-US" i="1" baseline="32000" dirty="0">
                <a:solidFill>
                  <a:srgbClr val="808080"/>
                </a:solidFill>
                <a:latin typeface="+mj-lt"/>
                <a:cs typeface="Arial Unicode MS" panose="020B0604020202020204" pitchFamily="34" charset="-128"/>
              </a:rPr>
              <a:t>F</a:t>
            </a:r>
            <a:endParaRPr lang="en-US" i="1" baseline="32000" dirty="0">
              <a:solidFill>
                <a:srgbClr val="808080"/>
              </a:solidFill>
              <a:latin typeface="+mj-lt"/>
              <a:ea typeface="Gill Sans" charset="0"/>
              <a:cs typeface="Gill Sans" charset="0"/>
            </a:endParaRPr>
          </a:p>
        </p:txBody>
      </p:sp>
      <p:sp>
        <p:nvSpPr>
          <p:cNvPr id="121" name="Rectangle 81"/>
          <p:cNvSpPr>
            <a:spLocks/>
          </p:cNvSpPr>
          <p:nvPr/>
        </p:nvSpPr>
        <p:spPr bwMode="auto">
          <a:xfrm>
            <a:off x="190500" y="3141862"/>
            <a:ext cx="1676276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>
                <a:solidFill>
                  <a:srgbClr val="808080"/>
                </a:solidFill>
                <a:latin typeface="+mj-lt"/>
                <a:ea typeface="Gill Sans" charset="0"/>
                <a:cs typeface="Gill Sans" charset="0"/>
              </a:rPr>
              <a:t>feature</a:t>
            </a:r>
          </a:p>
          <a:p>
            <a:pPr algn="r"/>
            <a:r>
              <a:rPr lang="en-US">
                <a:solidFill>
                  <a:srgbClr val="808080"/>
                </a:solidFill>
                <a:latin typeface="+mj-lt"/>
                <a:ea typeface="Gill Sans" charset="0"/>
                <a:cs typeface="Gill Sans" charset="0"/>
              </a:rPr>
              <a:t>embedding</a:t>
            </a:r>
          </a:p>
        </p:txBody>
      </p:sp>
      <p:sp>
        <p:nvSpPr>
          <p:cNvPr id="122" name="Rectangle 82"/>
          <p:cNvSpPr>
            <a:spLocks/>
          </p:cNvSpPr>
          <p:nvPr/>
        </p:nvSpPr>
        <p:spPr bwMode="auto">
          <a:xfrm>
            <a:off x="190500" y="3517384"/>
            <a:ext cx="1676276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word</a:t>
            </a:r>
          </a:p>
          <a:p>
            <a:pPr algn="r"/>
            <a:r>
              <a:rPr lang="en-US" dirty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embedding</a:t>
            </a:r>
          </a:p>
        </p:txBody>
      </p:sp>
    </p:spTree>
    <p:extLst>
      <p:ext uri="{BB962C8B-B14F-4D97-AF65-F5344CB8AC3E}">
        <p14:creationId xmlns:p14="http://schemas.microsoft.com/office/powerpoint/2010/main" val="47012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4449316" presetClass="entr" presetSubtype="-117443381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4449316" presetClass="entr" presetSubtype="-117443381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Constraining word representations</a:t>
            </a:r>
            <a:endParaRPr lang="en-GB" dirty="0"/>
          </a:p>
        </p:txBody>
      </p:sp>
      <p:sp>
        <p:nvSpPr>
          <p:cNvPr id="11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91415" cy="365125"/>
          </a:xfrm>
        </p:spPr>
        <p:txBody>
          <a:bodyPr/>
          <a:lstStyle/>
          <a:p>
            <a:pPr algn="ctr"/>
            <a:r>
              <a:rPr lang="en-GB" dirty="0" smtClean="0"/>
              <a:t>[Mirowski, Chopra, </a:t>
            </a:r>
            <a:r>
              <a:rPr lang="en-GB" dirty="0" err="1" smtClean="0"/>
              <a:t>Balakrishnan</a:t>
            </a:r>
            <a:r>
              <a:rPr lang="en-GB" dirty="0" smtClean="0"/>
              <a:t> and Bangalore (2010) </a:t>
            </a:r>
            <a:br>
              <a:rPr lang="en-GB" dirty="0" smtClean="0"/>
            </a:br>
            <a:r>
              <a:rPr lang="en-GB" dirty="0" smtClean="0"/>
              <a:t>“Feature-rich continuous language models for speech recognition”, </a:t>
            </a:r>
            <a:r>
              <a:rPr lang="en-GB" i="1" dirty="0" smtClean="0"/>
              <a:t>SLT;</a:t>
            </a:r>
            <a:br>
              <a:rPr lang="en-GB" i="1" dirty="0" smtClean="0"/>
            </a:br>
            <a:r>
              <a:rPr lang="en-GB" dirty="0" smtClean="0">
                <a:hlinkClick r:id="rId2"/>
              </a:rPr>
              <a:t>http://wordnet.princeton.edu</a:t>
            </a:r>
            <a:r>
              <a:rPr lang="en-GB" dirty="0" smtClean="0"/>
              <a:t>]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38</a:t>
            </a:fld>
            <a:endParaRPr lang="en-US" dirty="0"/>
          </a:p>
        </p:txBody>
      </p:sp>
      <p:sp>
        <p:nvSpPr>
          <p:cNvPr id="15361" name="Line 1"/>
          <p:cNvSpPr>
            <a:spLocks noChangeShapeType="1"/>
          </p:cNvSpPr>
          <p:nvPr/>
        </p:nvSpPr>
        <p:spPr bwMode="auto">
          <a:xfrm rot="10800000">
            <a:off x="3947336" y="2905207"/>
            <a:ext cx="552102" cy="328859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62" name="Line 2"/>
          <p:cNvSpPr>
            <a:spLocks noChangeShapeType="1"/>
          </p:cNvSpPr>
          <p:nvPr/>
        </p:nvSpPr>
        <p:spPr bwMode="auto">
          <a:xfrm rot="10800000">
            <a:off x="3996050" y="2700781"/>
            <a:ext cx="221924" cy="124433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 rot="10800000" flipH="1">
            <a:off x="5571166" y="3082414"/>
            <a:ext cx="546689" cy="0"/>
          </a:xfrm>
          <a:prstGeom prst="line">
            <a:avLst/>
          </a:prstGeom>
          <a:noFill/>
          <a:ln w="635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 rot="10800000">
            <a:off x="5154382" y="2811882"/>
            <a:ext cx="313940" cy="293307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68" name="AutoShape 8"/>
          <p:cNvSpPr>
            <a:spLocks/>
          </p:cNvSpPr>
          <p:nvPr/>
        </p:nvSpPr>
        <p:spPr bwMode="auto">
          <a:xfrm>
            <a:off x="2166536" y="2274154"/>
            <a:ext cx="1883642" cy="799928"/>
          </a:xfrm>
          <a:prstGeom prst="roundRect">
            <a:avLst>
              <a:gd name="adj" fmla="val 8333"/>
            </a:avLst>
          </a:prstGeom>
          <a:solidFill>
            <a:schemeClr val="accent4"/>
          </a:solidFill>
          <a:ln w="38100" cap="flat">
            <a:solidFill>
              <a:srgbClr val="676767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>
            <a:off x="3898621" y="3047416"/>
            <a:ext cx="0" cy="951026"/>
          </a:xfrm>
          <a:prstGeom prst="line">
            <a:avLst/>
          </a:prstGeom>
          <a:noFill/>
          <a:ln w="63500" cap="flat">
            <a:solidFill>
              <a:srgbClr val="80808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15380" name="Group 20"/>
          <p:cNvGrpSpPr>
            <a:grpSpLocks/>
          </p:cNvGrpSpPr>
          <p:nvPr/>
        </p:nvGrpSpPr>
        <p:grpSpPr bwMode="auto">
          <a:xfrm>
            <a:off x="2318093" y="3047416"/>
            <a:ext cx="1185396" cy="951026"/>
            <a:chOff x="0" y="0"/>
            <a:chExt cx="1752" cy="1712"/>
          </a:xfrm>
        </p:grpSpPr>
        <p:sp>
          <p:nvSpPr>
            <p:cNvPr id="15376" name="Line 16"/>
            <p:cNvSpPr>
              <a:spLocks noChangeShapeType="1"/>
            </p:cNvSpPr>
            <p:nvPr/>
          </p:nvSpPr>
          <p:spPr bwMode="auto">
            <a:xfrm>
              <a:off x="584" y="0"/>
              <a:ext cx="0" cy="1712"/>
            </a:xfrm>
            <a:prstGeom prst="line">
              <a:avLst/>
            </a:prstGeom>
            <a:noFill/>
            <a:ln w="63500" cap="flat">
              <a:solidFill>
                <a:srgbClr val="808080"/>
              </a:solidFill>
              <a:prstDash val="solid"/>
              <a:miter lim="800000"/>
              <a:headEnd type="stealth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>
              <a:off x="1168" y="0"/>
              <a:ext cx="0" cy="1712"/>
            </a:xfrm>
            <a:prstGeom prst="line">
              <a:avLst/>
            </a:prstGeom>
            <a:noFill/>
            <a:ln w="63500" cap="flat">
              <a:solidFill>
                <a:srgbClr val="808080"/>
              </a:solidFill>
              <a:prstDash val="solid"/>
              <a:miter lim="800000"/>
              <a:headEnd type="stealth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378" name="Line 18"/>
            <p:cNvSpPr>
              <a:spLocks noChangeShapeType="1"/>
            </p:cNvSpPr>
            <p:nvPr/>
          </p:nvSpPr>
          <p:spPr bwMode="auto">
            <a:xfrm>
              <a:off x="1752" y="0"/>
              <a:ext cx="0" cy="1712"/>
            </a:xfrm>
            <a:prstGeom prst="line">
              <a:avLst/>
            </a:prstGeom>
            <a:noFill/>
            <a:ln w="63500" cap="flat">
              <a:solidFill>
                <a:srgbClr val="808080"/>
              </a:solidFill>
              <a:prstDash val="solid"/>
              <a:miter lim="800000"/>
              <a:headEnd type="stealth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379" name="Line 19"/>
            <p:cNvSpPr>
              <a:spLocks noChangeShapeType="1"/>
            </p:cNvSpPr>
            <p:nvPr/>
          </p:nvSpPr>
          <p:spPr bwMode="auto">
            <a:xfrm>
              <a:off x="0" y="0"/>
              <a:ext cx="0" cy="1712"/>
            </a:xfrm>
            <a:prstGeom prst="line">
              <a:avLst/>
            </a:prstGeom>
            <a:noFill/>
            <a:ln w="63500" cap="flat">
              <a:solidFill>
                <a:srgbClr val="808080"/>
              </a:solidFill>
              <a:prstDash val="solid"/>
              <a:miter lim="800000"/>
              <a:headEnd type="stealth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5381" name="Freeform 21"/>
          <p:cNvSpPr>
            <a:spLocks/>
          </p:cNvSpPr>
          <p:nvPr/>
        </p:nvSpPr>
        <p:spPr bwMode="auto">
          <a:xfrm>
            <a:off x="3274800" y="2802994"/>
            <a:ext cx="194860" cy="1666517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82" name="Rectangle 22"/>
          <p:cNvSpPr>
            <a:spLocks/>
          </p:cNvSpPr>
          <p:nvPr/>
        </p:nvSpPr>
        <p:spPr bwMode="auto">
          <a:xfrm>
            <a:off x="4499438" y="3087413"/>
            <a:ext cx="297702" cy="244423"/>
          </a:xfrm>
          <a:prstGeom prst="rect">
            <a:avLst/>
          </a:prstGeom>
          <a:solidFill>
            <a:srgbClr val="FF5050"/>
          </a:solidFill>
          <a:ln w="25400" cap="flat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C</a:t>
            </a:r>
            <a:endParaRPr lang="en-US" sz="900" baseline="32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5385" name="Rectangle 25"/>
          <p:cNvSpPr>
            <a:spLocks/>
          </p:cNvSpPr>
          <p:nvPr/>
        </p:nvSpPr>
        <p:spPr bwMode="auto">
          <a:xfrm>
            <a:off x="2196984" y="5314443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15386" name="Rectangle 26"/>
          <p:cNvSpPr>
            <a:spLocks/>
          </p:cNvSpPr>
          <p:nvPr/>
        </p:nvSpPr>
        <p:spPr bwMode="auto">
          <a:xfrm>
            <a:off x="2579937" y="5316663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cat</a:t>
            </a:r>
          </a:p>
        </p:txBody>
      </p:sp>
      <p:sp>
        <p:nvSpPr>
          <p:cNvPr id="15387" name="Rectangle 27"/>
          <p:cNvSpPr>
            <a:spLocks/>
          </p:cNvSpPr>
          <p:nvPr/>
        </p:nvSpPr>
        <p:spPr bwMode="auto">
          <a:xfrm>
            <a:off x="2980482" y="5316663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sat</a:t>
            </a:r>
          </a:p>
        </p:txBody>
      </p:sp>
      <p:sp>
        <p:nvSpPr>
          <p:cNvPr id="15388" name="Rectangle 28"/>
          <p:cNvSpPr>
            <a:spLocks/>
          </p:cNvSpPr>
          <p:nvPr/>
        </p:nvSpPr>
        <p:spPr bwMode="auto">
          <a:xfrm>
            <a:off x="3422299" y="5316663"/>
            <a:ext cx="20839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on</a:t>
            </a:r>
          </a:p>
        </p:txBody>
      </p:sp>
      <p:sp>
        <p:nvSpPr>
          <p:cNvPr id="15389" name="Rectangle 29"/>
          <p:cNvSpPr>
            <a:spLocks/>
          </p:cNvSpPr>
          <p:nvPr/>
        </p:nvSpPr>
        <p:spPr bwMode="auto">
          <a:xfrm>
            <a:off x="3770745" y="5316663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15390" name="Line 30"/>
          <p:cNvSpPr>
            <a:spLocks noChangeShapeType="1"/>
          </p:cNvSpPr>
          <p:nvPr/>
        </p:nvSpPr>
        <p:spPr bwMode="auto">
          <a:xfrm>
            <a:off x="6188221" y="3340724"/>
            <a:ext cx="0" cy="1519308"/>
          </a:xfrm>
          <a:prstGeom prst="line">
            <a:avLst/>
          </a:prstGeom>
          <a:noFill/>
          <a:ln w="63500" cap="flat">
            <a:solidFill>
              <a:srgbClr val="4D4D4D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15393" name="Group 33"/>
          <p:cNvGrpSpPr>
            <a:grpSpLocks/>
          </p:cNvGrpSpPr>
          <p:nvPr/>
        </p:nvGrpSpPr>
        <p:grpSpPr bwMode="auto">
          <a:xfrm>
            <a:off x="6085378" y="4438403"/>
            <a:ext cx="227336" cy="835481"/>
            <a:chOff x="0" y="0"/>
            <a:chExt cx="336" cy="1504"/>
          </a:xfrm>
        </p:grpSpPr>
        <p:sp>
          <p:nvSpPr>
            <p:cNvPr id="15391" name="AutoShape 31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392" name="Oval 32"/>
            <p:cNvSpPr>
              <a:spLocks/>
            </p:cNvSpPr>
            <p:nvPr/>
          </p:nvSpPr>
          <p:spPr bwMode="auto">
            <a:xfrm>
              <a:off x="88" y="632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5394" name="Rectangle 34"/>
          <p:cNvSpPr>
            <a:spLocks/>
          </p:cNvSpPr>
          <p:nvPr/>
        </p:nvSpPr>
        <p:spPr bwMode="auto">
          <a:xfrm>
            <a:off x="6033282" y="5316663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 b="1">
                <a:latin typeface="Courier" charset="0"/>
                <a:ea typeface="Courier" charset="0"/>
                <a:cs typeface="Courier" charset="0"/>
                <a:sym typeface="Courier" charset="0"/>
              </a:rPr>
              <a:t>mat</a:t>
            </a:r>
          </a:p>
        </p:txBody>
      </p:sp>
      <p:sp>
        <p:nvSpPr>
          <p:cNvPr id="15395" name="AutoShape 35"/>
          <p:cNvSpPr>
            <a:spLocks/>
          </p:cNvSpPr>
          <p:nvPr/>
        </p:nvSpPr>
        <p:spPr bwMode="auto">
          <a:xfrm>
            <a:off x="2204426" y="3927337"/>
            <a:ext cx="227336" cy="351080"/>
          </a:xfrm>
          <a:prstGeom prst="roundRect">
            <a:avLst>
              <a:gd name="adj" fmla="val 35713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96" name="AutoShape 36"/>
          <p:cNvSpPr>
            <a:spLocks/>
          </p:cNvSpPr>
          <p:nvPr/>
        </p:nvSpPr>
        <p:spPr bwMode="auto">
          <a:xfrm>
            <a:off x="2599558" y="3927337"/>
            <a:ext cx="227336" cy="351080"/>
          </a:xfrm>
          <a:prstGeom prst="roundRect">
            <a:avLst>
              <a:gd name="adj" fmla="val 35713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97" name="AutoShape 37"/>
          <p:cNvSpPr>
            <a:spLocks/>
          </p:cNvSpPr>
          <p:nvPr/>
        </p:nvSpPr>
        <p:spPr bwMode="auto">
          <a:xfrm>
            <a:off x="2994689" y="3927337"/>
            <a:ext cx="227336" cy="351080"/>
          </a:xfrm>
          <a:prstGeom prst="roundRect">
            <a:avLst>
              <a:gd name="adj" fmla="val 35713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98" name="AutoShape 38"/>
          <p:cNvSpPr>
            <a:spLocks/>
          </p:cNvSpPr>
          <p:nvPr/>
        </p:nvSpPr>
        <p:spPr bwMode="auto">
          <a:xfrm>
            <a:off x="3389821" y="3927337"/>
            <a:ext cx="227336" cy="351080"/>
          </a:xfrm>
          <a:prstGeom prst="roundRect">
            <a:avLst>
              <a:gd name="adj" fmla="val 35713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99" name="AutoShape 39"/>
          <p:cNvSpPr>
            <a:spLocks/>
          </p:cNvSpPr>
          <p:nvPr/>
        </p:nvSpPr>
        <p:spPr bwMode="auto">
          <a:xfrm>
            <a:off x="3784953" y="3927337"/>
            <a:ext cx="227336" cy="351080"/>
          </a:xfrm>
          <a:prstGeom prst="roundRect">
            <a:avLst>
              <a:gd name="adj" fmla="val 35713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00" name="Rectangle 40"/>
          <p:cNvSpPr>
            <a:spLocks/>
          </p:cNvSpPr>
          <p:nvPr/>
        </p:nvSpPr>
        <p:spPr bwMode="auto">
          <a:xfrm>
            <a:off x="2367568" y="4264718"/>
            <a:ext cx="13785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>
                <a:solidFill>
                  <a:srgbClr val="4D4D4D"/>
                </a:solidFill>
                <a:latin typeface="Courier" charset="0"/>
                <a:ea typeface="Courier" charset="0"/>
                <a:cs typeface="Courier" charset="0"/>
                <a:sym typeface="Courier" charset="0"/>
              </a:rPr>
              <a:t>DT</a:t>
            </a:r>
          </a:p>
        </p:txBody>
      </p:sp>
      <p:sp>
        <p:nvSpPr>
          <p:cNvPr id="15401" name="Rectangle 41"/>
          <p:cNvSpPr>
            <a:spLocks/>
          </p:cNvSpPr>
          <p:nvPr/>
        </p:nvSpPr>
        <p:spPr bwMode="auto">
          <a:xfrm>
            <a:off x="2746462" y="4269163"/>
            <a:ext cx="13785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>
                <a:solidFill>
                  <a:srgbClr val="4D4D4D"/>
                </a:solidFill>
                <a:latin typeface="Courier" charset="0"/>
                <a:ea typeface="Courier" charset="0"/>
                <a:cs typeface="Courier" charset="0"/>
                <a:sym typeface="Courier" charset="0"/>
              </a:rPr>
              <a:t>NN</a:t>
            </a:r>
          </a:p>
        </p:txBody>
      </p:sp>
      <p:sp>
        <p:nvSpPr>
          <p:cNvPr id="15402" name="Rectangle 42"/>
          <p:cNvSpPr>
            <a:spLocks/>
          </p:cNvSpPr>
          <p:nvPr/>
        </p:nvSpPr>
        <p:spPr bwMode="auto">
          <a:xfrm>
            <a:off x="3112542" y="4269163"/>
            <a:ext cx="20678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>
                <a:solidFill>
                  <a:srgbClr val="4D4D4D"/>
                </a:solidFill>
                <a:latin typeface="Courier" charset="0"/>
                <a:ea typeface="Courier" charset="0"/>
                <a:cs typeface="Courier" charset="0"/>
                <a:sym typeface="Courier" charset="0"/>
              </a:rPr>
              <a:t>VBD</a:t>
            </a:r>
          </a:p>
        </p:txBody>
      </p:sp>
      <p:sp>
        <p:nvSpPr>
          <p:cNvPr id="15403" name="Rectangle 43"/>
          <p:cNvSpPr>
            <a:spLocks/>
          </p:cNvSpPr>
          <p:nvPr/>
        </p:nvSpPr>
        <p:spPr bwMode="auto">
          <a:xfrm>
            <a:off x="3521503" y="4273607"/>
            <a:ext cx="13785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>
                <a:solidFill>
                  <a:srgbClr val="4D4D4D"/>
                </a:solidFill>
                <a:latin typeface="Courier" charset="0"/>
                <a:ea typeface="Courier" charset="0"/>
                <a:cs typeface="Courier" charset="0"/>
                <a:sym typeface="Courier" charset="0"/>
              </a:rPr>
              <a:t>IN</a:t>
            </a:r>
          </a:p>
        </p:txBody>
      </p:sp>
      <p:sp>
        <p:nvSpPr>
          <p:cNvPr id="15404" name="Rectangle 44"/>
          <p:cNvSpPr>
            <a:spLocks/>
          </p:cNvSpPr>
          <p:nvPr/>
        </p:nvSpPr>
        <p:spPr bwMode="auto">
          <a:xfrm>
            <a:off x="3926445" y="4269163"/>
            <a:ext cx="13785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>
                <a:solidFill>
                  <a:srgbClr val="4D4D4D"/>
                </a:solidFill>
                <a:latin typeface="Courier" charset="0"/>
                <a:ea typeface="Courier" charset="0"/>
                <a:cs typeface="Courier" charset="0"/>
                <a:sym typeface="Courier" charset="0"/>
              </a:rPr>
              <a:t>DT</a:t>
            </a:r>
          </a:p>
        </p:txBody>
      </p:sp>
      <p:sp>
        <p:nvSpPr>
          <p:cNvPr id="15405" name="AutoShape 45"/>
          <p:cNvSpPr>
            <a:spLocks/>
          </p:cNvSpPr>
          <p:nvPr/>
        </p:nvSpPr>
        <p:spPr bwMode="auto">
          <a:xfrm>
            <a:off x="2204426" y="2865211"/>
            <a:ext cx="227336" cy="177762"/>
          </a:xfrm>
          <a:prstGeom prst="roundRect">
            <a:avLst>
              <a:gd name="adj" fmla="val 37500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06" name="AutoShape 46"/>
          <p:cNvSpPr>
            <a:spLocks/>
          </p:cNvSpPr>
          <p:nvPr/>
        </p:nvSpPr>
        <p:spPr bwMode="auto">
          <a:xfrm>
            <a:off x="2599558" y="2865211"/>
            <a:ext cx="227336" cy="177762"/>
          </a:xfrm>
          <a:prstGeom prst="roundRect">
            <a:avLst>
              <a:gd name="adj" fmla="val 37500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07" name="AutoShape 47"/>
          <p:cNvSpPr>
            <a:spLocks/>
          </p:cNvSpPr>
          <p:nvPr/>
        </p:nvSpPr>
        <p:spPr bwMode="auto">
          <a:xfrm>
            <a:off x="3000103" y="2865211"/>
            <a:ext cx="227336" cy="177762"/>
          </a:xfrm>
          <a:prstGeom prst="roundRect">
            <a:avLst>
              <a:gd name="adj" fmla="val 37500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08" name="AutoShape 48"/>
          <p:cNvSpPr>
            <a:spLocks/>
          </p:cNvSpPr>
          <p:nvPr/>
        </p:nvSpPr>
        <p:spPr bwMode="auto">
          <a:xfrm>
            <a:off x="3389821" y="2865211"/>
            <a:ext cx="227336" cy="177762"/>
          </a:xfrm>
          <a:prstGeom prst="roundRect">
            <a:avLst>
              <a:gd name="adj" fmla="val 37500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09" name="AutoShape 49"/>
          <p:cNvSpPr>
            <a:spLocks/>
          </p:cNvSpPr>
          <p:nvPr/>
        </p:nvSpPr>
        <p:spPr bwMode="auto">
          <a:xfrm>
            <a:off x="3784953" y="2865211"/>
            <a:ext cx="227336" cy="177762"/>
          </a:xfrm>
          <a:prstGeom prst="roundRect">
            <a:avLst>
              <a:gd name="adj" fmla="val 37500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12" name="Freeform 52"/>
          <p:cNvSpPr>
            <a:spLocks/>
          </p:cNvSpPr>
          <p:nvPr/>
        </p:nvSpPr>
        <p:spPr bwMode="auto">
          <a:xfrm>
            <a:off x="3669931" y="2802994"/>
            <a:ext cx="189447" cy="1666517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13" name="Freeform 53"/>
          <p:cNvSpPr>
            <a:spLocks/>
          </p:cNvSpPr>
          <p:nvPr/>
        </p:nvSpPr>
        <p:spPr bwMode="auto">
          <a:xfrm>
            <a:off x="2094816" y="2794106"/>
            <a:ext cx="189447" cy="1666517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14" name="Freeform 54"/>
          <p:cNvSpPr>
            <a:spLocks/>
          </p:cNvSpPr>
          <p:nvPr/>
        </p:nvSpPr>
        <p:spPr bwMode="auto">
          <a:xfrm>
            <a:off x="2479123" y="2794106"/>
            <a:ext cx="194860" cy="1666517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15" name="Freeform 55"/>
          <p:cNvSpPr>
            <a:spLocks/>
          </p:cNvSpPr>
          <p:nvPr/>
        </p:nvSpPr>
        <p:spPr bwMode="auto">
          <a:xfrm>
            <a:off x="2879668" y="2794106"/>
            <a:ext cx="184034" cy="1666517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15418" name="Group 58"/>
          <p:cNvGrpSpPr>
            <a:grpSpLocks/>
          </p:cNvGrpSpPr>
          <p:nvPr/>
        </p:nvGrpSpPr>
        <p:grpSpPr bwMode="auto">
          <a:xfrm>
            <a:off x="2204426" y="4438403"/>
            <a:ext cx="227336" cy="835481"/>
            <a:chOff x="0" y="0"/>
            <a:chExt cx="336" cy="1504"/>
          </a:xfrm>
        </p:grpSpPr>
        <p:sp>
          <p:nvSpPr>
            <p:cNvPr id="15416" name="AutoShape 56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17" name="Oval 57"/>
            <p:cNvSpPr>
              <a:spLocks/>
            </p:cNvSpPr>
            <p:nvPr/>
          </p:nvSpPr>
          <p:spPr bwMode="auto">
            <a:xfrm>
              <a:off x="96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15421" name="Group 61"/>
          <p:cNvGrpSpPr>
            <a:grpSpLocks/>
          </p:cNvGrpSpPr>
          <p:nvPr/>
        </p:nvGrpSpPr>
        <p:grpSpPr bwMode="auto">
          <a:xfrm>
            <a:off x="2599558" y="4438403"/>
            <a:ext cx="227336" cy="835481"/>
            <a:chOff x="0" y="0"/>
            <a:chExt cx="336" cy="1504"/>
          </a:xfrm>
        </p:grpSpPr>
        <p:sp>
          <p:nvSpPr>
            <p:cNvPr id="15419" name="AutoShape 59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20" name="Oval 60"/>
            <p:cNvSpPr>
              <a:spLocks/>
            </p:cNvSpPr>
            <p:nvPr/>
          </p:nvSpPr>
          <p:spPr bwMode="auto">
            <a:xfrm>
              <a:off x="88" y="17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15424" name="Group 64"/>
          <p:cNvGrpSpPr>
            <a:grpSpLocks/>
          </p:cNvGrpSpPr>
          <p:nvPr/>
        </p:nvGrpSpPr>
        <p:grpSpPr bwMode="auto">
          <a:xfrm>
            <a:off x="2994689" y="4438403"/>
            <a:ext cx="227336" cy="835481"/>
            <a:chOff x="0" y="0"/>
            <a:chExt cx="336" cy="1504"/>
          </a:xfrm>
        </p:grpSpPr>
        <p:sp>
          <p:nvSpPr>
            <p:cNvPr id="15422" name="AutoShape 62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23" name="Oval 63"/>
            <p:cNvSpPr>
              <a:spLocks/>
            </p:cNvSpPr>
            <p:nvPr/>
          </p:nvSpPr>
          <p:spPr bwMode="auto">
            <a:xfrm>
              <a:off x="96" y="6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15427" name="Group 67"/>
          <p:cNvGrpSpPr>
            <a:grpSpLocks/>
          </p:cNvGrpSpPr>
          <p:nvPr/>
        </p:nvGrpSpPr>
        <p:grpSpPr bwMode="auto">
          <a:xfrm>
            <a:off x="3389821" y="4438403"/>
            <a:ext cx="227336" cy="835481"/>
            <a:chOff x="0" y="0"/>
            <a:chExt cx="336" cy="1504"/>
          </a:xfrm>
        </p:grpSpPr>
        <p:sp>
          <p:nvSpPr>
            <p:cNvPr id="15425" name="AutoShape 65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26" name="Oval 66"/>
            <p:cNvSpPr>
              <a:spLocks/>
            </p:cNvSpPr>
            <p:nvPr/>
          </p:nvSpPr>
          <p:spPr bwMode="auto">
            <a:xfrm>
              <a:off x="96" y="4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15430" name="Group 70"/>
          <p:cNvGrpSpPr>
            <a:grpSpLocks/>
          </p:cNvGrpSpPr>
          <p:nvPr/>
        </p:nvGrpSpPr>
        <p:grpSpPr bwMode="auto">
          <a:xfrm>
            <a:off x="3784953" y="4438403"/>
            <a:ext cx="227336" cy="835481"/>
            <a:chOff x="0" y="0"/>
            <a:chExt cx="336" cy="1504"/>
          </a:xfrm>
        </p:grpSpPr>
        <p:sp>
          <p:nvSpPr>
            <p:cNvPr id="15428" name="AutoShape 68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29" name="Oval 69"/>
            <p:cNvSpPr>
              <a:spLocks/>
            </p:cNvSpPr>
            <p:nvPr/>
          </p:nvSpPr>
          <p:spPr bwMode="auto">
            <a:xfrm>
              <a:off x="88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5431" name="Rectangle 71"/>
          <p:cNvSpPr>
            <a:spLocks/>
          </p:cNvSpPr>
          <p:nvPr/>
        </p:nvSpPr>
        <p:spPr bwMode="auto">
          <a:xfrm>
            <a:off x="1950025" y="3580702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5432" name="Rectangle 72"/>
          <p:cNvSpPr>
            <a:spLocks/>
          </p:cNvSpPr>
          <p:nvPr/>
        </p:nvSpPr>
        <p:spPr bwMode="auto">
          <a:xfrm>
            <a:off x="2355983" y="3580702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5433" name="Rectangle 73"/>
          <p:cNvSpPr>
            <a:spLocks/>
          </p:cNvSpPr>
          <p:nvPr/>
        </p:nvSpPr>
        <p:spPr bwMode="auto">
          <a:xfrm>
            <a:off x="2751115" y="3580702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5434" name="Rectangle 74"/>
          <p:cNvSpPr>
            <a:spLocks/>
          </p:cNvSpPr>
          <p:nvPr/>
        </p:nvSpPr>
        <p:spPr bwMode="auto">
          <a:xfrm>
            <a:off x="3140834" y="3580702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5435" name="Rectangle 75"/>
          <p:cNvSpPr>
            <a:spLocks/>
          </p:cNvSpPr>
          <p:nvPr/>
        </p:nvSpPr>
        <p:spPr bwMode="auto">
          <a:xfrm>
            <a:off x="3541379" y="3580702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5436" name="Rectangle 76"/>
          <p:cNvSpPr>
            <a:spLocks/>
          </p:cNvSpPr>
          <p:nvPr/>
        </p:nvSpPr>
        <p:spPr bwMode="auto">
          <a:xfrm>
            <a:off x="2188187" y="3220735"/>
            <a:ext cx="232749" cy="186650"/>
          </a:xfrm>
          <a:prstGeom prst="rect">
            <a:avLst/>
          </a:prstGeom>
          <a:solidFill>
            <a:srgbClr val="92D050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rPr>
              <a:t>F</a:t>
            </a:r>
          </a:p>
        </p:txBody>
      </p:sp>
      <p:sp>
        <p:nvSpPr>
          <p:cNvPr id="15437" name="Rectangle 77"/>
          <p:cNvSpPr>
            <a:spLocks/>
          </p:cNvSpPr>
          <p:nvPr/>
        </p:nvSpPr>
        <p:spPr bwMode="auto">
          <a:xfrm>
            <a:off x="2583318" y="3220735"/>
            <a:ext cx="232749" cy="186650"/>
          </a:xfrm>
          <a:prstGeom prst="rect">
            <a:avLst/>
          </a:prstGeom>
          <a:solidFill>
            <a:srgbClr val="92D050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rPr>
              <a:t>F</a:t>
            </a:r>
          </a:p>
        </p:txBody>
      </p:sp>
      <p:sp>
        <p:nvSpPr>
          <p:cNvPr id="15438" name="Rectangle 78"/>
          <p:cNvSpPr>
            <a:spLocks/>
          </p:cNvSpPr>
          <p:nvPr/>
        </p:nvSpPr>
        <p:spPr bwMode="auto">
          <a:xfrm>
            <a:off x="2994689" y="3220735"/>
            <a:ext cx="232749" cy="186650"/>
          </a:xfrm>
          <a:prstGeom prst="rect">
            <a:avLst/>
          </a:prstGeom>
          <a:solidFill>
            <a:srgbClr val="92D050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rPr>
              <a:t>F</a:t>
            </a:r>
          </a:p>
        </p:txBody>
      </p:sp>
      <p:sp>
        <p:nvSpPr>
          <p:cNvPr id="15439" name="Rectangle 79"/>
          <p:cNvSpPr>
            <a:spLocks/>
          </p:cNvSpPr>
          <p:nvPr/>
        </p:nvSpPr>
        <p:spPr bwMode="auto">
          <a:xfrm>
            <a:off x="3384407" y="3220735"/>
            <a:ext cx="232749" cy="186650"/>
          </a:xfrm>
          <a:prstGeom prst="rect">
            <a:avLst/>
          </a:prstGeom>
          <a:solidFill>
            <a:srgbClr val="92D050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rPr>
              <a:t>F</a:t>
            </a:r>
          </a:p>
        </p:txBody>
      </p:sp>
      <p:sp>
        <p:nvSpPr>
          <p:cNvPr id="15440" name="Rectangle 80"/>
          <p:cNvSpPr>
            <a:spLocks/>
          </p:cNvSpPr>
          <p:nvPr/>
        </p:nvSpPr>
        <p:spPr bwMode="auto">
          <a:xfrm>
            <a:off x="3779540" y="3220735"/>
            <a:ext cx="232749" cy="186650"/>
          </a:xfrm>
          <a:prstGeom prst="rect">
            <a:avLst/>
          </a:prstGeom>
          <a:solidFill>
            <a:srgbClr val="92D050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rPr>
              <a:t>F</a:t>
            </a:r>
          </a:p>
        </p:txBody>
      </p:sp>
      <p:sp>
        <p:nvSpPr>
          <p:cNvPr id="15449" name="Rectangle 89"/>
          <p:cNvSpPr>
            <a:spLocks/>
          </p:cNvSpPr>
          <p:nvPr/>
        </p:nvSpPr>
        <p:spPr bwMode="auto">
          <a:xfrm>
            <a:off x="5749787" y="2971868"/>
            <a:ext cx="270638" cy="217759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E</a:t>
            </a:r>
          </a:p>
        </p:txBody>
      </p:sp>
      <p:sp>
        <p:nvSpPr>
          <p:cNvPr id="15450" name="Rectangle 90"/>
          <p:cNvSpPr>
            <a:spLocks/>
          </p:cNvSpPr>
          <p:nvPr/>
        </p:nvSpPr>
        <p:spPr bwMode="auto">
          <a:xfrm>
            <a:off x="6052903" y="3576258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5452" name="Line 92"/>
          <p:cNvSpPr>
            <a:spLocks noChangeShapeType="1"/>
          </p:cNvSpPr>
          <p:nvPr/>
        </p:nvSpPr>
        <p:spPr bwMode="auto">
          <a:xfrm rot="10800000" flipH="1">
            <a:off x="5538689" y="3029641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15458" name="Group 98"/>
          <p:cNvGrpSpPr>
            <a:grpSpLocks/>
          </p:cNvGrpSpPr>
          <p:nvPr/>
        </p:nvGrpSpPr>
        <p:grpSpPr bwMode="auto">
          <a:xfrm>
            <a:off x="4217974" y="2598568"/>
            <a:ext cx="941822" cy="404408"/>
            <a:chOff x="0" y="0"/>
            <a:chExt cx="1392" cy="728"/>
          </a:xfrm>
          <a:solidFill>
            <a:srgbClr val="FF0000"/>
          </a:solidFill>
        </p:grpSpPr>
        <p:sp>
          <p:nvSpPr>
            <p:cNvPr id="15453" name="Rectangle 93"/>
            <p:cNvSpPr>
              <a:spLocks/>
            </p:cNvSpPr>
            <p:nvPr/>
          </p:nvSpPr>
          <p:spPr bwMode="auto">
            <a:xfrm>
              <a:off x="0" y="0"/>
              <a:ext cx="1392" cy="728"/>
            </a:xfrm>
            <a:prstGeom prst="rect">
              <a:avLst/>
            </a:prstGeom>
            <a:grpFill/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54" name="Line 94"/>
            <p:cNvSpPr>
              <a:spLocks noChangeShapeType="1"/>
            </p:cNvSpPr>
            <p:nvPr/>
          </p:nvSpPr>
          <p:spPr bwMode="auto">
            <a:xfrm rot="10800000">
              <a:off x="368" y="367"/>
              <a:ext cx="624" cy="9"/>
            </a:xfrm>
            <a:prstGeom prst="line">
              <a:avLst/>
            </a:prstGeom>
            <a:grpFill/>
            <a:ln w="63500" cap="flat">
              <a:solidFill>
                <a:srgbClr val="C00000"/>
              </a:solidFill>
              <a:prstDash val="solid"/>
              <a:miter lim="800000"/>
              <a:headEnd type="stealth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55" name="Rectangle 95"/>
            <p:cNvSpPr>
              <a:spLocks/>
            </p:cNvSpPr>
            <p:nvPr/>
          </p:nvSpPr>
          <p:spPr bwMode="auto">
            <a:xfrm>
              <a:off x="56" y="216"/>
              <a:ext cx="320" cy="320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A</a:t>
              </a:r>
              <a:endPara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15456" name="Rectangle 96"/>
            <p:cNvSpPr>
              <a:spLocks/>
            </p:cNvSpPr>
            <p:nvPr/>
          </p:nvSpPr>
          <p:spPr bwMode="auto">
            <a:xfrm>
              <a:off x="1000" y="216"/>
              <a:ext cx="320" cy="312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B</a:t>
              </a:r>
              <a:endPara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15457" name="AutoShape 97"/>
            <p:cNvSpPr>
              <a:spLocks/>
            </p:cNvSpPr>
            <p:nvPr/>
          </p:nvSpPr>
          <p:spPr bwMode="auto">
            <a:xfrm>
              <a:off x="456" y="56"/>
              <a:ext cx="336" cy="632"/>
            </a:xfrm>
            <a:prstGeom prst="roundRect">
              <a:avLst>
                <a:gd name="adj" fmla="val 35713"/>
              </a:avLst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825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Gill Sans" charset="0"/>
                  <a:cs typeface="Gill Sans" charset="0"/>
                </a:rPr>
                <a:t>h</a:t>
              </a:r>
              <a:endParaRPr lang="en-US" baseline="32000" dirty="0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endParaRPr>
            </a:p>
          </p:txBody>
        </p:sp>
      </p:grpSp>
      <p:sp>
        <p:nvSpPr>
          <p:cNvPr id="15461" name="Line 101"/>
          <p:cNvSpPr>
            <a:spLocks noChangeShapeType="1"/>
          </p:cNvSpPr>
          <p:nvPr/>
        </p:nvSpPr>
        <p:spPr bwMode="auto">
          <a:xfrm flipH="1">
            <a:off x="4791727" y="3176293"/>
            <a:ext cx="676596" cy="44441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78" name="AutoShape 118"/>
          <p:cNvSpPr>
            <a:spLocks/>
          </p:cNvSpPr>
          <p:nvPr/>
        </p:nvSpPr>
        <p:spPr bwMode="auto">
          <a:xfrm>
            <a:off x="6074553" y="2825214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 err="1">
                <a:solidFill>
                  <a:prstClr val="white"/>
                </a:solidFill>
                <a:latin typeface="Calibri" panose="020F0502020204030204"/>
              </a:rPr>
              <a:t>z</a:t>
            </a:r>
            <a:r>
              <a:rPr lang="en-GB" i="1" baseline="-25000" dirty="0" err="1">
                <a:solidFill>
                  <a:prstClr val="white"/>
                </a:solidFill>
                <a:latin typeface="Calibri" panose="020F0502020204030204"/>
              </a:rPr>
              <a:t>t</a:t>
            </a:r>
            <a:endParaRPr lang="en-US" sz="825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5479" name="Line 119"/>
          <p:cNvSpPr>
            <a:spLocks noChangeShapeType="1"/>
          </p:cNvSpPr>
          <p:nvPr/>
        </p:nvSpPr>
        <p:spPr bwMode="auto">
          <a:xfrm rot="10800000" flipH="1">
            <a:off x="5511625" y="3029641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80" name="Rectangle 120"/>
          <p:cNvSpPr>
            <a:spLocks/>
          </p:cNvSpPr>
          <p:nvPr/>
        </p:nvSpPr>
        <p:spPr bwMode="auto">
          <a:xfrm>
            <a:off x="2212920" y="5073104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t-5</a:t>
            </a:r>
          </a:p>
        </p:txBody>
      </p:sp>
      <p:sp>
        <p:nvSpPr>
          <p:cNvPr id="15481" name="Rectangle 121"/>
          <p:cNvSpPr>
            <a:spLocks/>
          </p:cNvSpPr>
          <p:nvPr/>
        </p:nvSpPr>
        <p:spPr bwMode="auto">
          <a:xfrm>
            <a:off x="2610420" y="5073104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t-4</a:t>
            </a:r>
          </a:p>
        </p:txBody>
      </p:sp>
      <p:sp>
        <p:nvSpPr>
          <p:cNvPr id="15482" name="Rectangle 122"/>
          <p:cNvSpPr>
            <a:spLocks/>
          </p:cNvSpPr>
          <p:nvPr/>
        </p:nvSpPr>
        <p:spPr bwMode="auto">
          <a:xfrm>
            <a:off x="3005552" y="5073104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t-3</a:t>
            </a:r>
          </a:p>
        </p:txBody>
      </p:sp>
      <p:sp>
        <p:nvSpPr>
          <p:cNvPr id="15483" name="Rectangle 123"/>
          <p:cNvSpPr>
            <a:spLocks/>
          </p:cNvSpPr>
          <p:nvPr/>
        </p:nvSpPr>
        <p:spPr bwMode="auto">
          <a:xfrm>
            <a:off x="3400684" y="5073104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t-2</a:t>
            </a:r>
          </a:p>
        </p:txBody>
      </p:sp>
      <p:sp>
        <p:nvSpPr>
          <p:cNvPr id="15484" name="Rectangle 124"/>
          <p:cNvSpPr>
            <a:spLocks/>
          </p:cNvSpPr>
          <p:nvPr/>
        </p:nvSpPr>
        <p:spPr bwMode="auto">
          <a:xfrm>
            <a:off x="3795816" y="5073104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t-1</a:t>
            </a:r>
          </a:p>
        </p:txBody>
      </p:sp>
      <p:sp>
        <p:nvSpPr>
          <p:cNvPr id="15485" name="Rectangle 125"/>
          <p:cNvSpPr>
            <a:spLocks/>
          </p:cNvSpPr>
          <p:nvPr/>
        </p:nvSpPr>
        <p:spPr bwMode="auto">
          <a:xfrm>
            <a:off x="6141728" y="5073104"/>
            <a:ext cx="12343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</a:t>
            </a:r>
          </a:p>
        </p:txBody>
      </p:sp>
      <p:sp>
        <p:nvSpPr>
          <p:cNvPr id="108" name="Line 9"/>
          <p:cNvSpPr>
            <a:spLocks noChangeShapeType="1"/>
          </p:cNvSpPr>
          <p:nvPr/>
        </p:nvSpPr>
        <p:spPr bwMode="auto">
          <a:xfrm>
            <a:off x="3897991" y="2453021"/>
            <a:ext cx="801089" cy="1680405"/>
          </a:xfrm>
          <a:prstGeom prst="line">
            <a:avLst/>
          </a:prstGeom>
          <a:noFill/>
          <a:ln w="63500" cap="flat">
            <a:solidFill>
              <a:srgbClr val="FFC000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09" name="Line 10"/>
          <p:cNvSpPr>
            <a:spLocks noChangeShapeType="1"/>
          </p:cNvSpPr>
          <p:nvPr/>
        </p:nvSpPr>
        <p:spPr bwMode="auto">
          <a:xfrm flipH="1">
            <a:off x="4856050" y="3333498"/>
            <a:ext cx="801089" cy="826037"/>
          </a:xfrm>
          <a:prstGeom prst="line">
            <a:avLst/>
          </a:prstGeom>
          <a:noFill/>
          <a:ln w="63500" cap="flat">
            <a:solidFill>
              <a:srgbClr val="FFC000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10" name="Line 11"/>
          <p:cNvSpPr>
            <a:spLocks noChangeShapeType="1"/>
          </p:cNvSpPr>
          <p:nvPr/>
        </p:nvSpPr>
        <p:spPr bwMode="auto">
          <a:xfrm>
            <a:off x="3492033" y="2498016"/>
            <a:ext cx="1147507" cy="1648741"/>
          </a:xfrm>
          <a:prstGeom prst="line">
            <a:avLst/>
          </a:prstGeom>
          <a:noFill/>
          <a:ln w="63500" cap="flat">
            <a:solidFill>
              <a:srgbClr val="FFC000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11" name="Line 12"/>
          <p:cNvSpPr>
            <a:spLocks noChangeShapeType="1"/>
          </p:cNvSpPr>
          <p:nvPr/>
        </p:nvSpPr>
        <p:spPr bwMode="auto">
          <a:xfrm>
            <a:off x="3107726" y="2595786"/>
            <a:ext cx="1439796" cy="1533196"/>
          </a:xfrm>
          <a:prstGeom prst="line">
            <a:avLst/>
          </a:prstGeom>
          <a:noFill/>
          <a:ln w="63500" cap="flat">
            <a:solidFill>
              <a:srgbClr val="FFC000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12" name="Line 13"/>
          <p:cNvSpPr>
            <a:spLocks noChangeShapeType="1"/>
          </p:cNvSpPr>
          <p:nvPr/>
        </p:nvSpPr>
        <p:spPr bwMode="auto">
          <a:xfrm>
            <a:off x="2696357" y="2689111"/>
            <a:ext cx="1759148" cy="1475423"/>
          </a:xfrm>
          <a:prstGeom prst="line">
            <a:avLst/>
          </a:prstGeom>
          <a:noFill/>
          <a:ln w="63500" cap="flat">
            <a:solidFill>
              <a:srgbClr val="FFC000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13" name="Line 14"/>
          <p:cNvSpPr>
            <a:spLocks noChangeShapeType="1"/>
          </p:cNvSpPr>
          <p:nvPr/>
        </p:nvSpPr>
        <p:spPr bwMode="auto">
          <a:xfrm>
            <a:off x="2317464" y="2773548"/>
            <a:ext cx="2062264" cy="1430983"/>
          </a:xfrm>
          <a:prstGeom prst="line">
            <a:avLst/>
          </a:prstGeom>
          <a:noFill/>
          <a:ln w="63500" cap="flat">
            <a:solidFill>
              <a:srgbClr val="FFC000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14" name="Rectangle 91"/>
          <p:cNvSpPr>
            <a:spLocks/>
          </p:cNvSpPr>
          <p:nvPr/>
        </p:nvSpPr>
        <p:spPr bwMode="auto">
          <a:xfrm>
            <a:off x="4293123" y="4124537"/>
            <a:ext cx="714485" cy="546618"/>
          </a:xfrm>
          <a:prstGeom prst="rect">
            <a:avLst/>
          </a:prstGeom>
          <a:solidFill>
            <a:srgbClr val="FFFF00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 err="1">
                <a:solidFill>
                  <a:srgbClr val="343434"/>
                </a:solidFill>
                <a:ea typeface="Gill Sans" charset="0"/>
                <a:cs typeface="Gill Sans" charset="0"/>
              </a:rPr>
              <a:t>WordNet</a:t>
            </a:r>
            <a:r>
              <a:rPr lang="en-US" dirty="0">
                <a:solidFill>
                  <a:srgbClr val="343434"/>
                </a:solidFill>
                <a:ea typeface="Gill Sans" charset="0"/>
                <a:cs typeface="Gill Sans" charset="0"/>
              </a:rPr>
              <a:t> graph of words</a:t>
            </a:r>
          </a:p>
        </p:txBody>
      </p:sp>
      <p:sp>
        <p:nvSpPr>
          <p:cNvPr id="15472" name="AutoShape 112"/>
          <p:cNvSpPr>
            <a:spLocks/>
          </p:cNvSpPr>
          <p:nvPr/>
        </p:nvSpPr>
        <p:spPr bwMode="auto">
          <a:xfrm>
            <a:off x="2204426" y="2305261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t-5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5473" name="AutoShape 113"/>
          <p:cNvSpPr>
            <a:spLocks/>
          </p:cNvSpPr>
          <p:nvPr/>
        </p:nvSpPr>
        <p:spPr bwMode="auto">
          <a:xfrm>
            <a:off x="2599558" y="2305261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t-4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5474" name="AutoShape 114"/>
          <p:cNvSpPr>
            <a:spLocks/>
          </p:cNvSpPr>
          <p:nvPr/>
        </p:nvSpPr>
        <p:spPr bwMode="auto">
          <a:xfrm>
            <a:off x="2994689" y="2305261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t-3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5475" name="AutoShape 115"/>
          <p:cNvSpPr>
            <a:spLocks/>
          </p:cNvSpPr>
          <p:nvPr/>
        </p:nvSpPr>
        <p:spPr bwMode="auto">
          <a:xfrm>
            <a:off x="3389821" y="2305261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t-2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5476" name="AutoShape 116"/>
          <p:cNvSpPr>
            <a:spLocks/>
          </p:cNvSpPr>
          <p:nvPr/>
        </p:nvSpPr>
        <p:spPr bwMode="auto">
          <a:xfrm>
            <a:off x="3784953" y="2305261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t-1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30" name="AutoShape 117"/>
          <p:cNvSpPr>
            <a:spLocks/>
          </p:cNvSpPr>
          <p:nvPr/>
        </p:nvSpPr>
        <p:spPr bwMode="auto">
          <a:xfrm>
            <a:off x="5479149" y="2827744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 err="1">
                <a:solidFill>
                  <a:schemeClr val="bg1"/>
                </a:solidFill>
              </a:rPr>
              <a:t>ẑ</a:t>
            </a:r>
            <a:r>
              <a:rPr lang="en-GB" i="1" baseline="-25000" dirty="0" err="1">
                <a:solidFill>
                  <a:schemeClr val="bg1"/>
                </a:solidFill>
              </a:rPr>
              <a:t>t</a:t>
            </a:r>
            <a:endParaRPr lang="en-US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6545463" y="2416338"/>
            <a:ext cx="2503048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solidFill>
                  <a:srgbClr val="0070C0"/>
                </a:solidFill>
                <a:latin typeface="+mj-lt"/>
              </a:rPr>
              <a:t>Using the </a:t>
            </a:r>
            <a:r>
              <a:rPr lang="en-GB" sz="1350" dirty="0" err="1">
                <a:solidFill>
                  <a:srgbClr val="0070C0"/>
                </a:solidFill>
                <a:latin typeface="+mj-lt"/>
              </a:rPr>
              <a:t>WordNet</a:t>
            </a:r>
            <a:r>
              <a:rPr lang="en-GB" sz="1350" dirty="0">
                <a:solidFill>
                  <a:srgbClr val="0070C0"/>
                </a:solidFill>
                <a:latin typeface="+mj-lt"/>
              </a:rPr>
              <a:t> hierarchical</a:t>
            </a:r>
            <a:br>
              <a:rPr lang="en-GB" sz="1350" dirty="0">
                <a:solidFill>
                  <a:srgbClr val="0070C0"/>
                </a:solidFill>
                <a:latin typeface="+mj-lt"/>
              </a:rPr>
            </a:br>
            <a:r>
              <a:rPr lang="en-GB" sz="1350" dirty="0">
                <a:solidFill>
                  <a:srgbClr val="0070C0"/>
                </a:solidFill>
                <a:latin typeface="+mj-lt"/>
              </a:rPr>
              <a:t>similarity between words,</a:t>
            </a:r>
            <a:br>
              <a:rPr lang="en-GB" sz="1350" dirty="0">
                <a:solidFill>
                  <a:srgbClr val="0070C0"/>
                </a:solidFill>
                <a:latin typeface="+mj-lt"/>
              </a:rPr>
            </a:br>
            <a:r>
              <a:rPr lang="en-GB" sz="1350" dirty="0">
                <a:solidFill>
                  <a:srgbClr val="0070C0"/>
                </a:solidFill>
                <a:latin typeface="+mj-lt"/>
              </a:rPr>
              <a:t>we tried to force some words</a:t>
            </a:r>
            <a:br>
              <a:rPr lang="en-GB" sz="1350" dirty="0">
                <a:solidFill>
                  <a:srgbClr val="0070C0"/>
                </a:solidFill>
                <a:latin typeface="+mj-lt"/>
              </a:rPr>
            </a:br>
            <a:r>
              <a:rPr lang="en-GB" sz="1350" dirty="0">
                <a:solidFill>
                  <a:srgbClr val="0070C0"/>
                </a:solidFill>
                <a:latin typeface="+mj-lt"/>
              </a:rPr>
              <a:t>to remain similar to a small</a:t>
            </a:r>
            <a:br>
              <a:rPr lang="en-GB" sz="1350" dirty="0">
                <a:solidFill>
                  <a:srgbClr val="0070C0"/>
                </a:solidFill>
                <a:latin typeface="+mj-lt"/>
              </a:rPr>
            </a:br>
            <a:r>
              <a:rPr lang="en-GB" sz="1350" dirty="0">
                <a:solidFill>
                  <a:srgbClr val="0070C0"/>
                </a:solidFill>
                <a:latin typeface="+mj-lt"/>
              </a:rPr>
              <a:t>set of </a:t>
            </a:r>
            <a:r>
              <a:rPr lang="en-GB" sz="1350" dirty="0" err="1">
                <a:solidFill>
                  <a:srgbClr val="0070C0"/>
                </a:solidFill>
                <a:latin typeface="+mj-lt"/>
              </a:rPr>
              <a:t>WordNet</a:t>
            </a:r>
            <a:r>
              <a:rPr lang="en-GB" sz="1350" dirty="0">
                <a:solidFill>
                  <a:srgbClr val="0070C0"/>
                </a:solidFill>
                <a:latin typeface="+mj-lt"/>
              </a:rPr>
              <a:t> neighbours.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6545463" y="4046221"/>
            <a:ext cx="23054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>
                <a:solidFill>
                  <a:srgbClr val="FF0000"/>
                </a:solidFill>
                <a:latin typeface="+mj-lt"/>
              </a:rPr>
              <a:t>No significant change in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>
                <a:solidFill>
                  <a:srgbClr val="FF0000"/>
                </a:solidFill>
                <a:latin typeface="+mj-lt"/>
              </a:rPr>
              <a:t>training time or language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>
                <a:solidFill>
                  <a:srgbClr val="FF0000"/>
                </a:solidFill>
                <a:latin typeface="+mj-lt"/>
              </a:rPr>
              <a:t>model performance.</a:t>
            </a:r>
            <a:r>
              <a:rPr lang="en-GB" sz="1350" dirty="0">
                <a:solidFill>
                  <a:srgbClr val="0070C0"/>
                </a:solidFill>
                <a:latin typeface="+mj-lt"/>
              </a:rPr>
              <a:t> </a:t>
            </a:r>
          </a:p>
        </p:txBody>
      </p:sp>
      <p:sp>
        <p:nvSpPr>
          <p:cNvPr id="118" name="Rectangle 23"/>
          <p:cNvSpPr>
            <a:spLocks/>
          </p:cNvSpPr>
          <p:nvPr/>
        </p:nvSpPr>
        <p:spPr bwMode="auto">
          <a:xfrm>
            <a:off x="190500" y="2375264"/>
            <a:ext cx="1676276" cy="36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  <a:t>word embedding space ℜ</a:t>
            </a:r>
            <a:r>
              <a:rPr lang="en-US" i="1" baseline="32000" dirty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119" name="Rectangle 24"/>
          <p:cNvSpPr>
            <a:spLocks/>
          </p:cNvSpPr>
          <p:nvPr/>
        </p:nvSpPr>
        <p:spPr bwMode="auto">
          <a:xfrm>
            <a:off x="190500" y="4679502"/>
            <a:ext cx="1676276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latin typeface="+mj-lt"/>
                <a:ea typeface="Gill Sans" charset="0"/>
                <a:cs typeface="Gill Sans" charset="0"/>
              </a:rPr>
              <a:t>discrete word space {1, ..., V}</a:t>
            </a:r>
          </a:p>
        </p:txBody>
      </p:sp>
      <p:sp>
        <p:nvSpPr>
          <p:cNvPr id="120" name="Rectangle 50"/>
          <p:cNvSpPr>
            <a:spLocks/>
          </p:cNvSpPr>
          <p:nvPr/>
        </p:nvSpPr>
        <p:spPr bwMode="auto">
          <a:xfrm>
            <a:off x="190500" y="3890684"/>
            <a:ext cx="1676276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808080"/>
                </a:solidFill>
                <a:latin typeface="+mj-lt"/>
                <a:ea typeface="Gill Sans" charset="0"/>
                <a:cs typeface="Gill Sans" charset="0"/>
              </a:rPr>
              <a:t>discrete POS</a:t>
            </a:r>
            <a:br>
              <a:rPr lang="en-US" dirty="0">
                <a:solidFill>
                  <a:srgbClr val="808080"/>
                </a:solidFill>
                <a:latin typeface="+mj-lt"/>
                <a:ea typeface="Gill Sans" charset="0"/>
                <a:cs typeface="Gill Sans" charset="0"/>
              </a:rPr>
            </a:br>
            <a:r>
              <a:rPr lang="en-US" dirty="0">
                <a:solidFill>
                  <a:srgbClr val="808080"/>
                </a:solidFill>
                <a:latin typeface="+mj-lt"/>
                <a:ea typeface="Gill Sans" charset="0"/>
                <a:cs typeface="Gill Sans" charset="0"/>
              </a:rPr>
              <a:t>features {0,1}</a:t>
            </a:r>
            <a:r>
              <a:rPr lang="en-US" i="1" baseline="32000" dirty="0">
                <a:solidFill>
                  <a:srgbClr val="808080"/>
                </a:solidFill>
                <a:latin typeface="+mj-lt"/>
                <a:ea typeface="Gill Sans" charset="0"/>
                <a:cs typeface="Gill Sans" charset="0"/>
              </a:rPr>
              <a:t>P</a:t>
            </a:r>
          </a:p>
        </p:txBody>
      </p:sp>
      <p:sp>
        <p:nvSpPr>
          <p:cNvPr id="121" name="Rectangle 51"/>
          <p:cNvSpPr>
            <a:spLocks/>
          </p:cNvSpPr>
          <p:nvPr/>
        </p:nvSpPr>
        <p:spPr bwMode="auto">
          <a:xfrm>
            <a:off x="190500" y="2766340"/>
            <a:ext cx="1676276" cy="36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808080"/>
                </a:solidFill>
                <a:latin typeface="+mj-lt"/>
                <a:cs typeface="Arial Unicode MS" panose="020B0604020202020204" pitchFamily="34" charset="-128"/>
              </a:rPr>
              <a:t>feature embedding space ℜ</a:t>
            </a:r>
            <a:r>
              <a:rPr lang="en-US" i="1" baseline="32000" dirty="0">
                <a:solidFill>
                  <a:srgbClr val="808080"/>
                </a:solidFill>
                <a:latin typeface="+mj-lt"/>
                <a:cs typeface="Arial Unicode MS" panose="020B0604020202020204" pitchFamily="34" charset="-128"/>
              </a:rPr>
              <a:t>F</a:t>
            </a:r>
            <a:endParaRPr lang="en-US" i="1" baseline="32000" dirty="0">
              <a:solidFill>
                <a:srgbClr val="808080"/>
              </a:solidFill>
              <a:latin typeface="+mj-lt"/>
              <a:ea typeface="Gill Sans" charset="0"/>
              <a:cs typeface="Gill Sans" charset="0"/>
            </a:endParaRPr>
          </a:p>
        </p:txBody>
      </p:sp>
      <p:sp>
        <p:nvSpPr>
          <p:cNvPr id="122" name="Rectangle 81"/>
          <p:cNvSpPr>
            <a:spLocks/>
          </p:cNvSpPr>
          <p:nvPr/>
        </p:nvSpPr>
        <p:spPr bwMode="auto">
          <a:xfrm>
            <a:off x="190500" y="3141862"/>
            <a:ext cx="1676276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>
                <a:solidFill>
                  <a:srgbClr val="808080"/>
                </a:solidFill>
                <a:latin typeface="+mj-lt"/>
                <a:ea typeface="Gill Sans" charset="0"/>
                <a:cs typeface="Gill Sans" charset="0"/>
              </a:rPr>
              <a:t>feature</a:t>
            </a:r>
          </a:p>
          <a:p>
            <a:pPr algn="r"/>
            <a:r>
              <a:rPr lang="en-US">
                <a:solidFill>
                  <a:srgbClr val="808080"/>
                </a:solidFill>
                <a:latin typeface="+mj-lt"/>
                <a:ea typeface="Gill Sans" charset="0"/>
                <a:cs typeface="Gill Sans" charset="0"/>
              </a:rPr>
              <a:t>embedding</a:t>
            </a:r>
          </a:p>
        </p:txBody>
      </p:sp>
      <p:sp>
        <p:nvSpPr>
          <p:cNvPr id="123" name="Rectangle 82"/>
          <p:cNvSpPr>
            <a:spLocks/>
          </p:cNvSpPr>
          <p:nvPr/>
        </p:nvSpPr>
        <p:spPr bwMode="auto">
          <a:xfrm>
            <a:off x="190500" y="3517384"/>
            <a:ext cx="1676276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word</a:t>
            </a:r>
          </a:p>
          <a:p>
            <a:pPr algn="r"/>
            <a:r>
              <a:rPr lang="en-US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embedding</a:t>
            </a:r>
          </a:p>
        </p:txBody>
      </p:sp>
    </p:spTree>
    <p:extLst>
      <p:ext uri="{BB962C8B-B14F-4D97-AF65-F5344CB8AC3E}">
        <p14:creationId xmlns:p14="http://schemas.microsoft.com/office/powerpoint/2010/main" val="378162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11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Topic mixtures of language models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39</a:t>
            </a:fld>
            <a:endParaRPr lang="en-US" dirty="0"/>
          </a:p>
        </p:txBody>
      </p:sp>
      <p:sp>
        <p:nvSpPr>
          <p:cNvPr id="15361" name="Line 1"/>
          <p:cNvSpPr>
            <a:spLocks noChangeShapeType="1"/>
          </p:cNvSpPr>
          <p:nvPr/>
        </p:nvSpPr>
        <p:spPr bwMode="auto">
          <a:xfrm rot="10800000">
            <a:off x="3946752" y="2904106"/>
            <a:ext cx="552102" cy="328859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62" name="Line 2"/>
          <p:cNvSpPr>
            <a:spLocks noChangeShapeType="1"/>
          </p:cNvSpPr>
          <p:nvPr/>
        </p:nvSpPr>
        <p:spPr bwMode="auto">
          <a:xfrm rot="10800000">
            <a:off x="3995467" y="2699680"/>
            <a:ext cx="221924" cy="124433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 rot="10800000" flipH="1">
            <a:off x="5570582" y="3081312"/>
            <a:ext cx="546689" cy="0"/>
          </a:xfrm>
          <a:prstGeom prst="line">
            <a:avLst/>
          </a:prstGeom>
          <a:noFill/>
          <a:ln w="635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 rot="10800000">
            <a:off x="5159212" y="2379153"/>
            <a:ext cx="324766" cy="476068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 rot="10800000">
            <a:off x="5153799" y="2810780"/>
            <a:ext cx="313940" cy="293307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 rot="10800000">
            <a:off x="3876386" y="2917437"/>
            <a:ext cx="617055" cy="599946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 flipH="1">
            <a:off x="3979229" y="2486365"/>
            <a:ext cx="248987" cy="204426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68" name="AutoShape 8"/>
          <p:cNvSpPr>
            <a:spLocks/>
          </p:cNvSpPr>
          <p:nvPr/>
        </p:nvSpPr>
        <p:spPr bwMode="auto">
          <a:xfrm>
            <a:off x="2165953" y="2273052"/>
            <a:ext cx="1883642" cy="799928"/>
          </a:xfrm>
          <a:prstGeom prst="roundRect">
            <a:avLst>
              <a:gd name="adj" fmla="val 8333"/>
            </a:avLst>
          </a:prstGeom>
          <a:solidFill>
            <a:schemeClr val="accent4"/>
          </a:solidFill>
          <a:ln w="38100" cap="flat">
            <a:solidFill>
              <a:srgbClr val="676767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>
            <a:off x="3898037" y="3046315"/>
            <a:ext cx="0" cy="951026"/>
          </a:xfrm>
          <a:prstGeom prst="line">
            <a:avLst/>
          </a:prstGeom>
          <a:noFill/>
          <a:ln w="63500" cap="flat">
            <a:solidFill>
              <a:srgbClr val="80808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15380" name="Group 20"/>
          <p:cNvGrpSpPr>
            <a:grpSpLocks/>
          </p:cNvGrpSpPr>
          <p:nvPr/>
        </p:nvGrpSpPr>
        <p:grpSpPr bwMode="auto">
          <a:xfrm>
            <a:off x="2317510" y="3046315"/>
            <a:ext cx="1185396" cy="951026"/>
            <a:chOff x="0" y="0"/>
            <a:chExt cx="1752" cy="1712"/>
          </a:xfrm>
        </p:grpSpPr>
        <p:sp>
          <p:nvSpPr>
            <p:cNvPr id="15376" name="Line 16"/>
            <p:cNvSpPr>
              <a:spLocks noChangeShapeType="1"/>
            </p:cNvSpPr>
            <p:nvPr/>
          </p:nvSpPr>
          <p:spPr bwMode="auto">
            <a:xfrm>
              <a:off x="584" y="0"/>
              <a:ext cx="0" cy="1712"/>
            </a:xfrm>
            <a:prstGeom prst="line">
              <a:avLst/>
            </a:prstGeom>
            <a:noFill/>
            <a:ln w="63500" cap="flat">
              <a:solidFill>
                <a:srgbClr val="808080"/>
              </a:solidFill>
              <a:prstDash val="solid"/>
              <a:miter lim="800000"/>
              <a:headEnd type="stealth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>
              <a:off x="1168" y="0"/>
              <a:ext cx="0" cy="1712"/>
            </a:xfrm>
            <a:prstGeom prst="line">
              <a:avLst/>
            </a:prstGeom>
            <a:noFill/>
            <a:ln w="63500" cap="flat">
              <a:solidFill>
                <a:srgbClr val="808080"/>
              </a:solidFill>
              <a:prstDash val="solid"/>
              <a:miter lim="800000"/>
              <a:headEnd type="stealth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378" name="Line 18"/>
            <p:cNvSpPr>
              <a:spLocks noChangeShapeType="1"/>
            </p:cNvSpPr>
            <p:nvPr/>
          </p:nvSpPr>
          <p:spPr bwMode="auto">
            <a:xfrm>
              <a:off x="1752" y="0"/>
              <a:ext cx="0" cy="1712"/>
            </a:xfrm>
            <a:prstGeom prst="line">
              <a:avLst/>
            </a:prstGeom>
            <a:noFill/>
            <a:ln w="63500" cap="flat">
              <a:solidFill>
                <a:srgbClr val="808080"/>
              </a:solidFill>
              <a:prstDash val="solid"/>
              <a:miter lim="800000"/>
              <a:headEnd type="stealth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379" name="Line 19"/>
            <p:cNvSpPr>
              <a:spLocks noChangeShapeType="1"/>
            </p:cNvSpPr>
            <p:nvPr/>
          </p:nvSpPr>
          <p:spPr bwMode="auto">
            <a:xfrm>
              <a:off x="0" y="0"/>
              <a:ext cx="0" cy="1712"/>
            </a:xfrm>
            <a:prstGeom prst="line">
              <a:avLst/>
            </a:prstGeom>
            <a:noFill/>
            <a:ln w="63500" cap="flat">
              <a:solidFill>
                <a:srgbClr val="808080"/>
              </a:solidFill>
              <a:prstDash val="solid"/>
              <a:miter lim="800000"/>
              <a:headEnd type="stealth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5381" name="Freeform 21"/>
          <p:cNvSpPr>
            <a:spLocks/>
          </p:cNvSpPr>
          <p:nvPr/>
        </p:nvSpPr>
        <p:spPr bwMode="auto">
          <a:xfrm>
            <a:off x="3274216" y="2801893"/>
            <a:ext cx="194860" cy="1666517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82" name="Rectangle 22"/>
          <p:cNvSpPr>
            <a:spLocks/>
          </p:cNvSpPr>
          <p:nvPr/>
        </p:nvSpPr>
        <p:spPr bwMode="auto">
          <a:xfrm>
            <a:off x="4498854" y="3086311"/>
            <a:ext cx="297702" cy="244423"/>
          </a:xfrm>
          <a:prstGeom prst="rect">
            <a:avLst/>
          </a:prstGeom>
          <a:solidFill>
            <a:srgbClr val="FF5050"/>
          </a:solidFill>
          <a:ln w="25400" cap="flat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C</a:t>
            </a:r>
            <a:r>
              <a: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(1)</a:t>
            </a:r>
          </a:p>
        </p:txBody>
      </p:sp>
      <p:sp>
        <p:nvSpPr>
          <p:cNvPr id="15383" name="Rectangle 23"/>
          <p:cNvSpPr>
            <a:spLocks/>
          </p:cNvSpPr>
          <p:nvPr/>
        </p:nvSpPr>
        <p:spPr bwMode="auto">
          <a:xfrm>
            <a:off x="190500" y="2375264"/>
            <a:ext cx="1676276" cy="36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  <a:t>word embedding space ℜ</a:t>
            </a:r>
            <a:r>
              <a:rPr lang="en-US" i="1" baseline="32000" dirty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D</a:t>
            </a:r>
          </a:p>
        </p:txBody>
      </p:sp>
      <p:sp>
        <p:nvSpPr>
          <p:cNvPr id="15384" name="Rectangle 24"/>
          <p:cNvSpPr>
            <a:spLocks/>
          </p:cNvSpPr>
          <p:nvPr/>
        </p:nvSpPr>
        <p:spPr bwMode="auto">
          <a:xfrm>
            <a:off x="190500" y="4679502"/>
            <a:ext cx="1676276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latin typeface="+mj-lt"/>
                <a:ea typeface="Gill Sans" charset="0"/>
                <a:cs typeface="Gill Sans" charset="0"/>
              </a:rPr>
              <a:t>discrete word space {1, ..., V}</a:t>
            </a:r>
          </a:p>
        </p:txBody>
      </p:sp>
      <p:sp>
        <p:nvSpPr>
          <p:cNvPr id="15385" name="Rectangle 25"/>
          <p:cNvSpPr>
            <a:spLocks/>
          </p:cNvSpPr>
          <p:nvPr/>
        </p:nvSpPr>
        <p:spPr bwMode="auto">
          <a:xfrm>
            <a:off x="2196400" y="5313341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15386" name="Rectangle 26"/>
          <p:cNvSpPr>
            <a:spLocks/>
          </p:cNvSpPr>
          <p:nvPr/>
        </p:nvSpPr>
        <p:spPr bwMode="auto">
          <a:xfrm>
            <a:off x="2579354" y="5315562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cat</a:t>
            </a:r>
          </a:p>
        </p:txBody>
      </p:sp>
      <p:sp>
        <p:nvSpPr>
          <p:cNvPr id="15387" name="Rectangle 27"/>
          <p:cNvSpPr>
            <a:spLocks/>
          </p:cNvSpPr>
          <p:nvPr/>
        </p:nvSpPr>
        <p:spPr bwMode="auto">
          <a:xfrm>
            <a:off x="2979898" y="5315562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sat</a:t>
            </a:r>
          </a:p>
        </p:txBody>
      </p:sp>
      <p:sp>
        <p:nvSpPr>
          <p:cNvPr id="15388" name="Rectangle 28"/>
          <p:cNvSpPr>
            <a:spLocks/>
          </p:cNvSpPr>
          <p:nvPr/>
        </p:nvSpPr>
        <p:spPr bwMode="auto">
          <a:xfrm>
            <a:off x="3421715" y="5315562"/>
            <a:ext cx="20839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on</a:t>
            </a:r>
          </a:p>
        </p:txBody>
      </p:sp>
      <p:sp>
        <p:nvSpPr>
          <p:cNvPr id="15389" name="Rectangle 29"/>
          <p:cNvSpPr>
            <a:spLocks/>
          </p:cNvSpPr>
          <p:nvPr/>
        </p:nvSpPr>
        <p:spPr bwMode="auto">
          <a:xfrm>
            <a:off x="3770162" y="5315562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15390" name="Line 30"/>
          <p:cNvSpPr>
            <a:spLocks noChangeShapeType="1"/>
          </p:cNvSpPr>
          <p:nvPr/>
        </p:nvSpPr>
        <p:spPr bwMode="auto">
          <a:xfrm>
            <a:off x="6187637" y="3339622"/>
            <a:ext cx="0" cy="1519308"/>
          </a:xfrm>
          <a:prstGeom prst="line">
            <a:avLst/>
          </a:prstGeom>
          <a:noFill/>
          <a:ln w="63500" cap="flat">
            <a:solidFill>
              <a:srgbClr val="4D4D4D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15393" name="Group 33"/>
          <p:cNvGrpSpPr>
            <a:grpSpLocks/>
          </p:cNvGrpSpPr>
          <p:nvPr/>
        </p:nvGrpSpPr>
        <p:grpSpPr bwMode="auto">
          <a:xfrm>
            <a:off x="6084795" y="4437301"/>
            <a:ext cx="227336" cy="835481"/>
            <a:chOff x="0" y="0"/>
            <a:chExt cx="336" cy="1504"/>
          </a:xfrm>
        </p:grpSpPr>
        <p:sp>
          <p:nvSpPr>
            <p:cNvPr id="15391" name="AutoShape 31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392" name="Oval 32"/>
            <p:cNvSpPr>
              <a:spLocks/>
            </p:cNvSpPr>
            <p:nvPr/>
          </p:nvSpPr>
          <p:spPr bwMode="auto">
            <a:xfrm>
              <a:off x="88" y="632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5394" name="Rectangle 34"/>
          <p:cNvSpPr>
            <a:spLocks/>
          </p:cNvSpPr>
          <p:nvPr/>
        </p:nvSpPr>
        <p:spPr bwMode="auto">
          <a:xfrm>
            <a:off x="6032698" y="5315562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 b="1">
                <a:latin typeface="Courier" charset="0"/>
                <a:ea typeface="Courier" charset="0"/>
                <a:cs typeface="Courier" charset="0"/>
                <a:sym typeface="Courier" charset="0"/>
              </a:rPr>
              <a:t>mat</a:t>
            </a:r>
          </a:p>
        </p:txBody>
      </p:sp>
      <p:sp>
        <p:nvSpPr>
          <p:cNvPr id="15395" name="AutoShape 35"/>
          <p:cNvSpPr>
            <a:spLocks/>
          </p:cNvSpPr>
          <p:nvPr/>
        </p:nvSpPr>
        <p:spPr bwMode="auto">
          <a:xfrm>
            <a:off x="2203843" y="3926236"/>
            <a:ext cx="227336" cy="351080"/>
          </a:xfrm>
          <a:prstGeom prst="roundRect">
            <a:avLst>
              <a:gd name="adj" fmla="val 35713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96" name="AutoShape 36"/>
          <p:cNvSpPr>
            <a:spLocks/>
          </p:cNvSpPr>
          <p:nvPr/>
        </p:nvSpPr>
        <p:spPr bwMode="auto">
          <a:xfrm>
            <a:off x="2598974" y="3926236"/>
            <a:ext cx="227336" cy="351080"/>
          </a:xfrm>
          <a:prstGeom prst="roundRect">
            <a:avLst>
              <a:gd name="adj" fmla="val 35713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97" name="AutoShape 37"/>
          <p:cNvSpPr>
            <a:spLocks/>
          </p:cNvSpPr>
          <p:nvPr/>
        </p:nvSpPr>
        <p:spPr bwMode="auto">
          <a:xfrm>
            <a:off x="2994106" y="3926236"/>
            <a:ext cx="227336" cy="351080"/>
          </a:xfrm>
          <a:prstGeom prst="roundRect">
            <a:avLst>
              <a:gd name="adj" fmla="val 35713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98" name="AutoShape 38"/>
          <p:cNvSpPr>
            <a:spLocks/>
          </p:cNvSpPr>
          <p:nvPr/>
        </p:nvSpPr>
        <p:spPr bwMode="auto">
          <a:xfrm>
            <a:off x="3389238" y="3926236"/>
            <a:ext cx="227336" cy="351080"/>
          </a:xfrm>
          <a:prstGeom prst="roundRect">
            <a:avLst>
              <a:gd name="adj" fmla="val 35713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399" name="AutoShape 39"/>
          <p:cNvSpPr>
            <a:spLocks/>
          </p:cNvSpPr>
          <p:nvPr/>
        </p:nvSpPr>
        <p:spPr bwMode="auto">
          <a:xfrm>
            <a:off x="3784369" y="3926236"/>
            <a:ext cx="227336" cy="351080"/>
          </a:xfrm>
          <a:prstGeom prst="roundRect">
            <a:avLst>
              <a:gd name="adj" fmla="val 35713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00" name="Rectangle 40"/>
          <p:cNvSpPr>
            <a:spLocks/>
          </p:cNvSpPr>
          <p:nvPr/>
        </p:nvSpPr>
        <p:spPr bwMode="auto">
          <a:xfrm>
            <a:off x="2366985" y="4263617"/>
            <a:ext cx="13785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>
                <a:solidFill>
                  <a:srgbClr val="4D4D4D"/>
                </a:solidFill>
                <a:latin typeface="Courier" charset="0"/>
                <a:ea typeface="Courier" charset="0"/>
                <a:cs typeface="Courier" charset="0"/>
                <a:sym typeface="Courier" charset="0"/>
              </a:rPr>
              <a:t>DT</a:t>
            </a:r>
          </a:p>
        </p:txBody>
      </p:sp>
      <p:sp>
        <p:nvSpPr>
          <p:cNvPr id="15401" name="Rectangle 41"/>
          <p:cNvSpPr>
            <a:spLocks/>
          </p:cNvSpPr>
          <p:nvPr/>
        </p:nvSpPr>
        <p:spPr bwMode="auto">
          <a:xfrm>
            <a:off x="2745879" y="4268061"/>
            <a:ext cx="13785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>
                <a:solidFill>
                  <a:srgbClr val="4D4D4D"/>
                </a:solidFill>
                <a:latin typeface="Courier" charset="0"/>
                <a:ea typeface="Courier" charset="0"/>
                <a:cs typeface="Courier" charset="0"/>
                <a:sym typeface="Courier" charset="0"/>
              </a:rPr>
              <a:t>NN</a:t>
            </a:r>
          </a:p>
        </p:txBody>
      </p:sp>
      <p:sp>
        <p:nvSpPr>
          <p:cNvPr id="15402" name="Rectangle 42"/>
          <p:cNvSpPr>
            <a:spLocks/>
          </p:cNvSpPr>
          <p:nvPr/>
        </p:nvSpPr>
        <p:spPr bwMode="auto">
          <a:xfrm>
            <a:off x="3111958" y="4268061"/>
            <a:ext cx="20678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>
                <a:solidFill>
                  <a:srgbClr val="4D4D4D"/>
                </a:solidFill>
                <a:latin typeface="Courier" charset="0"/>
                <a:ea typeface="Courier" charset="0"/>
                <a:cs typeface="Courier" charset="0"/>
                <a:sym typeface="Courier" charset="0"/>
              </a:rPr>
              <a:t>VBD</a:t>
            </a:r>
          </a:p>
        </p:txBody>
      </p:sp>
      <p:sp>
        <p:nvSpPr>
          <p:cNvPr id="15403" name="Rectangle 43"/>
          <p:cNvSpPr>
            <a:spLocks/>
          </p:cNvSpPr>
          <p:nvPr/>
        </p:nvSpPr>
        <p:spPr bwMode="auto">
          <a:xfrm>
            <a:off x="3520919" y="4272505"/>
            <a:ext cx="13785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>
                <a:solidFill>
                  <a:srgbClr val="4D4D4D"/>
                </a:solidFill>
                <a:latin typeface="Courier" charset="0"/>
                <a:ea typeface="Courier" charset="0"/>
                <a:cs typeface="Courier" charset="0"/>
                <a:sym typeface="Courier" charset="0"/>
              </a:rPr>
              <a:t>IN</a:t>
            </a:r>
          </a:p>
        </p:txBody>
      </p:sp>
      <p:sp>
        <p:nvSpPr>
          <p:cNvPr id="15404" name="Rectangle 44"/>
          <p:cNvSpPr>
            <a:spLocks/>
          </p:cNvSpPr>
          <p:nvPr/>
        </p:nvSpPr>
        <p:spPr bwMode="auto">
          <a:xfrm>
            <a:off x="3925861" y="4268061"/>
            <a:ext cx="13785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>
                <a:solidFill>
                  <a:srgbClr val="4D4D4D"/>
                </a:solidFill>
                <a:latin typeface="Courier" charset="0"/>
                <a:ea typeface="Courier" charset="0"/>
                <a:cs typeface="Courier" charset="0"/>
                <a:sym typeface="Courier" charset="0"/>
              </a:rPr>
              <a:t>DT</a:t>
            </a:r>
          </a:p>
        </p:txBody>
      </p:sp>
      <p:sp>
        <p:nvSpPr>
          <p:cNvPr id="15405" name="AutoShape 45"/>
          <p:cNvSpPr>
            <a:spLocks/>
          </p:cNvSpPr>
          <p:nvPr/>
        </p:nvSpPr>
        <p:spPr bwMode="auto">
          <a:xfrm>
            <a:off x="2203843" y="2864109"/>
            <a:ext cx="227336" cy="177762"/>
          </a:xfrm>
          <a:prstGeom prst="roundRect">
            <a:avLst>
              <a:gd name="adj" fmla="val 37500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06" name="AutoShape 46"/>
          <p:cNvSpPr>
            <a:spLocks/>
          </p:cNvSpPr>
          <p:nvPr/>
        </p:nvSpPr>
        <p:spPr bwMode="auto">
          <a:xfrm>
            <a:off x="2598974" y="2864109"/>
            <a:ext cx="227336" cy="177762"/>
          </a:xfrm>
          <a:prstGeom prst="roundRect">
            <a:avLst>
              <a:gd name="adj" fmla="val 37500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07" name="AutoShape 47"/>
          <p:cNvSpPr>
            <a:spLocks/>
          </p:cNvSpPr>
          <p:nvPr/>
        </p:nvSpPr>
        <p:spPr bwMode="auto">
          <a:xfrm>
            <a:off x="2999519" y="2864109"/>
            <a:ext cx="227336" cy="177762"/>
          </a:xfrm>
          <a:prstGeom prst="roundRect">
            <a:avLst>
              <a:gd name="adj" fmla="val 37500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08" name="AutoShape 48"/>
          <p:cNvSpPr>
            <a:spLocks/>
          </p:cNvSpPr>
          <p:nvPr/>
        </p:nvSpPr>
        <p:spPr bwMode="auto">
          <a:xfrm>
            <a:off x="3389238" y="2864109"/>
            <a:ext cx="227336" cy="177762"/>
          </a:xfrm>
          <a:prstGeom prst="roundRect">
            <a:avLst>
              <a:gd name="adj" fmla="val 37500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09" name="AutoShape 49"/>
          <p:cNvSpPr>
            <a:spLocks/>
          </p:cNvSpPr>
          <p:nvPr/>
        </p:nvSpPr>
        <p:spPr bwMode="auto">
          <a:xfrm>
            <a:off x="3784369" y="2864109"/>
            <a:ext cx="227336" cy="177762"/>
          </a:xfrm>
          <a:prstGeom prst="roundRect">
            <a:avLst>
              <a:gd name="adj" fmla="val 37500"/>
            </a:avLst>
          </a:prstGeom>
          <a:solidFill>
            <a:srgbClr val="92D050"/>
          </a:solidFill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10" name="Rectangle 50"/>
          <p:cNvSpPr>
            <a:spLocks/>
          </p:cNvSpPr>
          <p:nvPr/>
        </p:nvSpPr>
        <p:spPr bwMode="auto">
          <a:xfrm>
            <a:off x="190500" y="3890684"/>
            <a:ext cx="1676276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808080"/>
                </a:solidFill>
                <a:latin typeface="+mj-lt"/>
                <a:ea typeface="Gill Sans" charset="0"/>
                <a:cs typeface="Gill Sans" charset="0"/>
              </a:rPr>
              <a:t>discrete POS</a:t>
            </a:r>
            <a:br>
              <a:rPr lang="en-US" dirty="0">
                <a:solidFill>
                  <a:srgbClr val="808080"/>
                </a:solidFill>
                <a:latin typeface="+mj-lt"/>
                <a:ea typeface="Gill Sans" charset="0"/>
                <a:cs typeface="Gill Sans" charset="0"/>
              </a:rPr>
            </a:br>
            <a:r>
              <a:rPr lang="en-US" dirty="0">
                <a:solidFill>
                  <a:srgbClr val="808080"/>
                </a:solidFill>
                <a:latin typeface="+mj-lt"/>
                <a:ea typeface="Gill Sans" charset="0"/>
                <a:cs typeface="Gill Sans" charset="0"/>
              </a:rPr>
              <a:t>features {0,1}</a:t>
            </a:r>
            <a:r>
              <a:rPr lang="en-US" i="1" baseline="32000" dirty="0">
                <a:solidFill>
                  <a:srgbClr val="808080"/>
                </a:solidFill>
                <a:latin typeface="+mj-lt"/>
                <a:ea typeface="Gill Sans" charset="0"/>
                <a:cs typeface="Gill Sans" charset="0"/>
              </a:rPr>
              <a:t>P</a:t>
            </a:r>
          </a:p>
        </p:txBody>
      </p:sp>
      <p:sp>
        <p:nvSpPr>
          <p:cNvPr id="15411" name="Rectangle 51"/>
          <p:cNvSpPr>
            <a:spLocks/>
          </p:cNvSpPr>
          <p:nvPr/>
        </p:nvSpPr>
        <p:spPr bwMode="auto">
          <a:xfrm>
            <a:off x="190500" y="2766340"/>
            <a:ext cx="1676276" cy="36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808080"/>
                </a:solidFill>
                <a:latin typeface="+mj-lt"/>
                <a:cs typeface="Arial Unicode MS" panose="020B0604020202020204" pitchFamily="34" charset="-128"/>
              </a:rPr>
              <a:t>feature embedding space ℜ</a:t>
            </a:r>
            <a:r>
              <a:rPr lang="en-US" i="1" baseline="32000" dirty="0">
                <a:solidFill>
                  <a:srgbClr val="808080"/>
                </a:solidFill>
                <a:latin typeface="+mj-lt"/>
                <a:cs typeface="Arial Unicode MS" panose="020B0604020202020204" pitchFamily="34" charset="-128"/>
              </a:rPr>
              <a:t>F</a:t>
            </a:r>
            <a:endParaRPr lang="en-US" i="1" baseline="32000" dirty="0">
              <a:solidFill>
                <a:srgbClr val="808080"/>
              </a:solidFill>
              <a:latin typeface="+mj-lt"/>
              <a:ea typeface="Gill Sans" charset="0"/>
              <a:cs typeface="Gill Sans" charset="0"/>
            </a:endParaRPr>
          </a:p>
        </p:txBody>
      </p:sp>
      <p:sp>
        <p:nvSpPr>
          <p:cNvPr id="15412" name="Freeform 52"/>
          <p:cNvSpPr>
            <a:spLocks/>
          </p:cNvSpPr>
          <p:nvPr/>
        </p:nvSpPr>
        <p:spPr bwMode="auto">
          <a:xfrm>
            <a:off x="3669347" y="2801893"/>
            <a:ext cx="189447" cy="1666517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13" name="Freeform 53"/>
          <p:cNvSpPr>
            <a:spLocks/>
          </p:cNvSpPr>
          <p:nvPr/>
        </p:nvSpPr>
        <p:spPr bwMode="auto">
          <a:xfrm>
            <a:off x="2094233" y="2793004"/>
            <a:ext cx="189447" cy="1666517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14" name="Freeform 54"/>
          <p:cNvSpPr>
            <a:spLocks/>
          </p:cNvSpPr>
          <p:nvPr/>
        </p:nvSpPr>
        <p:spPr bwMode="auto">
          <a:xfrm>
            <a:off x="2478540" y="2793004"/>
            <a:ext cx="194860" cy="1666517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15" name="Freeform 55"/>
          <p:cNvSpPr>
            <a:spLocks/>
          </p:cNvSpPr>
          <p:nvPr/>
        </p:nvSpPr>
        <p:spPr bwMode="auto">
          <a:xfrm>
            <a:off x="2879084" y="2793004"/>
            <a:ext cx="184034" cy="1666517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9389 h 21600"/>
              <a:gd name="T4" fmla="*/ 15424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21600" y="21600"/>
                  <a:pt x="0" y="17825"/>
                  <a:pt x="0" y="9389"/>
                </a:cubicBezTo>
                <a:cubicBezTo>
                  <a:pt x="0" y="1843"/>
                  <a:pt x="15424" y="0"/>
                  <a:pt x="15424" y="0"/>
                </a:cubicBezTo>
              </a:path>
            </a:pathLst>
          </a:custGeom>
          <a:noFill/>
          <a:ln w="63500" cap="flat">
            <a:solidFill>
              <a:srgbClr val="4D4D4D"/>
            </a:solidFill>
            <a:prstDash val="solid"/>
            <a:miter lim="800000"/>
            <a:headEnd type="none" w="med" len="med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15418" name="Group 58"/>
          <p:cNvGrpSpPr>
            <a:grpSpLocks/>
          </p:cNvGrpSpPr>
          <p:nvPr/>
        </p:nvGrpSpPr>
        <p:grpSpPr bwMode="auto">
          <a:xfrm>
            <a:off x="2203843" y="4437301"/>
            <a:ext cx="227336" cy="835481"/>
            <a:chOff x="0" y="0"/>
            <a:chExt cx="336" cy="1504"/>
          </a:xfrm>
        </p:grpSpPr>
        <p:sp>
          <p:nvSpPr>
            <p:cNvPr id="15416" name="AutoShape 56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17" name="Oval 57"/>
            <p:cNvSpPr>
              <a:spLocks/>
            </p:cNvSpPr>
            <p:nvPr/>
          </p:nvSpPr>
          <p:spPr bwMode="auto">
            <a:xfrm>
              <a:off x="96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15421" name="Group 61"/>
          <p:cNvGrpSpPr>
            <a:grpSpLocks/>
          </p:cNvGrpSpPr>
          <p:nvPr/>
        </p:nvGrpSpPr>
        <p:grpSpPr bwMode="auto">
          <a:xfrm>
            <a:off x="2598974" y="4437301"/>
            <a:ext cx="227336" cy="835481"/>
            <a:chOff x="0" y="0"/>
            <a:chExt cx="336" cy="1504"/>
          </a:xfrm>
        </p:grpSpPr>
        <p:sp>
          <p:nvSpPr>
            <p:cNvPr id="15419" name="AutoShape 59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20" name="Oval 60"/>
            <p:cNvSpPr>
              <a:spLocks/>
            </p:cNvSpPr>
            <p:nvPr/>
          </p:nvSpPr>
          <p:spPr bwMode="auto">
            <a:xfrm>
              <a:off x="88" y="17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15424" name="Group 64"/>
          <p:cNvGrpSpPr>
            <a:grpSpLocks/>
          </p:cNvGrpSpPr>
          <p:nvPr/>
        </p:nvGrpSpPr>
        <p:grpSpPr bwMode="auto">
          <a:xfrm>
            <a:off x="2994106" y="4437301"/>
            <a:ext cx="227336" cy="835481"/>
            <a:chOff x="0" y="0"/>
            <a:chExt cx="336" cy="1504"/>
          </a:xfrm>
        </p:grpSpPr>
        <p:sp>
          <p:nvSpPr>
            <p:cNvPr id="15422" name="AutoShape 62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23" name="Oval 63"/>
            <p:cNvSpPr>
              <a:spLocks/>
            </p:cNvSpPr>
            <p:nvPr/>
          </p:nvSpPr>
          <p:spPr bwMode="auto">
            <a:xfrm>
              <a:off x="96" y="6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15427" name="Group 67"/>
          <p:cNvGrpSpPr>
            <a:grpSpLocks/>
          </p:cNvGrpSpPr>
          <p:nvPr/>
        </p:nvGrpSpPr>
        <p:grpSpPr bwMode="auto">
          <a:xfrm>
            <a:off x="3389238" y="4437301"/>
            <a:ext cx="227336" cy="835481"/>
            <a:chOff x="0" y="0"/>
            <a:chExt cx="336" cy="1504"/>
          </a:xfrm>
        </p:grpSpPr>
        <p:sp>
          <p:nvSpPr>
            <p:cNvPr id="15425" name="AutoShape 65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26" name="Oval 66"/>
            <p:cNvSpPr>
              <a:spLocks/>
            </p:cNvSpPr>
            <p:nvPr/>
          </p:nvSpPr>
          <p:spPr bwMode="auto">
            <a:xfrm>
              <a:off x="96" y="4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15430" name="Group 70"/>
          <p:cNvGrpSpPr>
            <a:grpSpLocks/>
          </p:cNvGrpSpPr>
          <p:nvPr/>
        </p:nvGrpSpPr>
        <p:grpSpPr bwMode="auto">
          <a:xfrm>
            <a:off x="3784369" y="4437301"/>
            <a:ext cx="227336" cy="835481"/>
            <a:chOff x="0" y="0"/>
            <a:chExt cx="336" cy="1504"/>
          </a:xfrm>
        </p:grpSpPr>
        <p:sp>
          <p:nvSpPr>
            <p:cNvPr id="15428" name="AutoShape 68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29" name="Oval 69"/>
            <p:cNvSpPr>
              <a:spLocks/>
            </p:cNvSpPr>
            <p:nvPr/>
          </p:nvSpPr>
          <p:spPr bwMode="auto">
            <a:xfrm>
              <a:off x="88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5431" name="Rectangle 71"/>
          <p:cNvSpPr>
            <a:spLocks/>
          </p:cNvSpPr>
          <p:nvPr/>
        </p:nvSpPr>
        <p:spPr bwMode="auto">
          <a:xfrm>
            <a:off x="1949442" y="3579600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5432" name="Rectangle 72"/>
          <p:cNvSpPr>
            <a:spLocks/>
          </p:cNvSpPr>
          <p:nvPr/>
        </p:nvSpPr>
        <p:spPr bwMode="auto">
          <a:xfrm>
            <a:off x="2355400" y="3579600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5433" name="Rectangle 73"/>
          <p:cNvSpPr>
            <a:spLocks/>
          </p:cNvSpPr>
          <p:nvPr/>
        </p:nvSpPr>
        <p:spPr bwMode="auto">
          <a:xfrm>
            <a:off x="2750531" y="3579600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5434" name="Rectangle 74"/>
          <p:cNvSpPr>
            <a:spLocks/>
          </p:cNvSpPr>
          <p:nvPr/>
        </p:nvSpPr>
        <p:spPr bwMode="auto">
          <a:xfrm>
            <a:off x="3140251" y="3579600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5435" name="Rectangle 75"/>
          <p:cNvSpPr>
            <a:spLocks/>
          </p:cNvSpPr>
          <p:nvPr/>
        </p:nvSpPr>
        <p:spPr bwMode="auto">
          <a:xfrm>
            <a:off x="3540796" y="3579600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5436" name="Rectangle 76"/>
          <p:cNvSpPr>
            <a:spLocks/>
          </p:cNvSpPr>
          <p:nvPr/>
        </p:nvSpPr>
        <p:spPr bwMode="auto">
          <a:xfrm>
            <a:off x="2187603" y="3219633"/>
            <a:ext cx="232749" cy="186650"/>
          </a:xfrm>
          <a:prstGeom prst="rect">
            <a:avLst/>
          </a:prstGeom>
          <a:solidFill>
            <a:srgbClr val="92D050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rPr>
              <a:t>F</a:t>
            </a:r>
          </a:p>
        </p:txBody>
      </p:sp>
      <p:sp>
        <p:nvSpPr>
          <p:cNvPr id="15437" name="Rectangle 77"/>
          <p:cNvSpPr>
            <a:spLocks/>
          </p:cNvSpPr>
          <p:nvPr/>
        </p:nvSpPr>
        <p:spPr bwMode="auto">
          <a:xfrm>
            <a:off x="2582735" y="3219633"/>
            <a:ext cx="232749" cy="186650"/>
          </a:xfrm>
          <a:prstGeom prst="rect">
            <a:avLst/>
          </a:prstGeom>
          <a:solidFill>
            <a:srgbClr val="92D050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rPr>
              <a:t>F</a:t>
            </a:r>
          </a:p>
        </p:txBody>
      </p:sp>
      <p:sp>
        <p:nvSpPr>
          <p:cNvPr id="15438" name="Rectangle 78"/>
          <p:cNvSpPr>
            <a:spLocks/>
          </p:cNvSpPr>
          <p:nvPr/>
        </p:nvSpPr>
        <p:spPr bwMode="auto">
          <a:xfrm>
            <a:off x="2994105" y="3219633"/>
            <a:ext cx="232749" cy="186650"/>
          </a:xfrm>
          <a:prstGeom prst="rect">
            <a:avLst/>
          </a:prstGeom>
          <a:solidFill>
            <a:srgbClr val="92D050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rPr>
              <a:t>F</a:t>
            </a:r>
          </a:p>
        </p:txBody>
      </p:sp>
      <p:sp>
        <p:nvSpPr>
          <p:cNvPr id="15439" name="Rectangle 79"/>
          <p:cNvSpPr>
            <a:spLocks/>
          </p:cNvSpPr>
          <p:nvPr/>
        </p:nvSpPr>
        <p:spPr bwMode="auto">
          <a:xfrm>
            <a:off x="3383824" y="3219633"/>
            <a:ext cx="232749" cy="186650"/>
          </a:xfrm>
          <a:prstGeom prst="rect">
            <a:avLst/>
          </a:prstGeom>
          <a:solidFill>
            <a:srgbClr val="92D050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rPr>
              <a:t>F</a:t>
            </a:r>
          </a:p>
        </p:txBody>
      </p:sp>
      <p:sp>
        <p:nvSpPr>
          <p:cNvPr id="15440" name="Rectangle 80"/>
          <p:cNvSpPr>
            <a:spLocks/>
          </p:cNvSpPr>
          <p:nvPr/>
        </p:nvSpPr>
        <p:spPr bwMode="auto">
          <a:xfrm>
            <a:off x="3778956" y="3219633"/>
            <a:ext cx="232749" cy="186650"/>
          </a:xfrm>
          <a:prstGeom prst="rect">
            <a:avLst/>
          </a:prstGeom>
          <a:solidFill>
            <a:srgbClr val="92D050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rPr>
              <a:t>F</a:t>
            </a:r>
          </a:p>
        </p:txBody>
      </p:sp>
      <p:sp>
        <p:nvSpPr>
          <p:cNvPr id="15441" name="Rectangle 81"/>
          <p:cNvSpPr>
            <a:spLocks/>
          </p:cNvSpPr>
          <p:nvPr/>
        </p:nvSpPr>
        <p:spPr bwMode="auto">
          <a:xfrm>
            <a:off x="190500" y="3141862"/>
            <a:ext cx="1676276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>
                <a:solidFill>
                  <a:srgbClr val="808080"/>
                </a:solidFill>
                <a:latin typeface="+mj-lt"/>
                <a:ea typeface="Gill Sans" charset="0"/>
                <a:cs typeface="Gill Sans" charset="0"/>
              </a:rPr>
              <a:t>feature</a:t>
            </a:r>
          </a:p>
          <a:p>
            <a:pPr algn="r"/>
            <a:r>
              <a:rPr lang="en-US">
                <a:solidFill>
                  <a:srgbClr val="808080"/>
                </a:solidFill>
                <a:latin typeface="+mj-lt"/>
                <a:ea typeface="Gill Sans" charset="0"/>
                <a:cs typeface="Gill Sans" charset="0"/>
              </a:rPr>
              <a:t>embedding</a:t>
            </a:r>
          </a:p>
        </p:txBody>
      </p:sp>
      <p:sp>
        <p:nvSpPr>
          <p:cNvPr id="15442" name="Rectangle 82"/>
          <p:cNvSpPr>
            <a:spLocks/>
          </p:cNvSpPr>
          <p:nvPr/>
        </p:nvSpPr>
        <p:spPr bwMode="auto">
          <a:xfrm>
            <a:off x="190500" y="3517384"/>
            <a:ext cx="1676276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word</a:t>
            </a:r>
          </a:p>
          <a:p>
            <a:pPr algn="r"/>
            <a:r>
              <a:rPr lang="en-US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embedding</a:t>
            </a:r>
          </a:p>
        </p:txBody>
      </p:sp>
      <p:grpSp>
        <p:nvGrpSpPr>
          <p:cNvPr id="15448" name="Group 88"/>
          <p:cNvGrpSpPr>
            <a:grpSpLocks/>
          </p:cNvGrpSpPr>
          <p:nvPr/>
        </p:nvGrpSpPr>
        <p:grpSpPr bwMode="auto">
          <a:xfrm>
            <a:off x="4217390" y="2148618"/>
            <a:ext cx="941822" cy="404408"/>
            <a:chOff x="0" y="0"/>
            <a:chExt cx="1392" cy="728"/>
          </a:xfrm>
          <a:solidFill>
            <a:srgbClr val="FF0000"/>
          </a:solidFill>
        </p:grpSpPr>
        <p:sp>
          <p:nvSpPr>
            <p:cNvPr id="15443" name="Rectangle 83"/>
            <p:cNvSpPr>
              <a:spLocks/>
            </p:cNvSpPr>
            <p:nvPr/>
          </p:nvSpPr>
          <p:spPr bwMode="auto">
            <a:xfrm>
              <a:off x="0" y="0"/>
              <a:ext cx="1392" cy="728"/>
            </a:xfrm>
            <a:prstGeom prst="rect">
              <a:avLst/>
            </a:prstGeom>
            <a:grpFill/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44" name="Line 84"/>
            <p:cNvSpPr>
              <a:spLocks noChangeShapeType="1"/>
            </p:cNvSpPr>
            <p:nvPr/>
          </p:nvSpPr>
          <p:spPr bwMode="auto">
            <a:xfrm rot="10800000">
              <a:off x="368" y="367"/>
              <a:ext cx="624" cy="9"/>
            </a:xfrm>
            <a:prstGeom prst="line">
              <a:avLst/>
            </a:prstGeom>
            <a:grpFill/>
            <a:ln w="63500" cap="flat">
              <a:solidFill>
                <a:srgbClr val="C00000"/>
              </a:solidFill>
              <a:prstDash val="solid"/>
              <a:miter lim="800000"/>
              <a:headEnd type="stealth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45" name="Rectangle 85"/>
            <p:cNvSpPr>
              <a:spLocks/>
            </p:cNvSpPr>
            <p:nvPr/>
          </p:nvSpPr>
          <p:spPr bwMode="auto">
            <a:xfrm>
              <a:off x="56" y="216"/>
              <a:ext cx="320" cy="320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A</a:t>
              </a:r>
              <a:r>
                <a:rPr lang="en-US" sz="900" baseline="320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(1)</a:t>
              </a:r>
            </a:p>
          </p:txBody>
        </p:sp>
        <p:sp>
          <p:nvSpPr>
            <p:cNvPr id="15446" name="Rectangle 86"/>
            <p:cNvSpPr>
              <a:spLocks/>
            </p:cNvSpPr>
            <p:nvPr/>
          </p:nvSpPr>
          <p:spPr bwMode="auto">
            <a:xfrm>
              <a:off x="1000" y="216"/>
              <a:ext cx="320" cy="312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B</a:t>
              </a:r>
              <a:r>
                <a:rPr lang="en-US" sz="900" baseline="320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(1)</a:t>
              </a:r>
            </a:p>
          </p:txBody>
        </p:sp>
        <p:sp>
          <p:nvSpPr>
            <p:cNvPr id="15447" name="AutoShape 87"/>
            <p:cNvSpPr>
              <a:spLocks/>
            </p:cNvSpPr>
            <p:nvPr/>
          </p:nvSpPr>
          <p:spPr bwMode="auto">
            <a:xfrm>
              <a:off x="456" y="56"/>
              <a:ext cx="336" cy="632"/>
            </a:xfrm>
            <a:prstGeom prst="roundRect">
              <a:avLst>
                <a:gd name="adj" fmla="val 35713"/>
              </a:avLst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825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Gill Sans" charset="0"/>
                  <a:cs typeface="Gill Sans" charset="0"/>
                </a:rPr>
                <a:t>h</a:t>
              </a:r>
              <a:r>
                <a:rPr lang="en-US" sz="825" baseline="32000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Gill Sans" charset="0"/>
                  <a:cs typeface="Gill Sans" charset="0"/>
                </a:rPr>
                <a:t>(1)</a:t>
              </a:r>
            </a:p>
          </p:txBody>
        </p:sp>
      </p:grpSp>
      <p:sp>
        <p:nvSpPr>
          <p:cNvPr id="15449" name="Rectangle 89"/>
          <p:cNvSpPr>
            <a:spLocks/>
          </p:cNvSpPr>
          <p:nvPr/>
        </p:nvSpPr>
        <p:spPr bwMode="auto">
          <a:xfrm>
            <a:off x="5749204" y="2970766"/>
            <a:ext cx="270638" cy="217759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E</a:t>
            </a:r>
          </a:p>
        </p:txBody>
      </p:sp>
      <p:sp>
        <p:nvSpPr>
          <p:cNvPr id="15450" name="Rectangle 90"/>
          <p:cNvSpPr>
            <a:spLocks/>
          </p:cNvSpPr>
          <p:nvPr/>
        </p:nvSpPr>
        <p:spPr bwMode="auto">
          <a:xfrm>
            <a:off x="6052319" y="3575157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R</a:t>
            </a:r>
          </a:p>
        </p:txBody>
      </p:sp>
      <p:sp>
        <p:nvSpPr>
          <p:cNvPr id="15452" name="Line 92"/>
          <p:cNvSpPr>
            <a:spLocks noChangeShapeType="1"/>
          </p:cNvSpPr>
          <p:nvPr/>
        </p:nvSpPr>
        <p:spPr bwMode="auto">
          <a:xfrm rot="10800000" flipH="1">
            <a:off x="5538105" y="3028539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15458" name="Group 98"/>
          <p:cNvGrpSpPr>
            <a:grpSpLocks/>
          </p:cNvGrpSpPr>
          <p:nvPr/>
        </p:nvGrpSpPr>
        <p:grpSpPr bwMode="auto">
          <a:xfrm>
            <a:off x="4217390" y="2597467"/>
            <a:ext cx="941822" cy="404408"/>
            <a:chOff x="0" y="0"/>
            <a:chExt cx="1392" cy="728"/>
          </a:xfrm>
          <a:solidFill>
            <a:srgbClr val="FF0000"/>
          </a:solidFill>
        </p:grpSpPr>
        <p:sp>
          <p:nvSpPr>
            <p:cNvPr id="15453" name="Rectangle 93"/>
            <p:cNvSpPr>
              <a:spLocks/>
            </p:cNvSpPr>
            <p:nvPr/>
          </p:nvSpPr>
          <p:spPr bwMode="auto">
            <a:xfrm>
              <a:off x="0" y="0"/>
              <a:ext cx="1392" cy="728"/>
            </a:xfrm>
            <a:prstGeom prst="rect">
              <a:avLst/>
            </a:prstGeom>
            <a:grpFill/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54" name="Line 94"/>
            <p:cNvSpPr>
              <a:spLocks noChangeShapeType="1"/>
            </p:cNvSpPr>
            <p:nvPr/>
          </p:nvSpPr>
          <p:spPr bwMode="auto">
            <a:xfrm rot="10800000">
              <a:off x="368" y="367"/>
              <a:ext cx="624" cy="9"/>
            </a:xfrm>
            <a:prstGeom prst="line">
              <a:avLst/>
            </a:prstGeom>
            <a:grpFill/>
            <a:ln w="63500" cap="flat">
              <a:solidFill>
                <a:srgbClr val="C00000"/>
              </a:solidFill>
              <a:prstDash val="solid"/>
              <a:miter lim="800000"/>
              <a:headEnd type="stealth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5455" name="Rectangle 95"/>
            <p:cNvSpPr>
              <a:spLocks/>
            </p:cNvSpPr>
            <p:nvPr/>
          </p:nvSpPr>
          <p:spPr bwMode="auto">
            <a:xfrm>
              <a:off x="56" y="216"/>
              <a:ext cx="320" cy="320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A</a:t>
              </a:r>
              <a:r>
                <a:rPr lang="en-US" sz="900" baseline="320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(k)</a:t>
              </a:r>
            </a:p>
          </p:txBody>
        </p:sp>
        <p:sp>
          <p:nvSpPr>
            <p:cNvPr id="15456" name="Rectangle 96"/>
            <p:cNvSpPr>
              <a:spLocks/>
            </p:cNvSpPr>
            <p:nvPr/>
          </p:nvSpPr>
          <p:spPr bwMode="auto">
            <a:xfrm>
              <a:off x="1000" y="216"/>
              <a:ext cx="320" cy="312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B</a:t>
              </a:r>
              <a:r>
                <a:rPr lang="en-US" sz="900" baseline="320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(k)</a:t>
              </a:r>
            </a:p>
          </p:txBody>
        </p:sp>
        <p:sp>
          <p:nvSpPr>
            <p:cNvPr id="15457" name="AutoShape 97"/>
            <p:cNvSpPr>
              <a:spLocks/>
            </p:cNvSpPr>
            <p:nvPr/>
          </p:nvSpPr>
          <p:spPr bwMode="auto">
            <a:xfrm>
              <a:off x="456" y="56"/>
              <a:ext cx="336" cy="632"/>
            </a:xfrm>
            <a:prstGeom prst="roundRect">
              <a:avLst>
                <a:gd name="adj" fmla="val 35713"/>
              </a:avLst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825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Gill Sans" charset="0"/>
                  <a:cs typeface="Gill Sans" charset="0"/>
                </a:rPr>
                <a:t>h</a:t>
              </a:r>
              <a:r>
                <a:rPr lang="en-US" sz="825" baseline="32000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Gill Sans" charset="0"/>
                  <a:cs typeface="Gill Sans" charset="0"/>
                </a:rPr>
                <a:t>(k)</a:t>
              </a:r>
              <a:endParaRPr lang="en-US" baseline="32000" dirty="0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endParaRPr>
            </a:p>
          </p:txBody>
        </p:sp>
      </p:grpSp>
      <p:sp>
        <p:nvSpPr>
          <p:cNvPr id="15459" name="Rectangle 99"/>
          <p:cNvSpPr>
            <a:spLocks/>
          </p:cNvSpPr>
          <p:nvPr/>
        </p:nvSpPr>
        <p:spPr bwMode="auto">
          <a:xfrm>
            <a:off x="4498854" y="3375174"/>
            <a:ext cx="297702" cy="244423"/>
          </a:xfrm>
          <a:prstGeom prst="rect">
            <a:avLst/>
          </a:prstGeom>
          <a:solidFill>
            <a:srgbClr val="FF5050"/>
          </a:solidFill>
          <a:ln w="25400" cap="flat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C</a:t>
            </a:r>
            <a:r>
              <a:rPr lang="en-US" sz="900" baseline="32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(k)</a:t>
            </a:r>
          </a:p>
        </p:txBody>
      </p:sp>
      <p:sp>
        <p:nvSpPr>
          <p:cNvPr id="15460" name="Line 100"/>
          <p:cNvSpPr>
            <a:spLocks noChangeShapeType="1"/>
          </p:cNvSpPr>
          <p:nvPr/>
        </p:nvSpPr>
        <p:spPr bwMode="auto">
          <a:xfrm flipH="1">
            <a:off x="4791143" y="3241854"/>
            <a:ext cx="676596" cy="266642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61" name="Line 101"/>
          <p:cNvSpPr>
            <a:spLocks noChangeShapeType="1"/>
          </p:cNvSpPr>
          <p:nvPr/>
        </p:nvSpPr>
        <p:spPr bwMode="auto">
          <a:xfrm flipH="1">
            <a:off x="4791143" y="3175192"/>
            <a:ext cx="676596" cy="44441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62" name="Rectangle 102"/>
          <p:cNvSpPr>
            <a:spLocks/>
          </p:cNvSpPr>
          <p:nvPr/>
        </p:nvSpPr>
        <p:spPr bwMode="auto">
          <a:xfrm>
            <a:off x="5312508" y="2405142"/>
            <a:ext cx="14266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ea typeface="Lucida Grande" charset="0"/>
                <a:cs typeface="Lucida Grande" charset="0"/>
              </a:rPr>
              <a:t>θ</a:t>
            </a:r>
            <a:r>
              <a:rPr lang="en-US" baseline="-6000">
                <a:ea typeface="Gill Sans" charset="0"/>
                <a:cs typeface="Gill Sans" charset="0"/>
              </a:rPr>
              <a:t>1</a:t>
            </a:r>
          </a:p>
        </p:txBody>
      </p:sp>
      <p:sp>
        <p:nvSpPr>
          <p:cNvPr id="15463" name="Rectangle 103"/>
          <p:cNvSpPr>
            <a:spLocks/>
          </p:cNvSpPr>
          <p:nvPr/>
        </p:nvSpPr>
        <p:spPr bwMode="auto">
          <a:xfrm>
            <a:off x="5069948" y="3016198"/>
            <a:ext cx="14266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ea typeface="Lucida Grande" charset="0"/>
                <a:cs typeface="Lucida Grande" charset="0"/>
              </a:rPr>
              <a:t>θ</a:t>
            </a:r>
            <a:r>
              <a:rPr lang="en-US" baseline="-6000">
                <a:ea typeface="Gill Sans" charset="0"/>
                <a:cs typeface="Gill Sans" charset="0"/>
              </a:rPr>
              <a:t>1</a:t>
            </a:r>
          </a:p>
        </p:txBody>
      </p:sp>
      <p:sp>
        <p:nvSpPr>
          <p:cNvPr id="15464" name="Rectangle 104"/>
          <p:cNvSpPr>
            <a:spLocks/>
          </p:cNvSpPr>
          <p:nvPr/>
        </p:nvSpPr>
        <p:spPr bwMode="auto">
          <a:xfrm>
            <a:off x="5072817" y="3176184"/>
            <a:ext cx="13625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ea typeface="Lucida Grande" charset="0"/>
                <a:cs typeface="Lucida Grande" charset="0"/>
              </a:rPr>
              <a:t>θ</a:t>
            </a:r>
            <a:r>
              <a:rPr lang="en-US" baseline="-6000">
                <a:ea typeface="Gill Sans" charset="0"/>
                <a:cs typeface="Gill Sans" charset="0"/>
              </a:rPr>
              <a:t>k</a:t>
            </a:r>
          </a:p>
        </p:txBody>
      </p:sp>
      <p:sp>
        <p:nvSpPr>
          <p:cNvPr id="15465" name="Rectangle 105"/>
          <p:cNvSpPr>
            <a:spLocks/>
          </p:cNvSpPr>
          <p:nvPr/>
        </p:nvSpPr>
        <p:spPr bwMode="auto">
          <a:xfrm>
            <a:off x="5315715" y="2776220"/>
            <a:ext cx="13625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>
                <a:ea typeface="Lucida Grande" charset="0"/>
                <a:cs typeface="Lucida Grande" charset="0"/>
              </a:rPr>
              <a:t>θ</a:t>
            </a:r>
            <a:r>
              <a:rPr lang="en-US" baseline="-6000">
                <a:ea typeface="Gill Sans" charset="0"/>
                <a:cs typeface="Gill Sans" charset="0"/>
              </a:rPr>
              <a:t>k</a:t>
            </a:r>
          </a:p>
        </p:txBody>
      </p:sp>
      <p:sp>
        <p:nvSpPr>
          <p:cNvPr id="15466" name="Line 106"/>
          <p:cNvSpPr>
            <a:spLocks noChangeShapeType="1"/>
          </p:cNvSpPr>
          <p:nvPr/>
        </p:nvSpPr>
        <p:spPr bwMode="auto">
          <a:xfrm>
            <a:off x="5272881" y="2541361"/>
            <a:ext cx="4736" cy="2335901"/>
          </a:xfrm>
          <a:prstGeom prst="line">
            <a:avLst/>
          </a:prstGeom>
          <a:noFill/>
          <a:ln w="63500" cap="flat">
            <a:solidFill>
              <a:schemeClr val="tx1"/>
            </a:solidFill>
            <a:prstDash val="solid"/>
            <a:miter lim="800000"/>
            <a:headEnd type="oval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67" name="Line 107"/>
          <p:cNvSpPr>
            <a:spLocks noChangeShapeType="1"/>
          </p:cNvSpPr>
          <p:nvPr/>
        </p:nvSpPr>
        <p:spPr bwMode="auto">
          <a:xfrm>
            <a:off x="5278292" y="2914661"/>
            <a:ext cx="0" cy="1891497"/>
          </a:xfrm>
          <a:prstGeom prst="line">
            <a:avLst/>
          </a:prstGeom>
          <a:noFill/>
          <a:ln w="63500" cap="flat">
            <a:solidFill>
              <a:schemeClr val="tx1"/>
            </a:solidFill>
            <a:prstDash val="solid"/>
            <a:miter lim="800000"/>
            <a:headEnd type="oval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68" name="Line 108"/>
          <p:cNvSpPr>
            <a:spLocks noChangeShapeType="1"/>
          </p:cNvSpPr>
          <p:nvPr/>
        </p:nvSpPr>
        <p:spPr bwMode="auto">
          <a:xfrm>
            <a:off x="5278293" y="3176858"/>
            <a:ext cx="5413" cy="1611522"/>
          </a:xfrm>
          <a:prstGeom prst="line">
            <a:avLst/>
          </a:prstGeom>
          <a:noFill/>
          <a:ln w="63500" cap="flat">
            <a:solidFill>
              <a:schemeClr val="tx1"/>
            </a:solidFill>
            <a:prstDash val="solid"/>
            <a:miter lim="800000"/>
            <a:headEnd type="oval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69" name="Line 109"/>
          <p:cNvSpPr>
            <a:spLocks noChangeShapeType="1"/>
          </p:cNvSpPr>
          <p:nvPr/>
        </p:nvSpPr>
        <p:spPr bwMode="auto">
          <a:xfrm>
            <a:off x="5272880" y="3314624"/>
            <a:ext cx="5413" cy="1504865"/>
          </a:xfrm>
          <a:prstGeom prst="line">
            <a:avLst/>
          </a:prstGeom>
          <a:noFill/>
          <a:ln w="63500" cap="flat">
            <a:solidFill>
              <a:schemeClr val="tx1"/>
            </a:solidFill>
            <a:prstDash val="solid"/>
            <a:miter lim="800000"/>
            <a:headEnd type="oval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70" name="AutoShape 110"/>
          <p:cNvSpPr>
            <a:spLocks/>
          </p:cNvSpPr>
          <p:nvPr/>
        </p:nvSpPr>
        <p:spPr bwMode="auto">
          <a:xfrm>
            <a:off x="5175451" y="4761717"/>
            <a:ext cx="227336" cy="404408"/>
          </a:xfrm>
          <a:prstGeom prst="roundRect">
            <a:avLst>
              <a:gd name="adj" fmla="val 35713"/>
            </a:avLst>
          </a:prstGeom>
          <a:solidFill>
            <a:srgbClr val="34343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Lucida Grande" charset="0"/>
                <a:cs typeface="Lucida Grande" charset="0"/>
              </a:rPr>
              <a:t>f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Lucida Grande" charset="0"/>
              <a:cs typeface="Lucida Grande" charset="0"/>
            </a:endParaRPr>
          </a:p>
        </p:txBody>
      </p:sp>
      <p:sp>
        <p:nvSpPr>
          <p:cNvPr id="15471" name="Rectangle 111"/>
          <p:cNvSpPr>
            <a:spLocks/>
          </p:cNvSpPr>
          <p:nvPr/>
        </p:nvSpPr>
        <p:spPr bwMode="auto">
          <a:xfrm>
            <a:off x="4341339" y="4592366"/>
            <a:ext cx="80150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>
                <a:ea typeface="Gill Sans" charset="0"/>
                <a:cs typeface="Gill Sans" charset="0"/>
              </a:rPr>
              <a:t>sentence or</a:t>
            </a:r>
          </a:p>
          <a:p>
            <a:pPr algn="ctr"/>
            <a:r>
              <a:rPr lang="en-US" dirty="0">
                <a:ea typeface="Gill Sans" charset="0"/>
                <a:cs typeface="Gill Sans" charset="0"/>
              </a:rPr>
              <a:t>document</a:t>
            </a:r>
          </a:p>
          <a:p>
            <a:pPr algn="ctr"/>
            <a:r>
              <a:rPr lang="en-US" dirty="0">
                <a:ea typeface="Gill Sans" charset="0"/>
                <a:cs typeface="Gill Sans" charset="0"/>
              </a:rPr>
              <a:t>topic</a:t>
            </a:r>
            <a:br>
              <a:rPr lang="en-US" dirty="0">
                <a:ea typeface="Gill Sans" charset="0"/>
                <a:cs typeface="Gill Sans" charset="0"/>
              </a:rPr>
            </a:br>
            <a:r>
              <a:rPr lang="en-US" dirty="0">
                <a:ea typeface="Gill Sans" charset="0"/>
                <a:cs typeface="Gill Sans" charset="0"/>
              </a:rPr>
              <a:t>(5 topics)</a:t>
            </a:r>
          </a:p>
        </p:txBody>
      </p:sp>
      <p:sp>
        <p:nvSpPr>
          <p:cNvPr id="15472" name="AutoShape 112"/>
          <p:cNvSpPr>
            <a:spLocks/>
          </p:cNvSpPr>
          <p:nvPr/>
        </p:nvSpPr>
        <p:spPr bwMode="auto">
          <a:xfrm>
            <a:off x="2203843" y="230415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t-5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5473" name="AutoShape 113"/>
          <p:cNvSpPr>
            <a:spLocks/>
          </p:cNvSpPr>
          <p:nvPr/>
        </p:nvSpPr>
        <p:spPr bwMode="auto">
          <a:xfrm>
            <a:off x="2598974" y="230415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t-4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5474" name="AutoShape 114"/>
          <p:cNvSpPr>
            <a:spLocks/>
          </p:cNvSpPr>
          <p:nvPr/>
        </p:nvSpPr>
        <p:spPr bwMode="auto">
          <a:xfrm>
            <a:off x="2994106" y="230415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t-3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5475" name="AutoShape 115"/>
          <p:cNvSpPr>
            <a:spLocks/>
          </p:cNvSpPr>
          <p:nvPr/>
        </p:nvSpPr>
        <p:spPr bwMode="auto">
          <a:xfrm>
            <a:off x="3389238" y="230415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t-2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5476" name="AutoShape 116"/>
          <p:cNvSpPr>
            <a:spLocks/>
          </p:cNvSpPr>
          <p:nvPr/>
        </p:nvSpPr>
        <p:spPr bwMode="auto">
          <a:xfrm>
            <a:off x="3784369" y="2304159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t-1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5478" name="AutoShape 118"/>
          <p:cNvSpPr>
            <a:spLocks/>
          </p:cNvSpPr>
          <p:nvPr/>
        </p:nvSpPr>
        <p:spPr bwMode="auto">
          <a:xfrm>
            <a:off x="6073969" y="2824112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 err="1">
                <a:solidFill>
                  <a:prstClr val="white"/>
                </a:solidFill>
                <a:latin typeface="Calibri" panose="020F0502020204030204"/>
              </a:rPr>
              <a:t>z</a:t>
            </a:r>
            <a:r>
              <a:rPr lang="en-GB" i="1" baseline="-25000" dirty="0" err="1">
                <a:solidFill>
                  <a:prstClr val="white"/>
                </a:solidFill>
                <a:latin typeface="Calibri" panose="020F0502020204030204"/>
              </a:rPr>
              <a:t>t</a:t>
            </a:r>
            <a:endParaRPr lang="en-US" sz="825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5479" name="Line 119"/>
          <p:cNvSpPr>
            <a:spLocks noChangeShapeType="1"/>
          </p:cNvSpPr>
          <p:nvPr/>
        </p:nvSpPr>
        <p:spPr bwMode="auto">
          <a:xfrm rot="10800000" flipH="1">
            <a:off x="5511041" y="3028539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5480" name="Rectangle 120"/>
          <p:cNvSpPr>
            <a:spLocks/>
          </p:cNvSpPr>
          <p:nvPr/>
        </p:nvSpPr>
        <p:spPr bwMode="auto">
          <a:xfrm>
            <a:off x="2212336" y="5072002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t-5</a:t>
            </a:r>
          </a:p>
        </p:txBody>
      </p:sp>
      <p:sp>
        <p:nvSpPr>
          <p:cNvPr id="15481" name="Rectangle 121"/>
          <p:cNvSpPr>
            <a:spLocks/>
          </p:cNvSpPr>
          <p:nvPr/>
        </p:nvSpPr>
        <p:spPr bwMode="auto">
          <a:xfrm>
            <a:off x="2609836" y="5072002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t-4</a:t>
            </a:r>
          </a:p>
        </p:txBody>
      </p:sp>
      <p:sp>
        <p:nvSpPr>
          <p:cNvPr id="15482" name="Rectangle 122"/>
          <p:cNvSpPr>
            <a:spLocks/>
          </p:cNvSpPr>
          <p:nvPr/>
        </p:nvSpPr>
        <p:spPr bwMode="auto">
          <a:xfrm>
            <a:off x="3004969" y="5072002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t-3</a:t>
            </a:r>
          </a:p>
        </p:txBody>
      </p:sp>
      <p:sp>
        <p:nvSpPr>
          <p:cNvPr id="15483" name="Rectangle 123"/>
          <p:cNvSpPr>
            <a:spLocks/>
          </p:cNvSpPr>
          <p:nvPr/>
        </p:nvSpPr>
        <p:spPr bwMode="auto">
          <a:xfrm>
            <a:off x="3400100" y="5072002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t-2</a:t>
            </a:r>
          </a:p>
        </p:txBody>
      </p:sp>
      <p:sp>
        <p:nvSpPr>
          <p:cNvPr id="15484" name="Rectangle 124"/>
          <p:cNvSpPr>
            <a:spLocks/>
          </p:cNvSpPr>
          <p:nvPr/>
        </p:nvSpPr>
        <p:spPr bwMode="auto">
          <a:xfrm>
            <a:off x="3795232" y="5072002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t-1</a:t>
            </a:r>
          </a:p>
        </p:txBody>
      </p:sp>
      <p:sp>
        <p:nvSpPr>
          <p:cNvPr id="15485" name="Rectangle 125"/>
          <p:cNvSpPr>
            <a:spLocks/>
          </p:cNvSpPr>
          <p:nvPr/>
        </p:nvSpPr>
        <p:spPr bwMode="auto">
          <a:xfrm>
            <a:off x="6141144" y="5072002"/>
            <a:ext cx="12343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</a:t>
            </a:r>
          </a:p>
        </p:txBody>
      </p:sp>
      <p:sp>
        <p:nvSpPr>
          <p:cNvPr id="130" name="AutoShape 117"/>
          <p:cNvSpPr>
            <a:spLocks/>
          </p:cNvSpPr>
          <p:nvPr/>
        </p:nvSpPr>
        <p:spPr bwMode="auto">
          <a:xfrm>
            <a:off x="5478565" y="2826642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 err="1">
                <a:solidFill>
                  <a:schemeClr val="bg1"/>
                </a:solidFill>
              </a:rPr>
              <a:t>ẑ</a:t>
            </a:r>
            <a:r>
              <a:rPr lang="en-GB" i="1" baseline="-25000" dirty="0" err="1">
                <a:solidFill>
                  <a:schemeClr val="bg1"/>
                </a:solidFill>
              </a:rPr>
              <a:t>t</a:t>
            </a:r>
            <a:endParaRPr lang="en-US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527854" y="2112443"/>
            <a:ext cx="247666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solidFill>
                  <a:srgbClr val="0070C0"/>
                </a:solidFill>
                <a:latin typeface="+mj-lt"/>
              </a:rPr>
              <a:t>We pre-computed the</a:t>
            </a:r>
            <a:br>
              <a:rPr lang="en-GB" sz="1350" dirty="0">
                <a:solidFill>
                  <a:srgbClr val="0070C0"/>
                </a:solidFill>
                <a:latin typeface="+mj-lt"/>
              </a:rPr>
            </a:br>
            <a:r>
              <a:rPr lang="en-GB" sz="1350" dirty="0">
                <a:solidFill>
                  <a:srgbClr val="0070C0"/>
                </a:solidFill>
                <a:latin typeface="+mj-lt"/>
              </a:rPr>
              <a:t>unsupervised topic</a:t>
            </a:r>
            <a:br>
              <a:rPr lang="en-GB" sz="1350" dirty="0">
                <a:solidFill>
                  <a:srgbClr val="0070C0"/>
                </a:solidFill>
                <a:latin typeface="+mj-lt"/>
              </a:rPr>
            </a:br>
            <a:r>
              <a:rPr lang="en-GB" sz="1350" dirty="0">
                <a:solidFill>
                  <a:srgbClr val="0070C0"/>
                </a:solidFill>
                <a:latin typeface="+mj-lt"/>
              </a:rPr>
              <a:t>model representation of</a:t>
            </a:r>
            <a:br>
              <a:rPr lang="en-GB" sz="1350" dirty="0">
                <a:solidFill>
                  <a:srgbClr val="0070C0"/>
                </a:solidFill>
                <a:latin typeface="+mj-lt"/>
              </a:rPr>
            </a:br>
            <a:r>
              <a:rPr lang="en-GB" sz="1350" dirty="0">
                <a:solidFill>
                  <a:srgbClr val="0070C0"/>
                </a:solidFill>
                <a:latin typeface="+mj-lt"/>
              </a:rPr>
              <a:t>each sentence in training</a:t>
            </a:r>
            <a:br>
              <a:rPr lang="en-GB" sz="1350" dirty="0">
                <a:solidFill>
                  <a:srgbClr val="0070C0"/>
                </a:solidFill>
                <a:latin typeface="+mj-lt"/>
              </a:rPr>
            </a:br>
            <a:r>
              <a:rPr lang="en-GB" sz="1350" dirty="0">
                <a:solidFill>
                  <a:srgbClr val="0070C0"/>
                </a:solidFill>
                <a:latin typeface="+mj-lt"/>
              </a:rPr>
              <a:t>using LDA (Latent </a:t>
            </a:r>
            <a:r>
              <a:rPr lang="en-GB" sz="1350" dirty="0" err="1">
                <a:solidFill>
                  <a:srgbClr val="0070C0"/>
                </a:solidFill>
                <a:latin typeface="+mj-lt"/>
              </a:rPr>
              <a:t>Dirichlet</a:t>
            </a:r>
            <a:r>
              <a:rPr lang="en-GB" sz="1350" dirty="0">
                <a:solidFill>
                  <a:srgbClr val="0070C0"/>
                </a:solidFill>
                <a:latin typeface="+mj-lt"/>
              </a:rPr>
              <a:t/>
            </a:r>
            <a:br>
              <a:rPr lang="en-GB" sz="1350" dirty="0">
                <a:solidFill>
                  <a:srgbClr val="0070C0"/>
                </a:solidFill>
                <a:latin typeface="+mj-lt"/>
              </a:rPr>
            </a:br>
            <a:r>
              <a:rPr lang="en-GB" sz="1350" dirty="0">
                <a:solidFill>
                  <a:srgbClr val="0070C0"/>
                </a:solidFill>
                <a:latin typeface="+mj-lt"/>
              </a:rPr>
              <a:t>Allocation) </a:t>
            </a:r>
            <a:r>
              <a:rPr lang="en-GB" sz="135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[</a:t>
            </a:r>
            <a:r>
              <a:rPr lang="en-GB" sz="1350" dirty="0" err="1">
                <a:solidFill>
                  <a:schemeClr val="bg1">
                    <a:lumMod val="65000"/>
                  </a:schemeClr>
                </a:solidFill>
                <a:latin typeface="+mj-lt"/>
              </a:rPr>
              <a:t>Blei</a:t>
            </a:r>
            <a:r>
              <a:rPr lang="en-GB" sz="135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et al, 2003]</a:t>
            </a:r>
            <a:r>
              <a:rPr lang="en-GB" sz="1350" dirty="0">
                <a:solidFill>
                  <a:srgbClr val="0070C0"/>
                </a:solidFill>
                <a:latin typeface="+mj-lt"/>
              </a:rPr>
              <a:t/>
            </a:r>
            <a:br>
              <a:rPr lang="en-GB" sz="1350" dirty="0">
                <a:solidFill>
                  <a:srgbClr val="0070C0"/>
                </a:solidFill>
                <a:latin typeface="+mj-lt"/>
              </a:rPr>
            </a:br>
            <a:r>
              <a:rPr lang="en-GB" sz="1350" dirty="0">
                <a:solidFill>
                  <a:srgbClr val="0070C0"/>
                </a:solidFill>
                <a:latin typeface="+mj-lt"/>
              </a:rPr>
              <a:t>with 5 topics.</a:t>
            </a:r>
            <a:br>
              <a:rPr lang="en-GB" sz="1350" dirty="0">
                <a:solidFill>
                  <a:srgbClr val="0070C0"/>
                </a:solidFill>
                <a:latin typeface="+mj-lt"/>
              </a:rPr>
            </a:br>
            <a:r>
              <a:rPr lang="en-GB" sz="1350" dirty="0">
                <a:solidFill>
                  <a:srgbClr val="0070C0"/>
                </a:solidFill>
                <a:latin typeface="+mj-lt"/>
              </a:rPr>
              <a:t>On test data, estimate topic using</a:t>
            </a:r>
            <a:br>
              <a:rPr lang="en-GB" sz="1350" dirty="0">
                <a:solidFill>
                  <a:srgbClr val="0070C0"/>
                </a:solidFill>
                <a:latin typeface="+mj-lt"/>
              </a:rPr>
            </a:br>
            <a:r>
              <a:rPr lang="en-GB" sz="1350" dirty="0">
                <a:solidFill>
                  <a:srgbClr val="0070C0"/>
                </a:solidFill>
                <a:latin typeface="+mj-lt"/>
              </a:rPr>
              <a:t>trained LDA model</a:t>
            </a:r>
            <a:r>
              <a:rPr lang="en-GB" sz="1350" dirty="0" smtClean="0">
                <a:solidFill>
                  <a:srgbClr val="0070C0"/>
                </a:solidFill>
                <a:latin typeface="+mj-lt"/>
              </a:rPr>
              <a:t>.</a:t>
            </a:r>
            <a:endParaRPr lang="en-GB" sz="135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25" name="Footer Placeholder 3"/>
          <p:cNvSpPr txBox="1">
            <a:spLocks/>
          </p:cNvSpPr>
          <p:nvPr/>
        </p:nvSpPr>
        <p:spPr>
          <a:xfrm>
            <a:off x="659165" y="6356350"/>
            <a:ext cx="779141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[Mirowski, Chopra, </a:t>
            </a:r>
            <a:r>
              <a:rPr lang="en-GB" dirty="0" err="1" smtClean="0"/>
              <a:t>Balakrishnan</a:t>
            </a:r>
            <a:r>
              <a:rPr lang="en-GB" dirty="0" smtClean="0"/>
              <a:t> and Bangalore (2010) </a:t>
            </a:r>
            <a:br>
              <a:rPr lang="en-GB" dirty="0" smtClean="0"/>
            </a:br>
            <a:r>
              <a:rPr lang="en-GB" dirty="0" smtClean="0"/>
              <a:t>“Feature-rich continuous language models for speech recognition”, </a:t>
            </a:r>
            <a:r>
              <a:rPr lang="en-GB" i="1" dirty="0" smtClean="0"/>
              <a:t>SLT;</a:t>
            </a:r>
            <a:br>
              <a:rPr lang="en-GB" i="1" dirty="0" smtClean="0"/>
            </a:br>
            <a:r>
              <a:rPr lang="en-US" dirty="0"/>
              <a:t>David </a:t>
            </a:r>
            <a:r>
              <a:rPr lang="en-US" dirty="0" err="1" smtClean="0"/>
              <a:t>Blei</a:t>
            </a:r>
            <a:r>
              <a:rPr lang="en-US" dirty="0" smtClean="0"/>
              <a:t> (2003) </a:t>
            </a:r>
            <a:r>
              <a:rPr lang="en-US" dirty="0"/>
              <a:t>"Latent </a:t>
            </a:r>
            <a:r>
              <a:rPr lang="en-US" dirty="0" err="1"/>
              <a:t>Dirichlet</a:t>
            </a:r>
            <a:r>
              <a:rPr lang="en-US" dirty="0"/>
              <a:t> Allocation", </a:t>
            </a:r>
            <a:r>
              <a:rPr lang="en-US" i="1" dirty="0" smtClean="0"/>
              <a:t>JMLR</a:t>
            </a:r>
            <a:r>
              <a:rPr lang="en-GB" dirty="0" smtClean="0"/>
              <a:t>]</a:t>
            </a:r>
            <a:endParaRPr lang="en-US" dirty="0"/>
          </a:p>
        </p:txBody>
      </p:sp>
      <p:sp>
        <p:nvSpPr>
          <p:cNvPr id="126" name="TextBox 125"/>
          <p:cNvSpPr txBox="1"/>
          <p:nvPr/>
        </p:nvSpPr>
        <p:spPr>
          <a:xfrm>
            <a:off x="6527854" y="4402116"/>
            <a:ext cx="23118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solidFill>
                  <a:srgbClr val="FF0000"/>
                </a:solidFill>
                <a:latin typeface="+mj-lt"/>
              </a:rPr>
              <a:t>Enables to model </a:t>
            </a: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/>
            </a:r>
            <a:br>
              <a:rPr lang="en-GB" sz="1350" dirty="0" smtClean="0">
                <a:solidFill>
                  <a:srgbClr val="FF0000"/>
                </a:solidFill>
                <a:latin typeface="+mj-lt"/>
              </a:rPr>
            </a:br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long-range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/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>
                <a:solidFill>
                  <a:srgbClr val="FF0000"/>
                </a:solidFill>
                <a:latin typeface="+mj-lt"/>
              </a:rPr>
              <a:t>dependencies at sentence level.</a:t>
            </a:r>
          </a:p>
        </p:txBody>
      </p:sp>
    </p:spTree>
    <p:extLst>
      <p:ext uri="{BB962C8B-B14F-4D97-AF65-F5344CB8AC3E}">
        <p14:creationId xmlns:p14="http://schemas.microsoft.com/office/powerpoint/2010/main" val="301259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Word </a:t>
            </a:r>
            <a:r>
              <a:rPr lang="en-GB" dirty="0" err="1" smtClean="0"/>
              <a:t>embeddings</a:t>
            </a:r>
            <a:r>
              <a:rPr lang="en-GB" dirty="0" smtClean="0"/>
              <a:t> obtained on Reuters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Example of word </a:t>
            </a:r>
            <a:r>
              <a:rPr lang="en-GB" dirty="0" err="1" smtClean="0"/>
              <a:t>embeddings</a:t>
            </a:r>
            <a:r>
              <a:rPr lang="en-GB" dirty="0" smtClean="0"/>
              <a:t> obtained using our language model on the Reuters corpus</a:t>
            </a:r>
            <a:br>
              <a:rPr lang="en-GB" dirty="0" smtClean="0"/>
            </a:br>
            <a:r>
              <a:rPr lang="en-GB" dirty="0" smtClean="0"/>
              <a:t>(1.5 million words, vocabulary </a:t>
            </a:r>
            <a:r>
              <a:rPr lang="en-GB" i="1" dirty="0" smtClean="0"/>
              <a:t>V</a:t>
            </a:r>
            <a:r>
              <a:rPr lang="en-GB" dirty="0" smtClean="0"/>
              <a:t>=12k words), vector space of dimension </a:t>
            </a:r>
            <a:r>
              <a:rPr lang="en-GB" i="1" dirty="0" smtClean="0"/>
              <a:t>D</a:t>
            </a:r>
            <a:r>
              <a:rPr lang="en-GB" dirty="0" smtClean="0"/>
              <a:t>=100</a:t>
            </a:r>
          </a:p>
          <a:p>
            <a:r>
              <a:rPr lang="en-GB" dirty="0" smtClean="0"/>
              <a:t>For each word, the 10 nearest neighbours in the vector space retrieved using cosine similarity:</a:t>
            </a:r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40</a:t>
            </a:fld>
            <a:endParaRPr lang="en-US" dirty="0"/>
          </a:p>
        </p:txBody>
      </p:sp>
      <p:pic>
        <p:nvPicPr>
          <p:cNvPr id="4" name="Picture 4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737" y="4216760"/>
            <a:ext cx="3880247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499"/>
          <p:cNvSpPr>
            <a:spLocks/>
          </p:cNvSpPr>
          <p:nvPr/>
        </p:nvSpPr>
        <p:spPr bwMode="auto">
          <a:xfrm>
            <a:off x="3726281" y="2002874"/>
            <a:ext cx="4076700" cy="2914650"/>
          </a:xfrm>
          <a:prstGeom prst="roundRect">
            <a:avLst>
              <a:gd name="adj" fmla="val 4898"/>
            </a:avLst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GB" sz="1350"/>
          </a:p>
        </p:txBody>
      </p:sp>
      <p:sp>
        <p:nvSpPr>
          <p:cNvPr id="8" name="Footer Placeholder 3"/>
          <p:cNvSpPr txBox="1">
            <a:spLocks/>
          </p:cNvSpPr>
          <p:nvPr/>
        </p:nvSpPr>
        <p:spPr>
          <a:xfrm>
            <a:off x="659165" y="6356350"/>
            <a:ext cx="779141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[</a:t>
            </a:r>
            <a:r>
              <a:rPr lang="en-GB" dirty="0" smtClean="0"/>
              <a:t>Mirowski, Chopra, </a:t>
            </a:r>
            <a:r>
              <a:rPr lang="en-GB" dirty="0" err="1" smtClean="0"/>
              <a:t>Balakrishnan</a:t>
            </a:r>
            <a:r>
              <a:rPr lang="en-GB" dirty="0" smtClean="0"/>
              <a:t> and Bangalore (2010) </a:t>
            </a:r>
            <a:br>
              <a:rPr lang="en-GB" dirty="0" smtClean="0"/>
            </a:br>
            <a:r>
              <a:rPr lang="en-GB" dirty="0" smtClean="0"/>
              <a:t>“Feature-rich continuous language models for speech recognition”, </a:t>
            </a:r>
            <a:r>
              <a:rPr lang="en-GB" i="1" dirty="0" smtClean="0"/>
              <a:t>SLT</a:t>
            </a:r>
            <a:r>
              <a:rPr lang="en-GB" dirty="0" smtClean="0"/>
              <a:t>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47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Word </a:t>
            </a:r>
            <a:r>
              <a:rPr lang="en-GB" dirty="0" err="1" smtClean="0"/>
              <a:t>embeddings</a:t>
            </a:r>
            <a:r>
              <a:rPr lang="en-GB" dirty="0" smtClean="0"/>
              <a:t> obtained on AP News</a:t>
            </a:r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41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82660" y="2469356"/>
            <a:ext cx="2339975" cy="30178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/>
              <a:t>Example of word </a:t>
            </a:r>
            <a:r>
              <a:rPr lang="en-GB" dirty="0" err="1"/>
              <a:t>embeddings</a:t>
            </a:r>
            <a:r>
              <a:rPr lang="en-GB" dirty="0"/>
              <a:t> obtained using our LM on AP News</a:t>
            </a:r>
            <a:br>
              <a:rPr lang="en-GB" dirty="0"/>
            </a:br>
            <a:r>
              <a:rPr lang="en-GB" dirty="0"/>
              <a:t>(14M words, </a:t>
            </a:r>
            <a:r>
              <a:rPr lang="en-GB" i="1" dirty="0"/>
              <a:t>V</a:t>
            </a:r>
            <a:r>
              <a:rPr lang="en-GB" dirty="0"/>
              <a:t>=17k), </a:t>
            </a:r>
            <a:r>
              <a:rPr lang="en-GB" i="1" dirty="0"/>
              <a:t>D</a:t>
            </a:r>
            <a:r>
              <a:rPr lang="en-GB" dirty="0"/>
              <a:t>=100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The </a:t>
            </a:r>
            <a:r>
              <a:rPr lang="en-GB" dirty="0"/>
              <a:t>word embedding matrix R was projected in 2D by Stochastic t-SNE</a:t>
            </a:r>
            <a:br>
              <a:rPr lang="en-GB" dirty="0"/>
            </a:b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[Van der </a:t>
            </a:r>
            <a:r>
              <a:rPr lang="en-GB" dirty="0" err="1">
                <a:solidFill>
                  <a:schemeClr val="bg1">
                    <a:lumMod val="65000"/>
                  </a:schemeClr>
                </a:solidFill>
              </a:rPr>
              <a:t>Maaten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GB" i="1" dirty="0">
                <a:solidFill>
                  <a:schemeClr val="bg1">
                    <a:lumMod val="65000"/>
                  </a:schemeClr>
                </a:solidFill>
              </a:rPr>
              <a:t>JMLR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 2008]</a:t>
            </a: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142" y="2241551"/>
            <a:ext cx="4610792" cy="3715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4" name="Group 5"/>
          <p:cNvGrpSpPr>
            <a:grpSpLocks/>
          </p:cNvGrpSpPr>
          <p:nvPr/>
        </p:nvGrpSpPr>
        <p:grpSpPr bwMode="auto">
          <a:xfrm>
            <a:off x="6960052" y="2591451"/>
            <a:ext cx="234401" cy="175489"/>
            <a:chOff x="0" y="0"/>
            <a:chExt cx="464" cy="488"/>
          </a:xfrm>
        </p:grpSpPr>
        <p:sp>
          <p:nvSpPr>
            <p:cNvPr id="15" name="Rectangle 3"/>
            <p:cNvSpPr>
              <a:spLocks/>
            </p:cNvSpPr>
            <p:nvPr/>
          </p:nvSpPr>
          <p:spPr bwMode="auto">
            <a:xfrm>
              <a:off x="24" y="24"/>
              <a:ext cx="416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GB" sz="949"/>
            </a:p>
          </p:txBody>
        </p:sp>
        <p:pic>
          <p:nvPicPr>
            <p:cNvPr id="16" name="Picture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64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11" name="Footer Placeholder 3"/>
          <p:cNvSpPr txBox="1">
            <a:spLocks/>
          </p:cNvSpPr>
          <p:nvPr/>
        </p:nvSpPr>
        <p:spPr>
          <a:xfrm>
            <a:off x="659165" y="6356350"/>
            <a:ext cx="779141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[Mirowski (2010) </a:t>
            </a:r>
            <a:br>
              <a:rPr lang="en-GB" dirty="0"/>
            </a:br>
            <a:r>
              <a:rPr lang="en-GB" dirty="0"/>
              <a:t>“Time series modelling with hidden variables and gradient-based algorithms”, </a:t>
            </a:r>
            <a:r>
              <a:rPr lang="en-GB" i="1" dirty="0"/>
              <a:t>NYU PhD thesis</a:t>
            </a:r>
            <a:r>
              <a:rPr lang="en-GB" dirty="0"/>
              <a:t>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23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Word </a:t>
            </a:r>
            <a:r>
              <a:rPr lang="en-GB" dirty="0" err="1" smtClean="0"/>
              <a:t>embeddings</a:t>
            </a:r>
            <a:r>
              <a:rPr lang="en-GB" dirty="0" smtClean="0"/>
              <a:t> obtained on AP News</a:t>
            </a:r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42</a:t>
            </a:fld>
            <a:endParaRPr lang="en-US" dirty="0"/>
          </a:p>
        </p:txBody>
      </p:sp>
      <p:sp>
        <p:nvSpPr>
          <p:cNvPr id="7" name="AutoShape 499"/>
          <p:cNvSpPr>
            <a:spLocks/>
          </p:cNvSpPr>
          <p:nvPr/>
        </p:nvSpPr>
        <p:spPr bwMode="auto">
          <a:xfrm>
            <a:off x="3726281" y="2002874"/>
            <a:ext cx="4076700" cy="2914650"/>
          </a:xfrm>
          <a:prstGeom prst="roundRect">
            <a:avLst>
              <a:gd name="adj" fmla="val 4898"/>
            </a:avLst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GB" sz="1350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386798" y="2241550"/>
            <a:ext cx="4685280" cy="3759200"/>
            <a:chOff x="0" y="0"/>
            <a:chExt cx="7820" cy="6040"/>
          </a:xfrm>
        </p:grpSpPr>
        <p:sp>
          <p:nvSpPr>
            <p:cNvPr id="9" name="Rectangle 5"/>
            <p:cNvSpPr>
              <a:spLocks/>
            </p:cNvSpPr>
            <p:nvPr/>
          </p:nvSpPr>
          <p:spPr bwMode="auto">
            <a:xfrm>
              <a:off x="15" y="0"/>
              <a:ext cx="7805" cy="60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flat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GB" sz="949"/>
            </a:p>
          </p:txBody>
        </p:sp>
        <p:pic>
          <p:nvPicPr>
            <p:cNvPr id="11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804" cy="6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12" name="Footer Placeholder 3"/>
          <p:cNvSpPr txBox="1">
            <a:spLocks/>
          </p:cNvSpPr>
          <p:nvPr/>
        </p:nvSpPr>
        <p:spPr>
          <a:xfrm>
            <a:off x="659165" y="6356350"/>
            <a:ext cx="779141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[Mirowski (2010) </a:t>
            </a:r>
            <a:br>
              <a:rPr lang="en-GB" dirty="0" smtClean="0"/>
            </a:br>
            <a:r>
              <a:rPr lang="en-GB" dirty="0" smtClean="0"/>
              <a:t>“Time series modelling with hidden variables and gradient-based algorithms”, </a:t>
            </a:r>
            <a:r>
              <a:rPr lang="en-GB" i="1" dirty="0" smtClean="0"/>
              <a:t>NYU PhD thesis</a:t>
            </a:r>
            <a:r>
              <a:rPr lang="en-GB" dirty="0" smtClean="0"/>
              <a:t>]</a:t>
            </a:r>
            <a:endParaRPr lang="en-US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82660" y="2469356"/>
            <a:ext cx="2339975" cy="30178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Example of word </a:t>
            </a:r>
            <a:r>
              <a:rPr lang="en-GB" dirty="0" err="1"/>
              <a:t>embeddings</a:t>
            </a:r>
            <a:r>
              <a:rPr lang="en-GB" dirty="0"/>
              <a:t> obtained using our LM on AP News</a:t>
            </a:r>
            <a:br>
              <a:rPr lang="en-GB" dirty="0"/>
            </a:br>
            <a:r>
              <a:rPr lang="en-GB" dirty="0"/>
              <a:t>(14M words, </a:t>
            </a:r>
            <a:r>
              <a:rPr lang="en-GB" i="1" dirty="0"/>
              <a:t>V</a:t>
            </a:r>
            <a:r>
              <a:rPr lang="en-GB" dirty="0"/>
              <a:t>=17k), </a:t>
            </a:r>
            <a:r>
              <a:rPr lang="en-GB" i="1" dirty="0"/>
              <a:t>D</a:t>
            </a:r>
            <a:r>
              <a:rPr lang="en-GB" dirty="0"/>
              <a:t>=100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The </a:t>
            </a:r>
            <a:r>
              <a:rPr lang="en-GB" dirty="0"/>
              <a:t>word embedding matrix R was projected in 2D by Stochastic t-SNE</a:t>
            </a:r>
            <a:br>
              <a:rPr lang="en-GB" dirty="0"/>
            </a:b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[Van der </a:t>
            </a:r>
            <a:r>
              <a:rPr lang="en-GB" dirty="0" err="1">
                <a:solidFill>
                  <a:schemeClr val="bg1">
                    <a:lumMod val="65000"/>
                  </a:schemeClr>
                </a:solidFill>
              </a:rPr>
              <a:t>Maaten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GB" i="1" dirty="0">
                <a:solidFill>
                  <a:schemeClr val="bg1">
                    <a:lumMod val="65000"/>
                  </a:schemeClr>
                </a:solidFill>
              </a:rPr>
              <a:t>JMLR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 2008]</a:t>
            </a:r>
          </a:p>
        </p:txBody>
      </p:sp>
    </p:spTree>
    <p:extLst>
      <p:ext uri="{BB962C8B-B14F-4D97-AF65-F5344CB8AC3E}">
        <p14:creationId xmlns:p14="http://schemas.microsoft.com/office/powerpoint/2010/main" val="208959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Word </a:t>
            </a:r>
            <a:r>
              <a:rPr lang="en-GB" dirty="0" err="1" smtClean="0"/>
              <a:t>embeddings</a:t>
            </a:r>
            <a:r>
              <a:rPr lang="en-GB" dirty="0" smtClean="0"/>
              <a:t> obtained on AP News</a:t>
            </a:r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43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3330141" y="2241550"/>
            <a:ext cx="4610792" cy="3715667"/>
            <a:chOff x="1836539" y="55811"/>
            <a:chExt cx="8527852" cy="6744146"/>
          </a:xfrm>
        </p:grpSpPr>
        <p:pic>
          <p:nvPicPr>
            <p:cNvPr id="13" name="Picture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6539" y="55811"/>
              <a:ext cx="8527852" cy="6744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</p:pic>
        <p:grpSp>
          <p:nvGrpSpPr>
            <p:cNvPr id="14" name="Group 5"/>
            <p:cNvGrpSpPr>
              <a:grpSpLocks/>
            </p:cNvGrpSpPr>
            <p:nvPr/>
          </p:nvGrpSpPr>
          <p:grpSpPr bwMode="auto">
            <a:xfrm>
              <a:off x="4881562" y="1196578"/>
              <a:ext cx="517922" cy="544711"/>
              <a:chOff x="0" y="0"/>
              <a:chExt cx="464" cy="488"/>
            </a:xfrm>
          </p:grpSpPr>
          <p:sp>
            <p:nvSpPr>
              <p:cNvPr id="15" name="Rectangle 3"/>
              <p:cNvSpPr>
                <a:spLocks/>
              </p:cNvSpPr>
              <p:nvPr/>
            </p:nvSpPr>
            <p:spPr bwMode="auto">
              <a:xfrm>
                <a:off x="24" y="24"/>
                <a:ext cx="416" cy="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GB" sz="949"/>
              </a:p>
            </p:txBody>
          </p:sp>
          <p:pic>
            <p:nvPicPr>
              <p:cNvPr id="16" name="Picture 4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464" cy="4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 cap="flat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7" name="Footer Placeholder 3"/>
          <p:cNvSpPr txBox="1">
            <a:spLocks/>
          </p:cNvSpPr>
          <p:nvPr/>
        </p:nvSpPr>
        <p:spPr>
          <a:xfrm>
            <a:off x="659165" y="6356350"/>
            <a:ext cx="779141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[Mirowski (2010) </a:t>
            </a:r>
            <a:br>
              <a:rPr lang="en-GB" dirty="0" smtClean="0"/>
            </a:br>
            <a:r>
              <a:rPr lang="en-GB" dirty="0" smtClean="0"/>
              <a:t>“Time series modelling with hidden variables and gradient-based algorithms”, </a:t>
            </a:r>
            <a:r>
              <a:rPr lang="en-GB" i="1" dirty="0" smtClean="0"/>
              <a:t>NYU PhD thesis</a:t>
            </a:r>
            <a:r>
              <a:rPr lang="en-GB" dirty="0" smtClean="0"/>
              <a:t>]</a:t>
            </a:r>
            <a:endParaRPr lang="en-US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682660" y="2469356"/>
            <a:ext cx="2339975" cy="30178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Example of word </a:t>
            </a:r>
            <a:r>
              <a:rPr lang="en-GB" dirty="0" err="1"/>
              <a:t>embeddings</a:t>
            </a:r>
            <a:r>
              <a:rPr lang="en-GB" dirty="0"/>
              <a:t> obtained using our LM on AP News</a:t>
            </a:r>
            <a:br>
              <a:rPr lang="en-GB" dirty="0"/>
            </a:br>
            <a:r>
              <a:rPr lang="en-GB" dirty="0"/>
              <a:t>(14M words, </a:t>
            </a:r>
            <a:r>
              <a:rPr lang="en-GB" i="1" dirty="0"/>
              <a:t>V</a:t>
            </a:r>
            <a:r>
              <a:rPr lang="en-GB" dirty="0"/>
              <a:t>=17k), </a:t>
            </a:r>
            <a:r>
              <a:rPr lang="en-GB" i="1" dirty="0"/>
              <a:t>D</a:t>
            </a:r>
            <a:r>
              <a:rPr lang="en-GB" dirty="0"/>
              <a:t>=100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The </a:t>
            </a:r>
            <a:r>
              <a:rPr lang="en-GB" dirty="0"/>
              <a:t>word embedding matrix R was projected in 2D by Stochastic t-SNE</a:t>
            </a:r>
            <a:br>
              <a:rPr lang="en-GB" dirty="0"/>
            </a:b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[Van der </a:t>
            </a:r>
            <a:r>
              <a:rPr lang="en-GB" dirty="0" err="1">
                <a:solidFill>
                  <a:schemeClr val="bg1">
                    <a:lumMod val="65000"/>
                  </a:schemeClr>
                </a:solidFill>
              </a:rPr>
              <a:t>Maaten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GB" i="1" dirty="0">
                <a:solidFill>
                  <a:schemeClr val="bg1">
                    <a:lumMod val="65000"/>
                  </a:schemeClr>
                </a:solidFill>
              </a:rPr>
              <a:t>JMLR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 2008]</a:t>
            </a:r>
          </a:p>
        </p:txBody>
      </p:sp>
    </p:spTree>
    <p:extLst>
      <p:ext uri="{BB962C8B-B14F-4D97-AF65-F5344CB8AC3E}">
        <p14:creationId xmlns:p14="http://schemas.microsoft.com/office/powerpoint/2010/main" val="115161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Word </a:t>
            </a:r>
            <a:r>
              <a:rPr lang="en-GB" dirty="0" err="1" smtClean="0"/>
              <a:t>embeddings</a:t>
            </a:r>
            <a:r>
              <a:rPr lang="en-GB" dirty="0" smtClean="0"/>
              <a:t> obtained on AP News</a:t>
            </a:r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44</a:t>
            </a:fld>
            <a:endParaRPr lang="en-US" dirty="0"/>
          </a:p>
        </p:txBody>
      </p:sp>
      <p:sp>
        <p:nvSpPr>
          <p:cNvPr id="7" name="AutoShape 499"/>
          <p:cNvSpPr>
            <a:spLocks/>
          </p:cNvSpPr>
          <p:nvPr/>
        </p:nvSpPr>
        <p:spPr bwMode="auto">
          <a:xfrm>
            <a:off x="3726281" y="2002874"/>
            <a:ext cx="4076700" cy="2914650"/>
          </a:xfrm>
          <a:prstGeom prst="roundRect">
            <a:avLst>
              <a:gd name="adj" fmla="val 4898"/>
            </a:avLst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GB" sz="1350"/>
          </a:p>
        </p:txBody>
      </p:sp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3408577" y="2249171"/>
            <a:ext cx="4635907" cy="3769246"/>
            <a:chOff x="0" y="0"/>
            <a:chExt cx="7633" cy="6128"/>
          </a:xfrm>
        </p:grpSpPr>
        <p:sp>
          <p:nvSpPr>
            <p:cNvPr id="8" name="Rectangle 6"/>
            <p:cNvSpPr>
              <a:spLocks/>
            </p:cNvSpPr>
            <p:nvPr/>
          </p:nvSpPr>
          <p:spPr bwMode="auto">
            <a:xfrm>
              <a:off x="0" y="0"/>
              <a:ext cx="7602" cy="61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flat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GB" sz="949"/>
            </a:p>
          </p:txBody>
        </p:sp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" y="0"/>
              <a:ext cx="7618" cy="6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254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Footer Placeholder 3"/>
          <p:cNvSpPr txBox="1">
            <a:spLocks/>
          </p:cNvSpPr>
          <p:nvPr/>
        </p:nvSpPr>
        <p:spPr>
          <a:xfrm>
            <a:off x="659165" y="6356350"/>
            <a:ext cx="779141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[Mirowski (2010) </a:t>
            </a:r>
            <a:br>
              <a:rPr lang="en-GB" dirty="0" smtClean="0"/>
            </a:br>
            <a:r>
              <a:rPr lang="en-GB" dirty="0" smtClean="0"/>
              <a:t>“Time series modelling with hidden variables and gradient-based algorithms”, </a:t>
            </a:r>
            <a:r>
              <a:rPr lang="en-GB" i="1" dirty="0" smtClean="0"/>
              <a:t>NYU PhD thesis</a:t>
            </a:r>
            <a:r>
              <a:rPr lang="en-GB" dirty="0" smtClean="0"/>
              <a:t>]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82660" y="2469356"/>
            <a:ext cx="2339975" cy="30178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dirty="0" smtClean="0"/>
              <a:t>Example of word </a:t>
            </a:r>
            <a:r>
              <a:rPr lang="en-GB" dirty="0" err="1" smtClean="0"/>
              <a:t>embeddings</a:t>
            </a:r>
            <a:r>
              <a:rPr lang="en-GB" dirty="0" smtClean="0"/>
              <a:t> obtained using our LM on AP News</a:t>
            </a:r>
            <a:br>
              <a:rPr lang="en-GB" dirty="0" smtClean="0"/>
            </a:br>
            <a:r>
              <a:rPr lang="en-GB" dirty="0" smtClean="0"/>
              <a:t>(14M words, </a:t>
            </a:r>
            <a:r>
              <a:rPr lang="en-GB" i="1" dirty="0" smtClean="0"/>
              <a:t>V</a:t>
            </a:r>
            <a:r>
              <a:rPr lang="en-GB" dirty="0" smtClean="0"/>
              <a:t>=17k), </a:t>
            </a:r>
            <a:r>
              <a:rPr lang="en-GB" i="1" dirty="0" smtClean="0"/>
              <a:t>D</a:t>
            </a:r>
            <a:r>
              <a:rPr lang="en-GB" dirty="0" smtClean="0"/>
              <a:t>=100</a:t>
            </a:r>
          </a:p>
          <a:p>
            <a:pPr marL="0" indent="0">
              <a:buFont typeface="Arial" pitchFamily="34" charset="0"/>
              <a:buNone/>
            </a:pPr>
            <a:endParaRPr lang="en-GB" dirty="0" smtClean="0"/>
          </a:p>
          <a:p>
            <a:pPr marL="0" indent="0">
              <a:buFont typeface="Arial" pitchFamily="34" charset="0"/>
              <a:buNone/>
            </a:pPr>
            <a:r>
              <a:rPr lang="en-GB" dirty="0" smtClean="0"/>
              <a:t>The word embedding matrix R was projected in 2D by Stochastic t-SNE</a:t>
            </a:r>
            <a:br>
              <a:rPr lang="en-GB" dirty="0" smtClean="0"/>
            </a:b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[Van der </a:t>
            </a:r>
            <a:r>
              <a:rPr lang="en-GB" dirty="0" err="1" smtClean="0">
                <a:solidFill>
                  <a:schemeClr val="bg1">
                    <a:lumMod val="65000"/>
                  </a:schemeClr>
                </a:solidFill>
              </a:rPr>
              <a:t>Maaten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GB" i="1" dirty="0" smtClean="0">
                <a:solidFill>
                  <a:schemeClr val="bg1">
                    <a:lumMod val="65000"/>
                  </a:schemeClr>
                </a:solidFill>
              </a:rPr>
              <a:t>JMLR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 2008]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8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Line 30"/>
          <p:cNvSpPr>
            <a:spLocks noChangeShapeType="1"/>
          </p:cNvSpPr>
          <p:nvPr/>
        </p:nvSpPr>
        <p:spPr bwMode="auto">
          <a:xfrm flipH="1" flipV="1">
            <a:off x="5216589" y="3642972"/>
            <a:ext cx="3947" cy="776222"/>
          </a:xfrm>
          <a:prstGeom prst="line">
            <a:avLst/>
          </a:prstGeom>
          <a:noFill/>
          <a:ln w="63500" cap="flat">
            <a:solidFill>
              <a:schemeClr val="accent5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1" name="Freeform 70"/>
          <p:cNvSpPr/>
          <p:nvPr/>
        </p:nvSpPr>
        <p:spPr>
          <a:xfrm>
            <a:off x="2090420" y="1710297"/>
            <a:ext cx="3222530" cy="787352"/>
          </a:xfrm>
          <a:custGeom>
            <a:avLst/>
            <a:gdLst>
              <a:gd name="connsiteX0" fmla="*/ 6855766 w 7114213"/>
              <a:gd name="connsiteY0" fmla="*/ 814262 h 1871857"/>
              <a:gd name="connsiteX1" fmla="*/ 7108984 w 7114213"/>
              <a:gd name="connsiteY1" fmla="*/ 490706 h 1871857"/>
              <a:gd name="connsiteX2" fmla="*/ 6771360 w 7114213"/>
              <a:gd name="connsiteY2" fmla="*/ 209352 h 1871857"/>
              <a:gd name="connsiteX3" fmla="*/ 4436123 w 7114213"/>
              <a:gd name="connsiteY3" fmla="*/ 40539 h 1871857"/>
              <a:gd name="connsiteX4" fmla="*/ 1355298 w 7114213"/>
              <a:gd name="connsiteY4" fmla="*/ 68675 h 1871857"/>
              <a:gd name="connsiteX5" fmla="*/ 18867 w 7114213"/>
              <a:gd name="connsiteY5" fmla="*/ 757992 h 1871857"/>
              <a:gd name="connsiteX6" fmla="*/ 680049 w 7114213"/>
              <a:gd name="connsiteY6" fmla="*/ 1728662 h 1871857"/>
              <a:gd name="connsiteX7" fmla="*/ 2185292 w 7114213"/>
              <a:gd name="connsiteY7" fmla="*/ 1784933 h 1871857"/>
              <a:gd name="connsiteX8" fmla="*/ 3268504 w 7114213"/>
              <a:gd name="connsiteY8" fmla="*/ 940872 h 1871857"/>
              <a:gd name="connsiteX9" fmla="*/ 3268504 w 7114213"/>
              <a:gd name="connsiteY9" fmla="*/ 940872 h 1871857"/>
              <a:gd name="connsiteX0" fmla="*/ 6176246 w 6434693"/>
              <a:gd name="connsiteY0" fmla="*/ 817197 h 1872527"/>
              <a:gd name="connsiteX1" fmla="*/ 6429464 w 6434693"/>
              <a:gd name="connsiteY1" fmla="*/ 493641 h 1872527"/>
              <a:gd name="connsiteX2" fmla="*/ 6091840 w 6434693"/>
              <a:gd name="connsiteY2" fmla="*/ 212287 h 1872527"/>
              <a:gd name="connsiteX3" fmla="*/ 3756603 w 6434693"/>
              <a:gd name="connsiteY3" fmla="*/ 43474 h 1872527"/>
              <a:gd name="connsiteX4" fmla="*/ 675778 w 6434693"/>
              <a:gd name="connsiteY4" fmla="*/ 71610 h 1872527"/>
              <a:gd name="connsiteX5" fmla="*/ 1674584 w 6434693"/>
              <a:gd name="connsiteY5" fmla="*/ 803130 h 1872527"/>
              <a:gd name="connsiteX6" fmla="*/ 529 w 6434693"/>
              <a:gd name="connsiteY6" fmla="*/ 1731597 h 1872527"/>
              <a:gd name="connsiteX7" fmla="*/ 1505772 w 6434693"/>
              <a:gd name="connsiteY7" fmla="*/ 1787868 h 1872527"/>
              <a:gd name="connsiteX8" fmla="*/ 2588984 w 6434693"/>
              <a:gd name="connsiteY8" fmla="*/ 943807 h 1872527"/>
              <a:gd name="connsiteX9" fmla="*/ 2588984 w 6434693"/>
              <a:gd name="connsiteY9" fmla="*/ 943807 h 1872527"/>
              <a:gd name="connsiteX0" fmla="*/ 6176246 w 6434693"/>
              <a:gd name="connsiteY0" fmla="*/ 777916 h 1833246"/>
              <a:gd name="connsiteX1" fmla="*/ 6429464 w 6434693"/>
              <a:gd name="connsiteY1" fmla="*/ 454360 h 1833246"/>
              <a:gd name="connsiteX2" fmla="*/ 6091840 w 6434693"/>
              <a:gd name="connsiteY2" fmla="*/ 173006 h 1833246"/>
              <a:gd name="connsiteX3" fmla="*/ 3756603 w 6434693"/>
              <a:gd name="connsiteY3" fmla="*/ 4193 h 1833246"/>
              <a:gd name="connsiteX4" fmla="*/ 2012209 w 6434693"/>
              <a:gd name="connsiteY4" fmla="*/ 116736 h 1833246"/>
              <a:gd name="connsiteX5" fmla="*/ 1674584 w 6434693"/>
              <a:gd name="connsiteY5" fmla="*/ 763849 h 1833246"/>
              <a:gd name="connsiteX6" fmla="*/ 529 w 6434693"/>
              <a:gd name="connsiteY6" fmla="*/ 1692316 h 1833246"/>
              <a:gd name="connsiteX7" fmla="*/ 1505772 w 6434693"/>
              <a:gd name="connsiteY7" fmla="*/ 1748587 h 1833246"/>
              <a:gd name="connsiteX8" fmla="*/ 2588984 w 6434693"/>
              <a:gd name="connsiteY8" fmla="*/ 904526 h 1833246"/>
              <a:gd name="connsiteX9" fmla="*/ 2588984 w 6434693"/>
              <a:gd name="connsiteY9" fmla="*/ 904526 h 1833246"/>
              <a:gd name="connsiteX0" fmla="*/ 4692799 w 4951246"/>
              <a:gd name="connsiteY0" fmla="*/ 777916 h 1752025"/>
              <a:gd name="connsiteX1" fmla="*/ 4946017 w 4951246"/>
              <a:gd name="connsiteY1" fmla="*/ 454360 h 1752025"/>
              <a:gd name="connsiteX2" fmla="*/ 4608393 w 4951246"/>
              <a:gd name="connsiteY2" fmla="*/ 173006 h 1752025"/>
              <a:gd name="connsiteX3" fmla="*/ 2273156 w 4951246"/>
              <a:gd name="connsiteY3" fmla="*/ 4193 h 1752025"/>
              <a:gd name="connsiteX4" fmla="*/ 528762 w 4951246"/>
              <a:gd name="connsiteY4" fmla="*/ 116736 h 1752025"/>
              <a:gd name="connsiteX5" fmla="*/ 191137 w 4951246"/>
              <a:gd name="connsiteY5" fmla="*/ 763849 h 1752025"/>
              <a:gd name="connsiteX6" fmla="*/ 359950 w 4951246"/>
              <a:gd name="connsiteY6" fmla="*/ 1185880 h 1752025"/>
              <a:gd name="connsiteX7" fmla="*/ 22325 w 4951246"/>
              <a:gd name="connsiteY7" fmla="*/ 1748587 h 1752025"/>
              <a:gd name="connsiteX8" fmla="*/ 1105537 w 4951246"/>
              <a:gd name="connsiteY8" fmla="*/ 904526 h 1752025"/>
              <a:gd name="connsiteX9" fmla="*/ 1105537 w 4951246"/>
              <a:gd name="connsiteY9" fmla="*/ 904526 h 1752025"/>
              <a:gd name="connsiteX0" fmla="*/ 4509592 w 4768039"/>
              <a:gd name="connsiteY0" fmla="*/ 777916 h 1187383"/>
              <a:gd name="connsiteX1" fmla="*/ 4762810 w 4768039"/>
              <a:gd name="connsiteY1" fmla="*/ 454360 h 1187383"/>
              <a:gd name="connsiteX2" fmla="*/ 4425186 w 4768039"/>
              <a:gd name="connsiteY2" fmla="*/ 173006 h 1187383"/>
              <a:gd name="connsiteX3" fmla="*/ 2089949 w 4768039"/>
              <a:gd name="connsiteY3" fmla="*/ 4193 h 1187383"/>
              <a:gd name="connsiteX4" fmla="*/ 345555 w 4768039"/>
              <a:gd name="connsiteY4" fmla="*/ 116736 h 1187383"/>
              <a:gd name="connsiteX5" fmla="*/ 7930 w 4768039"/>
              <a:gd name="connsiteY5" fmla="*/ 763849 h 1187383"/>
              <a:gd name="connsiteX6" fmla="*/ 176743 w 4768039"/>
              <a:gd name="connsiteY6" fmla="*/ 1185880 h 1187383"/>
              <a:gd name="connsiteX7" fmla="*/ 922330 w 4768039"/>
              <a:gd name="connsiteY7" fmla="*/ 904526 h 1187383"/>
              <a:gd name="connsiteX8" fmla="*/ 922330 w 4768039"/>
              <a:gd name="connsiteY8" fmla="*/ 904526 h 1187383"/>
              <a:gd name="connsiteX0" fmla="*/ 4538259 w 4796706"/>
              <a:gd name="connsiteY0" fmla="*/ 777916 h 904526"/>
              <a:gd name="connsiteX1" fmla="*/ 4791477 w 4796706"/>
              <a:gd name="connsiteY1" fmla="*/ 454360 h 904526"/>
              <a:gd name="connsiteX2" fmla="*/ 4453853 w 4796706"/>
              <a:gd name="connsiteY2" fmla="*/ 173006 h 904526"/>
              <a:gd name="connsiteX3" fmla="*/ 2118616 w 4796706"/>
              <a:gd name="connsiteY3" fmla="*/ 4193 h 904526"/>
              <a:gd name="connsiteX4" fmla="*/ 374222 w 4796706"/>
              <a:gd name="connsiteY4" fmla="*/ 116736 h 904526"/>
              <a:gd name="connsiteX5" fmla="*/ 36597 w 4796706"/>
              <a:gd name="connsiteY5" fmla="*/ 763849 h 904526"/>
              <a:gd name="connsiteX6" fmla="*/ 950997 w 4796706"/>
              <a:gd name="connsiteY6" fmla="*/ 904526 h 904526"/>
              <a:gd name="connsiteX7" fmla="*/ 950997 w 4796706"/>
              <a:gd name="connsiteY7" fmla="*/ 904526 h 904526"/>
              <a:gd name="connsiteX0" fmla="*/ 4538259 w 4796706"/>
              <a:gd name="connsiteY0" fmla="*/ 777916 h 1453166"/>
              <a:gd name="connsiteX1" fmla="*/ 4791477 w 4796706"/>
              <a:gd name="connsiteY1" fmla="*/ 454360 h 1453166"/>
              <a:gd name="connsiteX2" fmla="*/ 4453853 w 4796706"/>
              <a:gd name="connsiteY2" fmla="*/ 173006 h 1453166"/>
              <a:gd name="connsiteX3" fmla="*/ 2118616 w 4796706"/>
              <a:gd name="connsiteY3" fmla="*/ 4193 h 1453166"/>
              <a:gd name="connsiteX4" fmla="*/ 374222 w 4796706"/>
              <a:gd name="connsiteY4" fmla="*/ 116736 h 1453166"/>
              <a:gd name="connsiteX5" fmla="*/ 36597 w 4796706"/>
              <a:gd name="connsiteY5" fmla="*/ 763849 h 1453166"/>
              <a:gd name="connsiteX6" fmla="*/ 950997 w 4796706"/>
              <a:gd name="connsiteY6" fmla="*/ 904526 h 1453166"/>
              <a:gd name="connsiteX7" fmla="*/ 627440 w 4796706"/>
              <a:gd name="connsiteY7" fmla="*/ 1453166 h 1453166"/>
              <a:gd name="connsiteX0" fmla="*/ 4530404 w 4788851"/>
              <a:gd name="connsiteY0" fmla="*/ 777916 h 1453166"/>
              <a:gd name="connsiteX1" fmla="*/ 4783622 w 4788851"/>
              <a:gd name="connsiteY1" fmla="*/ 454360 h 1453166"/>
              <a:gd name="connsiteX2" fmla="*/ 4445998 w 4788851"/>
              <a:gd name="connsiteY2" fmla="*/ 173006 h 1453166"/>
              <a:gd name="connsiteX3" fmla="*/ 2110761 w 4788851"/>
              <a:gd name="connsiteY3" fmla="*/ 4193 h 1453166"/>
              <a:gd name="connsiteX4" fmla="*/ 366367 w 4788851"/>
              <a:gd name="connsiteY4" fmla="*/ 116736 h 1453166"/>
              <a:gd name="connsiteX5" fmla="*/ 28742 w 4788851"/>
              <a:gd name="connsiteY5" fmla="*/ 763849 h 1453166"/>
              <a:gd name="connsiteX6" fmla="*/ 830601 w 4788851"/>
              <a:gd name="connsiteY6" fmla="*/ 679443 h 1453166"/>
              <a:gd name="connsiteX7" fmla="*/ 619585 w 4788851"/>
              <a:gd name="connsiteY7" fmla="*/ 1453166 h 1453166"/>
              <a:gd name="connsiteX0" fmla="*/ 4516110 w 4774557"/>
              <a:gd name="connsiteY0" fmla="*/ 777916 h 1453166"/>
              <a:gd name="connsiteX1" fmla="*/ 4769328 w 4774557"/>
              <a:gd name="connsiteY1" fmla="*/ 454360 h 1453166"/>
              <a:gd name="connsiteX2" fmla="*/ 4431704 w 4774557"/>
              <a:gd name="connsiteY2" fmla="*/ 173006 h 1453166"/>
              <a:gd name="connsiteX3" fmla="*/ 2096467 w 4774557"/>
              <a:gd name="connsiteY3" fmla="*/ 4193 h 1453166"/>
              <a:gd name="connsiteX4" fmla="*/ 352073 w 4774557"/>
              <a:gd name="connsiteY4" fmla="*/ 116736 h 1453166"/>
              <a:gd name="connsiteX5" fmla="*/ 14448 w 4774557"/>
              <a:gd name="connsiteY5" fmla="*/ 763849 h 1453166"/>
              <a:gd name="connsiteX6" fmla="*/ 605291 w 4774557"/>
              <a:gd name="connsiteY6" fmla="*/ 1453166 h 1453166"/>
              <a:gd name="connsiteX0" fmla="*/ 4538259 w 4796706"/>
              <a:gd name="connsiteY0" fmla="*/ 777916 h 784215"/>
              <a:gd name="connsiteX1" fmla="*/ 4791477 w 4796706"/>
              <a:gd name="connsiteY1" fmla="*/ 454360 h 784215"/>
              <a:gd name="connsiteX2" fmla="*/ 4453853 w 4796706"/>
              <a:gd name="connsiteY2" fmla="*/ 173006 h 784215"/>
              <a:gd name="connsiteX3" fmla="*/ 2118616 w 4796706"/>
              <a:gd name="connsiteY3" fmla="*/ 4193 h 784215"/>
              <a:gd name="connsiteX4" fmla="*/ 374222 w 4796706"/>
              <a:gd name="connsiteY4" fmla="*/ 116736 h 784215"/>
              <a:gd name="connsiteX5" fmla="*/ 36597 w 4796706"/>
              <a:gd name="connsiteY5" fmla="*/ 763849 h 784215"/>
              <a:gd name="connsiteX6" fmla="*/ 950997 w 4796706"/>
              <a:gd name="connsiteY6" fmla="*/ 707578 h 784215"/>
              <a:gd name="connsiteX0" fmla="*/ 4380656 w 4639103"/>
              <a:gd name="connsiteY0" fmla="*/ 775130 h 775130"/>
              <a:gd name="connsiteX1" fmla="*/ 4633874 w 4639103"/>
              <a:gd name="connsiteY1" fmla="*/ 451574 h 775130"/>
              <a:gd name="connsiteX2" fmla="*/ 4296250 w 4639103"/>
              <a:gd name="connsiteY2" fmla="*/ 170220 h 775130"/>
              <a:gd name="connsiteX3" fmla="*/ 1961013 w 4639103"/>
              <a:gd name="connsiteY3" fmla="*/ 1407 h 775130"/>
              <a:gd name="connsiteX4" fmla="*/ 216619 w 4639103"/>
              <a:gd name="connsiteY4" fmla="*/ 113950 h 775130"/>
              <a:gd name="connsiteX5" fmla="*/ 90010 w 4639103"/>
              <a:gd name="connsiteY5" fmla="*/ 507844 h 775130"/>
              <a:gd name="connsiteX6" fmla="*/ 793394 w 4639103"/>
              <a:gd name="connsiteY6" fmla="*/ 704792 h 775130"/>
              <a:gd name="connsiteX0" fmla="*/ 4290646 w 4549093"/>
              <a:gd name="connsiteY0" fmla="*/ 786069 h 786069"/>
              <a:gd name="connsiteX1" fmla="*/ 4543864 w 4549093"/>
              <a:gd name="connsiteY1" fmla="*/ 462513 h 786069"/>
              <a:gd name="connsiteX2" fmla="*/ 4206240 w 4549093"/>
              <a:gd name="connsiteY2" fmla="*/ 181159 h 786069"/>
              <a:gd name="connsiteX3" fmla="*/ 1871003 w 4549093"/>
              <a:gd name="connsiteY3" fmla="*/ 12346 h 786069"/>
              <a:gd name="connsiteX4" fmla="*/ 0 w 4549093"/>
              <a:gd name="connsiteY4" fmla="*/ 518783 h 786069"/>
              <a:gd name="connsiteX5" fmla="*/ 703384 w 4549093"/>
              <a:gd name="connsiteY5" fmla="*/ 715731 h 786069"/>
              <a:gd name="connsiteX0" fmla="*/ 4290646 w 4549093"/>
              <a:gd name="connsiteY0" fmla="*/ 775111 h 775111"/>
              <a:gd name="connsiteX1" fmla="*/ 4543864 w 4549093"/>
              <a:gd name="connsiteY1" fmla="*/ 451555 h 775111"/>
              <a:gd name="connsiteX2" fmla="*/ 4206240 w 4549093"/>
              <a:gd name="connsiteY2" fmla="*/ 170201 h 775111"/>
              <a:gd name="connsiteX3" fmla="*/ 1871003 w 4549093"/>
              <a:gd name="connsiteY3" fmla="*/ 1388 h 775111"/>
              <a:gd name="connsiteX4" fmla="*/ 0 w 4549093"/>
              <a:gd name="connsiteY4" fmla="*/ 127997 h 775111"/>
              <a:gd name="connsiteX5" fmla="*/ 703384 w 4549093"/>
              <a:gd name="connsiteY5" fmla="*/ 704773 h 775111"/>
              <a:gd name="connsiteX0" fmla="*/ 4290732 w 4549179"/>
              <a:gd name="connsiteY0" fmla="*/ 912496 h 912496"/>
              <a:gd name="connsiteX1" fmla="*/ 4543950 w 4549179"/>
              <a:gd name="connsiteY1" fmla="*/ 588940 h 912496"/>
              <a:gd name="connsiteX2" fmla="*/ 4206326 w 4549179"/>
              <a:gd name="connsiteY2" fmla="*/ 307586 h 912496"/>
              <a:gd name="connsiteX3" fmla="*/ 1871089 w 4549179"/>
              <a:gd name="connsiteY3" fmla="*/ 138773 h 912496"/>
              <a:gd name="connsiteX4" fmla="*/ 86 w 4549179"/>
              <a:gd name="connsiteY4" fmla="*/ 265382 h 912496"/>
              <a:gd name="connsiteX5" fmla="*/ 703470 w 4549179"/>
              <a:gd name="connsiteY5" fmla="*/ 842158 h 912496"/>
              <a:gd name="connsiteX0" fmla="*/ 4389199 w 4647646"/>
              <a:gd name="connsiteY0" fmla="*/ 808826 h 808826"/>
              <a:gd name="connsiteX1" fmla="*/ 4642417 w 4647646"/>
              <a:gd name="connsiteY1" fmla="*/ 485270 h 808826"/>
              <a:gd name="connsiteX2" fmla="*/ 4304793 w 4647646"/>
              <a:gd name="connsiteY2" fmla="*/ 203916 h 808826"/>
              <a:gd name="connsiteX3" fmla="*/ 1969556 w 4647646"/>
              <a:gd name="connsiteY3" fmla="*/ 35103 h 808826"/>
              <a:gd name="connsiteX4" fmla="*/ 80 w 4647646"/>
              <a:gd name="connsiteY4" fmla="*/ 330524 h 808826"/>
              <a:gd name="connsiteX5" fmla="*/ 801937 w 4647646"/>
              <a:gd name="connsiteY5" fmla="*/ 738488 h 808826"/>
              <a:gd name="connsiteX0" fmla="*/ 4389199 w 4647646"/>
              <a:gd name="connsiteY0" fmla="*/ 808826 h 808826"/>
              <a:gd name="connsiteX1" fmla="*/ 4642417 w 4647646"/>
              <a:gd name="connsiteY1" fmla="*/ 485270 h 808826"/>
              <a:gd name="connsiteX2" fmla="*/ 4304793 w 4647646"/>
              <a:gd name="connsiteY2" fmla="*/ 203916 h 808826"/>
              <a:gd name="connsiteX3" fmla="*/ 1969556 w 4647646"/>
              <a:gd name="connsiteY3" fmla="*/ 35103 h 808826"/>
              <a:gd name="connsiteX4" fmla="*/ 80 w 4647646"/>
              <a:gd name="connsiteY4" fmla="*/ 330524 h 808826"/>
              <a:gd name="connsiteX5" fmla="*/ 801937 w 4647646"/>
              <a:gd name="connsiteY5" fmla="*/ 738488 h 808826"/>
              <a:gd name="connsiteX0" fmla="*/ 4389119 w 4759882"/>
              <a:gd name="connsiteY0" fmla="*/ 610718 h 610718"/>
              <a:gd name="connsiteX1" fmla="*/ 4642337 w 4759882"/>
              <a:gd name="connsiteY1" fmla="*/ 287162 h 610718"/>
              <a:gd name="connsiteX2" fmla="*/ 4304713 w 4759882"/>
              <a:gd name="connsiteY2" fmla="*/ 5808 h 610718"/>
              <a:gd name="connsiteX3" fmla="*/ 0 w 4759882"/>
              <a:gd name="connsiteY3" fmla="*/ 132416 h 610718"/>
              <a:gd name="connsiteX4" fmla="*/ 801857 w 4759882"/>
              <a:gd name="connsiteY4" fmla="*/ 540380 h 610718"/>
              <a:gd name="connsiteX0" fmla="*/ 4464298 w 4823368"/>
              <a:gd name="connsiteY0" fmla="*/ 803878 h 803878"/>
              <a:gd name="connsiteX1" fmla="*/ 4717516 w 4823368"/>
              <a:gd name="connsiteY1" fmla="*/ 480322 h 803878"/>
              <a:gd name="connsiteX2" fmla="*/ 2663633 w 4823368"/>
              <a:gd name="connsiteY2" fmla="*/ 2020 h 803878"/>
              <a:gd name="connsiteX3" fmla="*/ 75179 w 4823368"/>
              <a:gd name="connsiteY3" fmla="*/ 325576 h 803878"/>
              <a:gd name="connsiteX4" fmla="*/ 877036 w 4823368"/>
              <a:gd name="connsiteY4" fmla="*/ 733540 h 803878"/>
              <a:gd name="connsiteX0" fmla="*/ 4432385 w 4831559"/>
              <a:gd name="connsiteY0" fmla="*/ 803878 h 803878"/>
              <a:gd name="connsiteX1" fmla="*/ 4685603 w 4831559"/>
              <a:gd name="connsiteY1" fmla="*/ 480322 h 803878"/>
              <a:gd name="connsiteX2" fmla="*/ 2069012 w 4831559"/>
              <a:gd name="connsiteY2" fmla="*/ 2020 h 803878"/>
              <a:gd name="connsiteX3" fmla="*/ 43266 w 4831559"/>
              <a:gd name="connsiteY3" fmla="*/ 325576 h 803878"/>
              <a:gd name="connsiteX4" fmla="*/ 845123 w 4831559"/>
              <a:gd name="connsiteY4" fmla="*/ 733540 h 803878"/>
              <a:gd name="connsiteX0" fmla="*/ 4458955 w 4858129"/>
              <a:gd name="connsiteY0" fmla="*/ 801972 h 801972"/>
              <a:gd name="connsiteX1" fmla="*/ 4712173 w 4858129"/>
              <a:gd name="connsiteY1" fmla="*/ 478416 h 801972"/>
              <a:gd name="connsiteX2" fmla="*/ 2095582 w 4858129"/>
              <a:gd name="connsiteY2" fmla="*/ 114 h 801972"/>
              <a:gd name="connsiteX3" fmla="*/ 41701 w 4858129"/>
              <a:gd name="connsiteY3" fmla="*/ 436212 h 801972"/>
              <a:gd name="connsiteX4" fmla="*/ 871693 w 4858129"/>
              <a:gd name="connsiteY4" fmla="*/ 731634 h 801972"/>
              <a:gd name="connsiteX0" fmla="*/ 4417948 w 4817122"/>
              <a:gd name="connsiteY0" fmla="*/ 802735 h 802735"/>
              <a:gd name="connsiteX1" fmla="*/ 4671166 w 4817122"/>
              <a:gd name="connsiteY1" fmla="*/ 479179 h 802735"/>
              <a:gd name="connsiteX2" fmla="*/ 2054575 w 4817122"/>
              <a:gd name="connsiteY2" fmla="*/ 877 h 802735"/>
              <a:gd name="connsiteX3" fmla="*/ 694 w 4817122"/>
              <a:gd name="connsiteY3" fmla="*/ 436975 h 802735"/>
              <a:gd name="connsiteX4" fmla="*/ 830686 w 4817122"/>
              <a:gd name="connsiteY4" fmla="*/ 732397 h 802735"/>
              <a:gd name="connsiteX0" fmla="*/ 4417952 w 4864050"/>
              <a:gd name="connsiteY0" fmla="*/ 805078 h 805078"/>
              <a:gd name="connsiteX1" fmla="*/ 4727440 w 4864050"/>
              <a:gd name="connsiteY1" fmla="*/ 270507 h 805078"/>
              <a:gd name="connsiteX2" fmla="*/ 2054579 w 4864050"/>
              <a:gd name="connsiteY2" fmla="*/ 3220 h 805078"/>
              <a:gd name="connsiteX3" fmla="*/ 698 w 4864050"/>
              <a:gd name="connsiteY3" fmla="*/ 439318 h 805078"/>
              <a:gd name="connsiteX4" fmla="*/ 830690 w 4864050"/>
              <a:gd name="connsiteY4" fmla="*/ 734740 h 805078"/>
              <a:gd name="connsiteX0" fmla="*/ 4417952 w 4828827"/>
              <a:gd name="connsiteY0" fmla="*/ 828094 h 828094"/>
              <a:gd name="connsiteX1" fmla="*/ 4727440 w 4828827"/>
              <a:gd name="connsiteY1" fmla="*/ 293523 h 828094"/>
              <a:gd name="connsiteX2" fmla="*/ 2054579 w 4828827"/>
              <a:gd name="connsiteY2" fmla="*/ 26236 h 828094"/>
              <a:gd name="connsiteX3" fmla="*/ 698 w 4828827"/>
              <a:gd name="connsiteY3" fmla="*/ 462334 h 828094"/>
              <a:gd name="connsiteX4" fmla="*/ 830690 w 4828827"/>
              <a:gd name="connsiteY4" fmla="*/ 757756 h 828094"/>
              <a:gd name="connsiteX0" fmla="*/ 4417959 w 4902694"/>
              <a:gd name="connsiteY0" fmla="*/ 804853 h 804853"/>
              <a:gd name="connsiteX1" fmla="*/ 4811853 w 4902694"/>
              <a:gd name="connsiteY1" fmla="*/ 368756 h 804853"/>
              <a:gd name="connsiteX2" fmla="*/ 2054586 w 4902694"/>
              <a:gd name="connsiteY2" fmla="*/ 2995 h 804853"/>
              <a:gd name="connsiteX3" fmla="*/ 705 w 4902694"/>
              <a:gd name="connsiteY3" fmla="*/ 439093 h 804853"/>
              <a:gd name="connsiteX4" fmla="*/ 830697 w 4902694"/>
              <a:gd name="connsiteY4" fmla="*/ 734515 h 804853"/>
              <a:gd name="connsiteX0" fmla="*/ 4417959 w 4902694"/>
              <a:gd name="connsiteY0" fmla="*/ 804853 h 804853"/>
              <a:gd name="connsiteX1" fmla="*/ 4811853 w 4902694"/>
              <a:gd name="connsiteY1" fmla="*/ 368756 h 804853"/>
              <a:gd name="connsiteX2" fmla="*/ 2054586 w 4902694"/>
              <a:gd name="connsiteY2" fmla="*/ 2995 h 804853"/>
              <a:gd name="connsiteX3" fmla="*/ 705 w 4902694"/>
              <a:gd name="connsiteY3" fmla="*/ 439093 h 804853"/>
              <a:gd name="connsiteX4" fmla="*/ 365748 w 4902694"/>
              <a:gd name="connsiteY4" fmla="*/ 728500 h 804853"/>
              <a:gd name="connsiteX0" fmla="*/ 4417959 w 4902694"/>
              <a:gd name="connsiteY0" fmla="*/ 804853 h 804853"/>
              <a:gd name="connsiteX1" fmla="*/ 4811853 w 4902694"/>
              <a:gd name="connsiteY1" fmla="*/ 368756 h 804853"/>
              <a:gd name="connsiteX2" fmla="*/ 2054586 w 4902694"/>
              <a:gd name="connsiteY2" fmla="*/ 2995 h 804853"/>
              <a:gd name="connsiteX3" fmla="*/ 705 w 4902694"/>
              <a:gd name="connsiteY3" fmla="*/ 439093 h 804853"/>
              <a:gd name="connsiteX4" fmla="*/ 365748 w 4902694"/>
              <a:gd name="connsiteY4" fmla="*/ 728500 h 804853"/>
              <a:gd name="connsiteX0" fmla="*/ 4417959 w 4902694"/>
              <a:gd name="connsiteY0" fmla="*/ 804853 h 804853"/>
              <a:gd name="connsiteX1" fmla="*/ 4811853 w 4902694"/>
              <a:gd name="connsiteY1" fmla="*/ 368756 h 804853"/>
              <a:gd name="connsiteX2" fmla="*/ 2054586 w 4902694"/>
              <a:gd name="connsiteY2" fmla="*/ 2995 h 804853"/>
              <a:gd name="connsiteX3" fmla="*/ 705 w 4902694"/>
              <a:gd name="connsiteY3" fmla="*/ 439093 h 804853"/>
              <a:gd name="connsiteX4" fmla="*/ 365748 w 4902694"/>
              <a:gd name="connsiteY4" fmla="*/ 728500 h 804853"/>
              <a:gd name="connsiteX0" fmla="*/ 4469598 w 4954333"/>
              <a:gd name="connsiteY0" fmla="*/ 840362 h 840362"/>
              <a:gd name="connsiteX1" fmla="*/ 4863492 w 4954333"/>
              <a:gd name="connsiteY1" fmla="*/ 404265 h 840362"/>
              <a:gd name="connsiteX2" fmla="*/ 2106225 w 4954333"/>
              <a:gd name="connsiteY2" fmla="*/ 38504 h 840362"/>
              <a:gd name="connsiteX3" fmla="*/ 683 w 4954333"/>
              <a:gd name="connsiteY3" fmla="*/ 294129 h 840362"/>
              <a:gd name="connsiteX4" fmla="*/ 417387 w 4954333"/>
              <a:gd name="connsiteY4" fmla="*/ 764009 h 840362"/>
              <a:gd name="connsiteX0" fmla="*/ 4469598 w 4954333"/>
              <a:gd name="connsiteY0" fmla="*/ 840362 h 840362"/>
              <a:gd name="connsiteX1" fmla="*/ 4863492 w 4954333"/>
              <a:gd name="connsiteY1" fmla="*/ 404265 h 840362"/>
              <a:gd name="connsiteX2" fmla="*/ 2106225 w 4954333"/>
              <a:gd name="connsiteY2" fmla="*/ 38504 h 840362"/>
              <a:gd name="connsiteX3" fmla="*/ 683 w 4954333"/>
              <a:gd name="connsiteY3" fmla="*/ 294129 h 840362"/>
              <a:gd name="connsiteX4" fmla="*/ 417387 w 4954333"/>
              <a:gd name="connsiteY4" fmla="*/ 764009 h 840362"/>
              <a:gd name="connsiteX0" fmla="*/ 4468915 w 4953650"/>
              <a:gd name="connsiteY0" fmla="*/ 824835 h 824835"/>
              <a:gd name="connsiteX1" fmla="*/ 4862809 w 4953650"/>
              <a:gd name="connsiteY1" fmla="*/ 388738 h 824835"/>
              <a:gd name="connsiteX2" fmla="*/ 2105542 w 4953650"/>
              <a:gd name="connsiteY2" fmla="*/ 22977 h 824835"/>
              <a:gd name="connsiteX3" fmla="*/ 0 w 4953650"/>
              <a:gd name="connsiteY3" fmla="*/ 278602 h 824835"/>
              <a:gd name="connsiteX4" fmla="*/ 416704 w 4953650"/>
              <a:gd name="connsiteY4" fmla="*/ 748482 h 824835"/>
              <a:gd name="connsiteX0" fmla="*/ 4468915 w 4953650"/>
              <a:gd name="connsiteY0" fmla="*/ 821864 h 821864"/>
              <a:gd name="connsiteX1" fmla="*/ 4862809 w 4953650"/>
              <a:gd name="connsiteY1" fmla="*/ 385767 h 821864"/>
              <a:gd name="connsiteX2" fmla="*/ 2105542 w 4953650"/>
              <a:gd name="connsiteY2" fmla="*/ 20006 h 821864"/>
              <a:gd name="connsiteX3" fmla="*/ 0 w 4953650"/>
              <a:gd name="connsiteY3" fmla="*/ 275631 h 821864"/>
              <a:gd name="connsiteX4" fmla="*/ 416704 w 4953650"/>
              <a:gd name="connsiteY4" fmla="*/ 745511 h 821864"/>
              <a:gd name="connsiteX0" fmla="*/ 4469239 w 4953974"/>
              <a:gd name="connsiteY0" fmla="*/ 821864 h 821864"/>
              <a:gd name="connsiteX1" fmla="*/ 4863133 w 4953974"/>
              <a:gd name="connsiteY1" fmla="*/ 385767 h 821864"/>
              <a:gd name="connsiteX2" fmla="*/ 2105866 w 4953974"/>
              <a:gd name="connsiteY2" fmla="*/ 20006 h 821864"/>
              <a:gd name="connsiteX3" fmla="*/ 324 w 4953974"/>
              <a:gd name="connsiteY3" fmla="*/ 275631 h 821864"/>
              <a:gd name="connsiteX4" fmla="*/ 417028 w 4953974"/>
              <a:gd name="connsiteY4" fmla="*/ 745511 h 821864"/>
              <a:gd name="connsiteX0" fmla="*/ 4469239 w 4987710"/>
              <a:gd name="connsiteY0" fmla="*/ 854594 h 854594"/>
              <a:gd name="connsiteX1" fmla="*/ 4863133 w 4987710"/>
              <a:gd name="connsiteY1" fmla="*/ 418497 h 854594"/>
              <a:gd name="connsiteX2" fmla="*/ 2105866 w 4987710"/>
              <a:gd name="connsiteY2" fmla="*/ 10626 h 854594"/>
              <a:gd name="connsiteX3" fmla="*/ 324 w 4987710"/>
              <a:gd name="connsiteY3" fmla="*/ 308361 h 854594"/>
              <a:gd name="connsiteX4" fmla="*/ 417028 w 4987710"/>
              <a:gd name="connsiteY4" fmla="*/ 778241 h 854594"/>
              <a:gd name="connsiteX0" fmla="*/ 4469239 w 4923126"/>
              <a:gd name="connsiteY0" fmla="*/ 854594 h 854594"/>
              <a:gd name="connsiteX1" fmla="*/ 4863133 w 4923126"/>
              <a:gd name="connsiteY1" fmla="*/ 418497 h 854594"/>
              <a:gd name="connsiteX2" fmla="*/ 2105866 w 4923126"/>
              <a:gd name="connsiteY2" fmla="*/ 10626 h 854594"/>
              <a:gd name="connsiteX3" fmla="*/ 324 w 4923126"/>
              <a:gd name="connsiteY3" fmla="*/ 308361 h 854594"/>
              <a:gd name="connsiteX4" fmla="*/ 417028 w 4923126"/>
              <a:gd name="connsiteY4" fmla="*/ 778241 h 854594"/>
              <a:gd name="connsiteX0" fmla="*/ 3869971 w 4910915"/>
              <a:gd name="connsiteY0" fmla="*/ 854594 h 854594"/>
              <a:gd name="connsiteX1" fmla="*/ 4863133 w 4910915"/>
              <a:gd name="connsiteY1" fmla="*/ 418497 h 854594"/>
              <a:gd name="connsiteX2" fmla="*/ 2105866 w 4910915"/>
              <a:gd name="connsiteY2" fmla="*/ 10626 h 854594"/>
              <a:gd name="connsiteX3" fmla="*/ 324 w 4910915"/>
              <a:gd name="connsiteY3" fmla="*/ 308361 h 854594"/>
              <a:gd name="connsiteX4" fmla="*/ 417028 w 4910915"/>
              <a:gd name="connsiteY4" fmla="*/ 778241 h 854594"/>
              <a:gd name="connsiteX0" fmla="*/ 3869971 w 3911073"/>
              <a:gd name="connsiteY0" fmla="*/ 845644 h 845644"/>
              <a:gd name="connsiteX1" fmla="*/ 3499283 w 3911073"/>
              <a:gd name="connsiteY1" fmla="*/ 211027 h 845644"/>
              <a:gd name="connsiteX2" fmla="*/ 2105866 w 3911073"/>
              <a:gd name="connsiteY2" fmla="*/ 1676 h 845644"/>
              <a:gd name="connsiteX3" fmla="*/ 324 w 3911073"/>
              <a:gd name="connsiteY3" fmla="*/ 299411 h 845644"/>
              <a:gd name="connsiteX4" fmla="*/ 417028 w 3911073"/>
              <a:gd name="connsiteY4" fmla="*/ 769291 h 845644"/>
              <a:gd name="connsiteX0" fmla="*/ 3869971 w 3930177"/>
              <a:gd name="connsiteY0" fmla="*/ 869427 h 869427"/>
              <a:gd name="connsiteX1" fmla="*/ 3499283 w 3930177"/>
              <a:gd name="connsiteY1" fmla="*/ 234810 h 869427"/>
              <a:gd name="connsiteX2" fmla="*/ 1289623 w 3930177"/>
              <a:gd name="connsiteY2" fmla="*/ 1396 h 869427"/>
              <a:gd name="connsiteX3" fmla="*/ 324 w 3930177"/>
              <a:gd name="connsiteY3" fmla="*/ 323194 h 869427"/>
              <a:gd name="connsiteX4" fmla="*/ 417028 w 3930177"/>
              <a:gd name="connsiteY4" fmla="*/ 793074 h 869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0177" h="869427">
                <a:moveTo>
                  <a:pt x="3869971" y="869427"/>
                </a:moveTo>
                <a:cubicBezTo>
                  <a:pt x="4003614" y="758058"/>
                  <a:pt x="3929341" y="379482"/>
                  <a:pt x="3499283" y="234810"/>
                </a:cubicBezTo>
                <a:cubicBezTo>
                  <a:pt x="3069225" y="90138"/>
                  <a:pt x="1872783" y="-13335"/>
                  <a:pt x="1289623" y="1396"/>
                </a:cubicBezTo>
                <a:cubicBezTo>
                  <a:pt x="706463" y="16127"/>
                  <a:pt x="6484" y="-27973"/>
                  <a:pt x="324" y="323194"/>
                </a:cubicBezTo>
                <a:cubicBezTo>
                  <a:pt x="-5835" y="542015"/>
                  <a:pt x="73701" y="597547"/>
                  <a:pt x="417028" y="793074"/>
                </a:cubicBezTo>
              </a:path>
            </a:pathLst>
          </a:custGeom>
          <a:noFill/>
          <a:ln w="57150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5" name="Line 2"/>
          <p:cNvSpPr>
            <a:spLocks noChangeShapeType="1"/>
          </p:cNvSpPr>
          <p:nvPr/>
        </p:nvSpPr>
        <p:spPr bwMode="auto">
          <a:xfrm rot="10800000">
            <a:off x="2663603" y="2701874"/>
            <a:ext cx="575134" cy="0"/>
          </a:xfrm>
          <a:prstGeom prst="line">
            <a:avLst/>
          </a:prstGeom>
          <a:noFill/>
          <a:ln w="63500" cap="flat">
            <a:solidFill>
              <a:srgbClr val="0070C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8" name="AutoShape 8"/>
          <p:cNvSpPr>
            <a:spLocks/>
          </p:cNvSpPr>
          <p:nvPr/>
        </p:nvSpPr>
        <p:spPr bwMode="auto">
          <a:xfrm>
            <a:off x="2350527" y="2351097"/>
            <a:ext cx="366029" cy="706049"/>
          </a:xfrm>
          <a:prstGeom prst="roundRect">
            <a:avLst>
              <a:gd name="adj" fmla="val 8333"/>
            </a:avLst>
          </a:prstGeom>
          <a:solidFill>
            <a:schemeClr val="accent4"/>
          </a:solidFill>
          <a:ln w="38100" cap="flat">
            <a:solidFill>
              <a:srgbClr val="676767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Recurrent Neural Net (RNN) language </a:t>
            </a:r>
            <a:r>
              <a:rPr lang="en-GB" dirty="0" smtClean="0"/>
              <a:t>model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45</a:t>
            </a:fld>
            <a:endParaRPr lang="en-US" dirty="0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rot="10800000" flipV="1">
            <a:off x="4081063" y="2717736"/>
            <a:ext cx="1070830" cy="4797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0" name="Rectangle 23"/>
          <p:cNvSpPr>
            <a:spLocks/>
          </p:cNvSpPr>
          <p:nvPr/>
        </p:nvSpPr>
        <p:spPr bwMode="auto">
          <a:xfrm>
            <a:off x="69960" y="2346265"/>
            <a:ext cx="1646198" cy="864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  <a:t>word embedding </a:t>
            </a:r>
            <a:r>
              <a:rPr lang="en-US" dirty="0" smtClean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  <a:t/>
            </a:r>
            <a:br>
              <a:rPr lang="en-US" dirty="0" smtClean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</a:br>
            <a:r>
              <a:rPr lang="en-US" dirty="0" smtClean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  <a:t>space </a:t>
            </a:r>
            <a:r>
              <a:rPr lang="en-US" dirty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  <a:t>ℜ</a:t>
            </a:r>
            <a:r>
              <a:rPr lang="en-US" i="1" baseline="32000" dirty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D</a:t>
            </a:r>
            <a:br>
              <a:rPr lang="en-US" i="1" baseline="32000" dirty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</a:br>
            <a:r>
              <a:rPr lang="en-US" dirty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in </a:t>
            </a:r>
            <a:r>
              <a:rPr lang="en-US" dirty="0" smtClean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dimension </a:t>
            </a:r>
            <a:br>
              <a:rPr lang="en-US" dirty="0" smtClean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</a:br>
            <a:r>
              <a:rPr lang="en-US" i="1" dirty="0" smtClean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D</a:t>
            </a:r>
            <a:r>
              <a:rPr lang="en-US" dirty="0" smtClean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=30 to 250</a:t>
            </a:r>
            <a:endParaRPr lang="en-US" i="1" baseline="32000" dirty="0">
              <a:solidFill>
                <a:srgbClr val="343434"/>
              </a:solidFill>
              <a:latin typeface="+mj-lt"/>
              <a:ea typeface="Gill Sans" charset="0"/>
              <a:cs typeface="Gill Sans" charset="0"/>
            </a:endParaRPr>
          </a:p>
        </p:txBody>
      </p:sp>
      <p:sp>
        <p:nvSpPr>
          <p:cNvPr id="11" name="Rectangle 24"/>
          <p:cNvSpPr>
            <a:spLocks/>
          </p:cNvSpPr>
          <p:nvPr/>
        </p:nvSpPr>
        <p:spPr bwMode="auto">
          <a:xfrm>
            <a:off x="832485" y="4645391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latin typeface="+mj-lt"/>
                <a:ea typeface="Gill Sans" charset="0"/>
                <a:cs typeface="Gill Sans" charset="0"/>
              </a:rPr>
              <a:t>discrete word space {1, ..., </a:t>
            </a:r>
            <a:r>
              <a:rPr lang="en-US" i="1" dirty="0" smtClean="0">
                <a:latin typeface="+mj-lt"/>
                <a:ea typeface="Gill Sans" charset="0"/>
                <a:cs typeface="Gill Sans" charset="0"/>
              </a:rPr>
              <a:t>M</a:t>
            </a:r>
            <a:r>
              <a:rPr lang="en-US" dirty="0" smtClean="0">
                <a:latin typeface="+mj-lt"/>
                <a:ea typeface="Gill Sans" charset="0"/>
                <a:cs typeface="Gill Sans" charset="0"/>
              </a:rPr>
              <a:t>}</a:t>
            </a:r>
            <a:r>
              <a:rPr lang="en-US" dirty="0">
                <a:latin typeface="+mj-lt"/>
                <a:ea typeface="Gill Sans" charset="0"/>
                <a:cs typeface="Gill Sans" charset="0"/>
              </a:rPr>
              <a:t/>
            </a:r>
            <a:br>
              <a:rPr lang="en-US" dirty="0">
                <a:latin typeface="+mj-lt"/>
                <a:ea typeface="Gill Sans" charset="0"/>
                <a:cs typeface="Gill Sans" charset="0"/>
              </a:rPr>
            </a:br>
            <a:r>
              <a:rPr lang="en-US" i="1" dirty="0" smtClean="0">
                <a:latin typeface="+mj-lt"/>
                <a:ea typeface="Gill Sans" charset="0"/>
                <a:cs typeface="Gill Sans" charset="0"/>
              </a:rPr>
              <a:t>M</a:t>
            </a:r>
            <a:r>
              <a:rPr lang="en-US" dirty="0" smtClean="0">
                <a:latin typeface="+mj-lt"/>
                <a:ea typeface="Gill Sans" charset="0"/>
                <a:cs typeface="Gill Sans" charset="0"/>
              </a:rPr>
              <a:t>&gt;100k </a:t>
            </a:r>
            <a:r>
              <a:rPr lang="en-US" dirty="0">
                <a:latin typeface="+mj-lt"/>
                <a:ea typeface="Gill Sans" charset="0"/>
                <a:cs typeface="Gill Sans" charset="0"/>
              </a:rPr>
              <a:t>words</a:t>
            </a:r>
          </a:p>
        </p:txBody>
      </p:sp>
      <p:sp>
        <p:nvSpPr>
          <p:cNvPr id="12" name="Rectangle 25"/>
          <p:cNvSpPr>
            <a:spLocks/>
          </p:cNvSpPr>
          <p:nvPr/>
        </p:nvSpPr>
        <p:spPr bwMode="auto">
          <a:xfrm>
            <a:off x="2278649" y="529523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13" name="Rectangle 26"/>
          <p:cNvSpPr>
            <a:spLocks/>
          </p:cNvSpPr>
          <p:nvPr/>
        </p:nvSpPr>
        <p:spPr bwMode="auto">
          <a:xfrm>
            <a:off x="2661603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cat</a:t>
            </a:r>
          </a:p>
        </p:txBody>
      </p:sp>
      <p:sp>
        <p:nvSpPr>
          <p:cNvPr id="14" name="Rectangle 27"/>
          <p:cNvSpPr>
            <a:spLocks/>
          </p:cNvSpPr>
          <p:nvPr/>
        </p:nvSpPr>
        <p:spPr bwMode="auto">
          <a:xfrm>
            <a:off x="306214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sat</a:t>
            </a:r>
          </a:p>
        </p:txBody>
      </p:sp>
      <p:sp>
        <p:nvSpPr>
          <p:cNvPr id="15" name="Rectangle 28"/>
          <p:cNvSpPr>
            <a:spLocks/>
          </p:cNvSpPr>
          <p:nvPr/>
        </p:nvSpPr>
        <p:spPr bwMode="auto">
          <a:xfrm>
            <a:off x="3503964" y="5297454"/>
            <a:ext cx="20839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on</a:t>
            </a:r>
          </a:p>
        </p:txBody>
      </p:sp>
      <p:sp>
        <p:nvSpPr>
          <p:cNvPr id="16" name="Rectangle 29"/>
          <p:cNvSpPr>
            <a:spLocks/>
          </p:cNvSpPr>
          <p:nvPr/>
        </p:nvSpPr>
        <p:spPr bwMode="auto">
          <a:xfrm>
            <a:off x="3852411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17" name="Line 30"/>
          <p:cNvSpPr>
            <a:spLocks noChangeShapeType="1"/>
          </p:cNvSpPr>
          <p:nvPr/>
        </p:nvSpPr>
        <p:spPr bwMode="auto">
          <a:xfrm flipH="1" flipV="1">
            <a:off x="5211939" y="2977191"/>
            <a:ext cx="4650" cy="456078"/>
          </a:xfrm>
          <a:prstGeom prst="line">
            <a:avLst/>
          </a:prstGeom>
          <a:noFill/>
          <a:ln w="63500" cap="flat">
            <a:solidFill>
              <a:schemeClr val="accent5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18" name="Group 33"/>
          <p:cNvGrpSpPr>
            <a:grpSpLocks/>
          </p:cNvGrpSpPr>
          <p:nvPr/>
        </p:nvGrpSpPr>
        <p:grpSpPr bwMode="auto">
          <a:xfrm>
            <a:off x="5106146" y="4419194"/>
            <a:ext cx="227336" cy="835481"/>
            <a:chOff x="0" y="0"/>
            <a:chExt cx="336" cy="1504"/>
          </a:xfrm>
        </p:grpSpPr>
        <p:sp>
          <p:nvSpPr>
            <p:cNvPr id="19" name="AutoShape 31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20" name="Oval 32"/>
            <p:cNvSpPr>
              <a:spLocks/>
            </p:cNvSpPr>
            <p:nvPr/>
          </p:nvSpPr>
          <p:spPr bwMode="auto">
            <a:xfrm>
              <a:off x="88" y="632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21" name="Rectangle 34"/>
          <p:cNvSpPr>
            <a:spLocks/>
          </p:cNvSpPr>
          <p:nvPr/>
        </p:nvSpPr>
        <p:spPr bwMode="auto">
          <a:xfrm>
            <a:off x="5054049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 b="1">
                <a:latin typeface="Courier" charset="0"/>
                <a:ea typeface="Courier" charset="0"/>
                <a:cs typeface="Courier" charset="0"/>
                <a:sym typeface="Courier" charset="0"/>
              </a:rPr>
              <a:t>mat</a:t>
            </a:r>
          </a:p>
        </p:txBody>
      </p:sp>
      <p:grpSp>
        <p:nvGrpSpPr>
          <p:cNvPr id="26" name="Group 58"/>
          <p:cNvGrpSpPr>
            <a:grpSpLocks/>
          </p:cNvGrpSpPr>
          <p:nvPr/>
        </p:nvGrpSpPr>
        <p:grpSpPr bwMode="auto">
          <a:xfrm>
            <a:off x="2286091" y="4419194"/>
            <a:ext cx="227336" cy="835481"/>
            <a:chOff x="0" y="0"/>
            <a:chExt cx="336" cy="1504"/>
          </a:xfrm>
        </p:grpSpPr>
        <p:sp>
          <p:nvSpPr>
            <p:cNvPr id="27" name="AutoShape 56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28" name="Oval 57"/>
            <p:cNvSpPr>
              <a:spLocks/>
            </p:cNvSpPr>
            <p:nvPr/>
          </p:nvSpPr>
          <p:spPr bwMode="auto">
            <a:xfrm>
              <a:off x="96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29" name="Group 61"/>
          <p:cNvGrpSpPr>
            <a:grpSpLocks/>
          </p:cNvGrpSpPr>
          <p:nvPr/>
        </p:nvGrpSpPr>
        <p:grpSpPr bwMode="auto">
          <a:xfrm>
            <a:off x="2681223" y="4419194"/>
            <a:ext cx="227336" cy="835481"/>
            <a:chOff x="0" y="0"/>
            <a:chExt cx="336" cy="1504"/>
          </a:xfrm>
        </p:grpSpPr>
        <p:sp>
          <p:nvSpPr>
            <p:cNvPr id="30" name="AutoShape 59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31" name="Oval 60"/>
            <p:cNvSpPr>
              <a:spLocks/>
            </p:cNvSpPr>
            <p:nvPr/>
          </p:nvSpPr>
          <p:spPr bwMode="auto">
            <a:xfrm>
              <a:off x="88" y="17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32" name="Group 64"/>
          <p:cNvGrpSpPr>
            <a:grpSpLocks/>
          </p:cNvGrpSpPr>
          <p:nvPr/>
        </p:nvGrpSpPr>
        <p:grpSpPr bwMode="auto">
          <a:xfrm>
            <a:off x="3076354" y="4419194"/>
            <a:ext cx="227336" cy="835481"/>
            <a:chOff x="0" y="0"/>
            <a:chExt cx="336" cy="1504"/>
          </a:xfrm>
        </p:grpSpPr>
        <p:sp>
          <p:nvSpPr>
            <p:cNvPr id="33" name="AutoShape 62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34" name="Oval 63"/>
            <p:cNvSpPr>
              <a:spLocks/>
            </p:cNvSpPr>
            <p:nvPr/>
          </p:nvSpPr>
          <p:spPr bwMode="auto">
            <a:xfrm>
              <a:off x="96" y="6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35" name="Group 67"/>
          <p:cNvGrpSpPr>
            <a:grpSpLocks/>
          </p:cNvGrpSpPr>
          <p:nvPr/>
        </p:nvGrpSpPr>
        <p:grpSpPr bwMode="auto">
          <a:xfrm>
            <a:off x="3471487" y="4419194"/>
            <a:ext cx="227336" cy="835481"/>
            <a:chOff x="0" y="0"/>
            <a:chExt cx="336" cy="1504"/>
          </a:xfrm>
        </p:grpSpPr>
        <p:sp>
          <p:nvSpPr>
            <p:cNvPr id="36" name="AutoShape 65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37" name="Oval 66"/>
            <p:cNvSpPr>
              <a:spLocks/>
            </p:cNvSpPr>
            <p:nvPr/>
          </p:nvSpPr>
          <p:spPr bwMode="auto">
            <a:xfrm>
              <a:off x="96" y="4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38" name="Group 70"/>
          <p:cNvGrpSpPr>
            <a:grpSpLocks/>
          </p:cNvGrpSpPr>
          <p:nvPr/>
        </p:nvGrpSpPr>
        <p:grpSpPr bwMode="auto">
          <a:xfrm>
            <a:off x="3866618" y="4419194"/>
            <a:ext cx="227336" cy="835481"/>
            <a:chOff x="0" y="0"/>
            <a:chExt cx="336" cy="1504"/>
          </a:xfrm>
        </p:grpSpPr>
        <p:sp>
          <p:nvSpPr>
            <p:cNvPr id="39" name="AutoShape 68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40" name="Oval 69"/>
            <p:cNvSpPr>
              <a:spLocks/>
            </p:cNvSpPr>
            <p:nvPr/>
          </p:nvSpPr>
          <p:spPr bwMode="auto">
            <a:xfrm>
              <a:off x="88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48" name="Rectangle 90"/>
          <p:cNvSpPr>
            <a:spLocks/>
          </p:cNvSpPr>
          <p:nvPr/>
        </p:nvSpPr>
        <p:spPr bwMode="auto">
          <a:xfrm>
            <a:off x="5076620" y="3433269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V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49" name="Line 92"/>
          <p:cNvSpPr>
            <a:spLocks noChangeShapeType="1"/>
          </p:cNvSpPr>
          <p:nvPr/>
        </p:nvSpPr>
        <p:spPr bwMode="auto">
          <a:xfrm rot="10800000" flipH="1">
            <a:off x="4719437" y="2979425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50" name="Group 98"/>
          <p:cNvGrpSpPr>
            <a:grpSpLocks/>
          </p:cNvGrpSpPr>
          <p:nvPr/>
        </p:nvGrpSpPr>
        <p:grpSpPr bwMode="auto">
          <a:xfrm>
            <a:off x="3205076" y="2508865"/>
            <a:ext cx="941822" cy="432184"/>
            <a:chOff x="0" y="0"/>
            <a:chExt cx="1392" cy="778"/>
          </a:xfrm>
          <a:solidFill>
            <a:srgbClr val="FF0000"/>
          </a:solidFill>
        </p:grpSpPr>
        <p:sp>
          <p:nvSpPr>
            <p:cNvPr id="51" name="Rectangle 93"/>
            <p:cNvSpPr>
              <a:spLocks/>
            </p:cNvSpPr>
            <p:nvPr/>
          </p:nvSpPr>
          <p:spPr bwMode="auto">
            <a:xfrm>
              <a:off x="0" y="0"/>
              <a:ext cx="1392" cy="778"/>
            </a:xfrm>
            <a:prstGeom prst="rect">
              <a:avLst/>
            </a:prstGeom>
            <a:grpFill/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52" name="Line 94"/>
            <p:cNvSpPr>
              <a:spLocks noChangeShapeType="1"/>
            </p:cNvSpPr>
            <p:nvPr/>
          </p:nvSpPr>
          <p:spPr bwMode="auto">
            <a:xfrm rot="10800000">
              <a:off x="368" y="367"/>
              <a:ext cx="624" cy="9"/>
            </a:xfrm>
            <a:prstGeom prst="line">
              <a:avLst/>
            </a:prstGeom>
            <a:grpFill/>
            <a:ln w="63500" cap="flat">
              <a:solidFill>
                <a:srgbClr val="C00000"/>
              </a:solidFill>
              <a:prstDash val="solid"/>
              <a:miter lim="800000"/>
              <a:headEnd type="stealth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53" name="Rectangle 95"/>
            <p:cNvSpPr>
              <a:spLocks/>
            </p:cNvSpPr>
            <p:nvPr/>
          </p:nvSpPr>
          <p:spPr bwMode="auto">
            <a:xfrm>
              <a:off x="56" y="216"/>
              <a:ext cx="320" cy="320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W</a:t>
              </a:r>
              <a:endPara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55" name="AutoShape 97"/>
            <p:cNvSpPr>
              <a:spLocks/>
            </p:cNvSpPr>
            <p:nvPr/>
          </p:nvSpPr>
          <p:spPr bwMode="auto">
            <a:xfrm>
              <a:off x="986" y="60"/>
              <a:ext cx="336" cy="632"/>
            </a:xfrm>
            <a:prstGeom prst="roundRect">
              <a:avLst>
                <a:gd name="adj" fmla="val 35713"/>
              </a:avLst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825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Gill Sans" charset="0"/>
                  <a:cs typeface="Gill Sans" charset="0"/>
                </a:rPr>
                <a:t>h</a:t>
              </a:r>
              <a:endParaRPr lang="en-US" baseline="32000" dirty="0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endParaRPr>
            </a:p>
          </p:txBody>
        </p:sp>
      </p:grpSp>
      <p:sp>
        <p:nvSpPr>
          <p:cNvPr id="58" name="AutoShape 114"/>
          <p:cNvSpPr>
            <a:spLocks/>
          </p:cNvSpPr>
          <p:nvPr/>
        </p:nvSpPr>
        <p:spPr bwMode="auto">
          <a:xfrm>
            <a:off x="2418178" y="2430210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t-1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62" name="Line 119"/>
          <p:cNvSpPr>
            <a:spLocks noChangeShapeType="1"/>
          </p:cNvSpPr>
          <p:nvPr/>
        </p:nvSpPr>
        <p:spPr bwMode="auto">
          <a:xfrm rot="10800000" flipH="1">
            <a:off x="4692373" y="2979425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63" name="Rectangle 120"/>
          <p:cNvSpPr>
            <a:spLocks/>
          </p:cNvSpPr>
          <p:nvPr/>
        </p:nvSpPr>
        <p:spPr bwMode="auto">
          <a:xfrm>
            <a:off x="229458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t-5</a:t>
            </a:r>
          </a:p>
        </p:txBody>
      </p:sp>
      <p:sp>
        <p:nvSpPr>
          <p:cNvPr id="64" name="Rectangle 121"/>
          <p:cNvSpPr>
            <a:spLocks/>
          </p:cNvSpPr>
          <p:nvPr/>
        </p:nvSpPr>
        <p:spPr bwMode="auto">
          <a:xfrm>
            <a:off x="269208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t-4</a:t>
            </a:r>
          </a:p>
        </p:txBody>
      </p:sp>
      <p:sp>
        <p:nvSpPr>
          <p:cNvPr id="65" name="Rectangle 122"/>
          <p:cNvSpPr>
            <a:spLocks/>
          </p:cNvSpPr>
          <p:nvPr/>
        </p:nvSpPr>
        <p:spPr bwMode="auto">
          <a:xfrm>
            <a:off x="3087217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t-3</a:t>
            </a:r>
          </a:p>
        </p:txBody>
      </p:sp>
      <p:sp>
        <p:nvSpPr>
          <p:cNvPr id="66" name="Rectangle 123"/>
          <p:cNvSpPr>
            <a:spLocks/>
          </p:cNvSpPr>
          <p:nvPr/>
        </p:nvSpPr>
        <p:spPr bwMode="auto">
          <a:xfrm>
            <a:off x="3482349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t-2</a:t>
            </a:r>
          </a:p>
        </p:txBody>
      </p:sp>
      <p:sp>
        <p:nvSpPr>
          <p:cNvPr id="67" name="Rectangle 124"/>
          <p:cNvSpPr>
            <a:spLocks/>
          </p:cNvSpPr>
          <p:nvPr/>
        </p:nvSpPr>
        <p:spPr bwMode="auto">
          <a:xfrm>
            <a:off x="3877481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t-1</a:t>
            </a:r>
          </a:p>
        </p:txBody>
      </p:sp>
      <p:sp>
        <p:nvSpPr>
          <p:cNvPr id="68" name="Rectangle 125"/>
          <p:cNvSpPr>
            <a:spLocks/>
          </p:cNvSpPr>
          <p:nvPr/>
        </p:nvSpPr>
        <p:spPr bwMode="auto">
          <a:xfrm>
            <a:off x="5162495" y="5053895"/>
            <a:ext cx="12343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</a:t>
            </a:r>
          </a:p>
        </p:txBody>
      </p:sp>
      <p:sp>
        <p:nvSpPr>
          <p:cNvPr id="69" name="AutoShape 117"/>
          <p:cNvSpPr>
            <a:spLocks/>
          </p:cNvSpPr>
          <p:nvPr/>
        </p:nvSpPr>
        <p:spPr bwMode="auto">
          <a:xfrm>
            <a:off x="5103350" y="2468360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 err="1" smtClean="0">
                <a:solidFill>
                  <a:schemeClr val="bg1"/>
                </a:solidFill>
              </a:rPr>
              <a:t>z</a:t>
            </a:r>
            <a:r>
              <a:rPr lang="en-GB" i="1" baseline="-25000" dirty="0" err="1" smtClean="0">
                <a:solidFill>
                  <a:schemeClr val="bg1"/>
                </a:solidFill>
              </a:rPr>
              <a:t>t</a:t>
            </a:r>
            <a:endParaRPr lang="en-US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906911" y="1768635"/>
            <a:ext cx="174759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350" dirty="0">
                <a:solidFill>
                  <a:srgbClr val="FF0000"/>
                </a:solidFill>
                <a:latin typeface="+mj-lt"/>
              </a:rPr>
              <a:t>1-layer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>
                <a:solidFill>
                  <a:srgbClr val="FF0000"/>
                </a:solidFill>
                <a:latin typeface="+mj-lt"/>
              </a:rPr>
              <a:t>neural network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>
                <a:solidFill>
                  <a:srgbClr val="FF0000"/>
                </a:solidFill>
                <a:latin typeface="+mj-lt"/>
              </a:rPr>
              <a:t>with </a:t>
            </a:r>
            <a:r>
              <a:rPr lang="en-GB" sz="1350" i="1" dirty="0">
                <a:solidFill>
                  <a:srgbClr val="FF0000"/>
                </a:solidFill>
                <a:latin typeface="+mj-lt"/>
              </a:rPr>
              <a:t>D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 output units</a:t>
            </a:r>
          </a:p>
        </p:txBody>
      </p:sp>
      <p:sp>
        <p:nvSpPr>
          <p:cNvPr id="72" name="Rectangle 23"/>
          <p:cNvSpPr>
            <a:spLocks/>
          </p:cNvSpPr>
          <p:nvPr/>
        </p:nvSpPr>
        <p:spPr bwMode="auto">
          <a:xfrm>
            <a:off x="969783" y="1722937"/>
            <a:ext cx="1288238" cy="36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b="1" dirty="0">
                <a:solidFill>
                  <a:schemeClr val="tx2"/>
                </a:solidFill>
                <a:latin typeface="+mj-lt"/>
                <a:cs typeface="Arial Unicode MS" panose="020B0604020202020204" pitchFamily="34" charset="-128"/>
              </a:rPr>
              <a:t>Time-delay</a:t>
            </a:r>
            <a:endParaRPr lang="en-US" b="1" i="1" baseline="32000" dirty="0">
              <a:solidFill>
                <a:schemeClr val="tx2"/>
              </a:solidFill>
              <a:latin typeface="+mj-lt"/>
              <a:ea typeface="Gill Sans" charset="0"/>
              <a:cs typeface="Gill Sans" charset="0"/>
            </a:endParaRPr>
          </a:p>
        </p:txBody>
      </p:sp>
      <p:sp>
        <p:nvSpPr>
          <p:cNvPr id="74" name="Footer Placeholder 3"/>
          <p:cNvSpPr txBox="1">
            <a:spLocks/>
          </p:cNvSpPr>
          <p:nvPr/>
        </p:nvSpPr>
        <p:spPr>
          <a:xfrm>
            <a:off x="659165" y="6356350"/>
            <a:ext cx="779141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[</a:t>
            </a:r>
            <a:r>
              <a:rPr lang="en-GB" dirty="0" err="1"/>
              <a:t>Mikolov</a:t>
            </a:r>
            <a:r>
              <a:rPr lang="en-GB" dirty="0"/>
              <a:t> et al, 2010, 2011]</a:t>
            </a:r>
            <a:endParaRPr lang="en-US" dirty="0"/>
          </a:p>
        </p:txBody>
      </p:sp>
      <p:sp>
        <p:nvSpPr>
          <p:cNvPr id="81" name="Line 30"/>
          <p:cNvSpPr>
            <a:spLocks noChangeShapeType="1"/>
          </p:cNvSpPr>
          <p:nvPr/>
        </p:nvSpPr>
        <p:spPr bwMode="auto">
          <a:xfrm>
            <a:off x="3981217" y="2878936"/>
            <a:ext cx="0" cy="1536121"/>
          </a:xfrm>
          <a:prstGeom prst="line">
            <a:avLst/>
          </a:prstGeom>
          <a:noFill/>
          <a:ln w="63500" cap="flat">
            <a:solidFill>
              <a:schemeClr val="accent5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6" name="Rectangle 90"/>
          <p:cNvSpPr>
            <a:spLocks/>
          </p:cNvSpPr>
          <p:nvPr/>
        </p:nvSpPr>
        <p:spPr bwMode="auto">
          <a:xfrm>
            <a:off x="3850549" y="342521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U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graphicFrame>
        <p:nvGraphicFramePr>
          <p:cNvPr id="87" name="Object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5754315"/>
              </p:ext>
            </p:extLst>
          </p:nvPr>
        </p:nvGraphicFramePr>
        <p:xfrm>
          <a:off x="5827713" y="3844053"/>
          <a:ext cx="2859087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3" name="Equation" r:id="rId4" imgW="1752480" imgH="482400" progId="Equation.3">
                  <p:embed/>
                </p:oleObj>
              </mc:Choice>
              <mc:Fallback>
                <p:oleObj name="Equation" r:id="rId4" imgW="175248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27713" y="3844053"/>
                        <a:ext cx="2859087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" name="Object 8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4457688"/>
              </p:ext>
            </p:extLst>
          </p:nvPr>
        </p:nvGraphicFramePr>
        <p:xfrm>
          <a:off x="5856784" y="2162971"/>
          <a:ext cx="19399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4" name="Equation" r:id="rId6" imgW="1295280" imgH="228600" progId="Equation.3">
                  <p:embed/>
                </p:oleObj>
              </mc:Choice>
              <mc:Fallback>
                <p:oleObj name="Equation" r:id="rId6" imgW="12952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56784" y="2162971"/>
                        <a:ext cx="1939925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6059225"/>
              </p:ext>
            </p:extLst>
          </p:nvPr>
        </p:nvGraphicFramePr>
        <p:xfrm>
          <a:off x="5864533" y="3502025"/>
          <a:ext cx="74136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5" name="Equation" r:id="rId8" imgW="495000" imgH="228600" progId="Equation.3">
                  <p:embed/>
                </p:oleObj>
              </mc:Choice>
              <mc:Fallback>
                <p:oleObj name="Equation" r:id="rId8" imgW="495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864533" y="3502025"/>
                        <a:ext cx="741362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" name="AutoShape 97"/>
          <p:cNvSpPr>
            <a:spLocks/>
          </p:cNvSpPr>
          <p:nvPr/>
        </p:nvSpPr>
        <p:spPr bwMode="auto">
          <a:xfrm>
            <a:off x="5100060" y="3787937"/>
            <a:ext cx="227336" cy="351080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chemeClr val="accent5">
                <a:lumMod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825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rPr>
              <a:t>o</a:t>
            </a:r>
            <a:endParaRPr lang="en-US" baseline="32000" dirty="0">
              <a:effectLst>
                <a:outerShdw blurRad="38100" dist="38100" dir="2700000" algn="tl">
                  <a:srgbClr val="FFFFFF"/>
                </a:outerShdw>
              </a:effectLst>
              <a:ea typeface="Gill Sans" charset="0"/>
              <a:cs typeface="Gill Sans" charset="0"/>
            </a:endParaRPr>
          </a:p>
        </p:txBody>
      </p:sp>
      <p:graphicFrame>
        <p:nvGraphicFramePr>
          <p:cNvPr id="93" name="Object 9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095855"/>
              </p:ext>
            </p:extLst>
          </p:nvPr>
        </p:nvGraphicFramePr>
        <p:xfrm>
          <a:off x="5836439" y="2554972"/>
          <a:ext cx="1312862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6" name="Equation" r:id="rId10" imgW="876240" imgH="393480" progId="Equation.3">
                  <p:embed/>
                </p:oleObj>
              </mc:Choice>
              <mc:Fallback>
                <p:oleObj name="Equation" r:id="rId10" imgW="8762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836439" y="2554972"/>
                        <a:ext cx="1312862" cy="639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" name="TextBox 93"/>
          <p:cNvSpPr txBox="1"/>
          <p:nvPr/>
        </p:nvSpPr>
        <p:spPr>
          <a:xfrm>
            <a:off x="5785812" y="4894707"/>
            <a:ext cx="2858475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>
                <a:solidFill>
                  <a:schemeClr val="tx2"/>
                </a:solidFill>
                <a:latin typeface="+mj-lt"/>
              </a:rPr>
              <a:t>Handles </a:t>
            </a:r>
            <a:r>
              <a:rPr lang="en-GB" sz="1350" b="1" dirty="0" smtClean="0">
                <a:solidFill>
                  <a:schemeClr val="tx2"/>
                </a:solidFill>
                <a:latin typeface="+mj-lt"/>
              </a:rPr>
              <a:t>longer word </a:t>
            </a:r>
            <a:r>
              <a:rPr lang="en-GB" sz="1350" b="1" dirty="0">
                <a:solidFill>
                  <a:schemeClr val="tx2"/>
                </a:solidFill>
                <a:latin typeface="+mj-lt"/>
              </a:rPr>
              <a:t>history</a:t>
            </a:r>
            <a:r>
              <a:rPr lang="en-GB" sz="1350" dirty="0">
                <a:solidFill>
                  <a:schemeClr val="tx2"/>
                </a:solidFill>
                <a:latin typeface="+mj-lt"/>
              </a:rPr>
              <a:t/>
            </a:r>
            <a:br>
              <a:rPr lang="en-GB" sz="1350" dirty="0">
                <a:solidFill>
                  <a:schemeClr val="tx2"/>
                </a:solidFill>
                <a:latin typeface="+mj-lt"/>
              </a:rPr>
            </a:br>
            <a:r>
              <a:rPr lang="en-GB" sz="1350" dirty="0">
                <a:solidFill>
                  <a:schemeClr val="tx2"/>
                </a:solidFill>
                <a:latin typeface="+mj-lt"/>
              </a:rPr>
              <a:t>(~10 words) as well </a:t>
            </a:r>
            <a:br>
              <a:rPr lang="en-GB" sz="1350" dirty="0">
                <a:solidFill>
                  <a:schemeClr val="tx2"/>
                </a:solidFill>
                <a:latin typeface="+mj-lt"/>
              </a:rPr>
            </a:br>
            <a:r>
              <a:rPr lang="en-GB" sz="1350" dirty="0">
                <a:solidFill>
                  <a:schemeClr val="tx2"/>
                </a:solidFill>
                <a:latin typeface="+mj-lt"/>
              </a:rPr>
              <a:t>as </a:t>
            </a:r>
            <a:r>
              <a:rPr lang="en-GB" sz="1350" dirty="0" smtClean="0">
                <a:solidFill>
                  <a:schemeClr val="tx2"/>
                </a:solidFill>
                <a:latin typeface="+mj-lt"/>
              </a:rPr>
              <a:t>10-gram feed-forward </a:t>
            </a:r>
            <a:r>
              <a:rPr lang="en-GB" sz="1350" dirty="0">
                <a:solidFill>
                  <a:schemeClr val="tx2"/>
                </a:solidFill>
                <a:latin typeface="+mj-lt"/>
              </a:rPr>
              <a:t>NNLM</a:t>
            </a:r>
            <a:br>
              <a:rPr lang="en-GB" sz="1350" dirty="0">
                <a:solidFill>
                  <a:schemeClr val="tx2"/>
                </a:solidFill>
                <a:latin typeface="+mj-lt"/>
              </a:rPr>
            </a:br>
            <a:endParaRPr lang="en-GB" sz="1350" dirty="0">
              <a:solidFill>
                <a:schemeClr val="tx2"/>
              </a:solidFill>
              <a:latin typeface="+mj-lt"/>
            </a:endParaRPr>
          </a:p>
          <a:p>
            <a:r>
              <a:rPr lang="en-GB" sz="1350" dirty="0">
                <a:solidFill>
                  <a:schemeClr val="tx2"/>
                </a:solidFill>
                <a:latin typeface="+mj-lt"/>
              </a:rPr>
              <a:t>Training algorithm: BPTT</a:t>
            </a:r>
            <a:br>
              <a:rPr lang="en-GB" sz="1350" dirty="0">
                <a:solidFill>
                  <a:schemeClr val="tx2"/>
                </a:solidFill>
                <a:latin typeface="+mj-lt"/>
              </a:rPr>
            </a:br>
            <a:r>
              <a:rPr lang="en-GB" sz="1350" b="1" dirty="0">
                <a:solidFill>
                  <a:schemeClr val="tx2"/>
                </a:solidFill>
                <a:latin typeface="+mj-lt"/>
              </a:rPr>
              <a:t>Back-Propagation Through </a:t>
            </a:r>
            <a:r>
              <a:rPr lang="en-GB" sz="1350" b="1" dirty="0" smtClean="0">
                <a:solidFill>
                  <a:schemeClr val="tx2"/>
                </a:solidFill>
                <a:latin typeface="+mj-lt"/>
              </a:rPr>
              <a:t>Time</a:t>
            </a:r>
            <a:endParaRPr lang="en-GB" sz="135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2165363" y="3285418"/>
            <a:ext cx="16758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50" b="1" dirty="0">
                <a:solidFill>
                  <a:schemeClr val="accent5"/>
                </a:solidFill>
                <a:latin typeface="+mj-lt"/>
              </a:rPr>
              <a:t>Word </a:t>
            </a:r>
            <a:r>
              <a:rPr lang="en-GB" sz="1350" b="1" dirty="0" smtClean="0">
                <a:solidFill>
                  <a:schemeClr val="accent5"/>
                </a:solidFill>
                <a:latin typeface="+mj-lt"/>
              </a:rPr>
              <a:t>embedding matrix</a:t>
            </a:r>
            <a:endParaRPr lang="en-GB" sz="1350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1446520" y="5884377"/>
            <a:ext cx="271099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 smtClean="0">
                <a:latin typeface="+mj-lt"/>
              </a:rPr>
              <a:t>Complexity: </a:t>
            </a:r>
            <a:r>
              <a:rPr lang="en-GB" sz="1350" i="1" dirty="0" smtClean="0">
                <a:latin typeface="+mj-lt"/>
              </a:rPr>
              <a:t>D×</a:t>
            </a:r>
            <a:r>
              <a:rPr lang="en-GB" sz="1350" i="1" dirty="0">
                <a:latin typeface="+mj-lt"/>
              </a:rPr>
              <a:t>D</a:t>
            </a:r>
            <a:r>
              <a:rPr lang="en-GB" sz="1350" dirty="0" smtClean="0">
                <a:latin typeface="+mj-lt"/>
              </a:rPr>
              <a:t> + </a:t>
            </a:r>
            <a:r>
              <a:rPr lang="en-GB" sz="1350" i="1" dirty="0" smtClean="0">
                <a:latin typeface="+mj-lt"/>
              </a:rPr>
              <a:t>D×</a:t>
            </a:r>
            <a:r>
              <a:rPr lang="en-GB" sz="1350" i="1" dirty="0">
                <a:latin typeface="+mj-lt"/>
              </a:rPr>
              <a:t>D</a:t>
            </a:r>
            <a:r>
              <a:rPr lang="en-GB" sz="1350" dirty="0" smtClean="0">
                <a:latin typeface="+mj-lt"/>
              </a:rPr>
              <a:t> + </a:t>
            </a:r>
            <a:r>
              <a:rPr lang="en-GB" sz="1350" i="1" dirty="0" smtClean="0">
                <a:latin typeface="+mj-lt"/>
              </a:rPr>
              <a:t>D</a:t>
            </a:r>
            <a:r>
              <a:rPr lang="en-GB" sz="1350" i="1" dirty="0">
                <a:latin typeface="+mj-lt"/>
              </a:rPr>
              <a:t>×</a:t>
            </a:r>
            <a:r>
              <a:rPr lang="en-GB" sz="1350" i="1" dirty="0" smtClean="0">
                <a:latin typeface="+mj-lt"/>
              </a:rPr>
              <a:t>V</a:t>
            </a:r>
            <a:endParaRPr lang="en-GB" sz="135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48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9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Line 30"/>
          <p:cNvSpPr>
            <a:spLocks noChangeShapeType="1"/>
          </p:cNvSpPr>
          <p:nvPr/>
        </p:nvSpPr>
        <p:spPr bwMode="auto">
          <a:xfrm flipH="1" flipV="1">
            <a:off x="5216589" y="3642972"/>
            <a:ext cx="3947" cy="776222"/>
          </a:xfrm>
          <a:prstGeom prst="line">
            <a:avLst/>
          </a:prstGeom>
          <a:noFill/>
          <a:ln w="63500" cap="flat">
            <a:solidFill>
              <a:schemeClr val="accent5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1" name="Freeform 70"/>
          <p:cNvSpPr/>
          <p:nvPr/>
        </p:nvSpPr>
        <p:spPr>
          <a:xfrm>
            <a:off x="2090420" y="1710297"/>
            <a:ext cx="3222530" cy="787352"/>
          </a:xfrm>
          <a:custGeom>
            <a:avLst/>
            <a:gdLst>
              <a:gd name="connsiteX0" fmla="*/ 6855766 w 7114213"/>
              <a:gd name="connsiteY0" fmla="*/ 814262 h 1871857"/>
              <a:gd name="connsiteX1" fmla="*/ 7108984 w 7114213"/>
              <a:gd name="connsiteY1" fmla="*/ 490706 h 1871857"/>
              <a:gd name="connsiteX2" fmla="*/ 6771360 w 7114213"/>
              <a:gd name="connsiteY2" fmla="*/ 209352 h 1871857"/>
              <a:gd name="connsiteX3" fmla="*/ 4436123 w 7114213"/>
              <a:gd name="connsiteY3" fmla="*/ 40539 h 1871857"/>
              <a:gd name="connsiteX4" fmla="*/ 1355298 w 7114213"/>
              <a:gd name="connsiteY4" fmla="*/ 68675 h 1871857"/>
              <a:gd name="connsiteX5" fmla="*/ 18867 w 7114213"/>
              <a:gd name="connsiteY5" fmla="*/ 757992 h 1871857"/>
              <a:gd name="connsiteX6" fmla="*/ 680049 w 7114213"/>
              <a:gd name="connsiteY6" fmla="*/ 1728662 h 1871857"/>
              <a:gd name="connsiteX7" fmla="*/ 2185292 w 7114213"/>
              <a:gd name="connsiteY7" fmla="*/ 1784933 h 1871857"/>
              <a:gd name="connsiteX8" fmla="*/ 3268504 w 7114213"/>
              <a:gd name="connsiteY8" fmla="*/ 940872 h 1871857"/>
              <a:gd name="connsiteX9" fmla="*/ 3268504 w 7114213"/>
              <a:gd name="connsiteY9" fmla="*/ 940872 h 1871857"/>
              <a:gd name="connsiteX0" fmla="*/ 6176246 w 6434693"/>
              <a:gd name="connsiteY0" fmla="*/ 817197 h 1872527"/>
              <a:gd name="connsiteX1" fmla="*/ 6429464 w 6434693"/>
              <a:gd name="connsiteY1" fmla="*/ 493641 h 1872527"/>
              <a:gd name="connsiteX2" fmla="*/ 6091840 w 6434693"/>
              <a:gd name="connsiteY2" fmla="*/ 212287 h 1872527"/>
              <a:gd name="connsiteX3" fmla="*/ 3756603 w 6434693"/>
              <a:gd name="connsiteY3" fmla="*/ 43474 h 1872527"/>
              <a:gd name="connsiteX4" fmla="*/ 675778 w 6434693"/>
              <a:gd name="connsiteY4" fmla="*/ 71610 h 1872527"/>
              <a:gd name="connsiteX5" fmla="*/ 1674584 w 6434693"/>
              <a:gd name="connsiteY5" fmla="*/ 803130 h 1872527"/>
              <a:gd name="connsiteX6" fmla="*/ 529 w 6434693"/>
              <a:gd name="connsiteY6" fmla="*/ 1731597 h 1872527"/>
              <a:gd name="connsiteX7" fmla="*/ 1505772 w 6434693"/>
              <a:gd name="connsiteY7" fmla="*/ 1787868 h 1872527"/>
              <a:gd name="connsiteX8" fmla="*/ 2588984 w 6434693"/>
              <a:gd name="connsiteY8" fmla="*/ 943807 h 1872527"/>
              <a:gd name="connsiteX9" fmla="*/ 2588984 w 6434693"/>
              <a:gd name="connsiteY9" fmla="*/ 943807 h 1872527"/>
              <a:gd name="connsiteX0" fmla="*/ 6176246 w 6434693"/>
              <a:gd name="connsiteY0" fmla="*/ 777916 h 1833246"/>
              <a:gd name="connsiteX1" fmla="*/ 6429464 w 6434693"/>
              <a:gd name="connsiteY1" fmla="*/ 454360 h 1833246"/>
              <a:gd name="connsiteX2" fmla="*/ 6091840 w 6434693"/>
              <a:gd name="connsiteY2" fmla="*/ 173006 h 1833246"/>
              <a:gd name="connsiteX3" fmla="*/ 3756603 w 6434693"/>
              <a:gd name="connsiteY3" fmla="*/ 4193 h 1833246"/>
              <a:gd name="connsiteX4" fmla="*/ 2012209 w 6434693"/>
              <a:gd name="connsiteY4" fmla="*/ 116736 h 1833246"/>
              <a:gd name="connsiteX5" fmla="*/ 1674584 w 6434693"/>
              <a:gd name="connsiteY5" fmla="*/ 763849 h 1833246"/>
              <a:gd name="connsiteX6" fmla="*/ 529 w 6434693"/>
              <a:gd name="connsiteY6" fmla="*/ 1692316 h 1833246"/>
              <a:gd name="connsiteX7" fmla="*/ 1505772 w 6434693"/>
              <a:gd name="connsiteY7" fmla="*/ 1748587 h 1833246"/>
              <a:gd name="connsiteX8" fmla="*/ 2588984 w 6434693"/>
              <a:gd name="connsiteY8" fmla="*/ 904526 h 1833246"/>
              <a:gd name="connsiteX9" fmla="*/ 2588984 w 6434693"/>
              <a:gd name="connsiteY9" fmla="*/ 904526 h 1833246"/>
              <a:gd name="connsiteX0" fmla="*/ 4692799 w 4951246"/>
              <a:gd name="connsiteY0" fmla="*/ 777916 h 1752025"/>
              <a:gd name="connsiteX1" fmla="*/ 4946017 w 4951246"/>
              <a:gd name="connsiteY1" fmla="*/ 454360 h 1752025"/>
              <a:gd name="connsiteX2" fmla="*/ 4608393 w 4951246"/>
              <a:gd name="connsiteY2" fmla="*/ 173006 h 1752025"/>
              <a:gd name="connsiteX3" fmla="*/ 2273156 w 4951246"/>
              <a:gd name="connsiteY3" fmla="*/ 4193 h 1752025"/>
              <a:gd name="connsiteX4" fmla="*/ 528762 w 4951246"/>
              <a:gd name="connsiteY4" fmla="*/ 116736 h 1752025"/>
              <a:gd name="connsiteX5" fmla="*/ 191137 w 4951246"/>
              <a:gd name="connsiteY5" fmla="*/ 763849 h 1752025"/>
              <a:gd name="connsiteX6" fmla="*/ 359950 w 4951246"/>
              <a:gd name="connsiteY6" fmla="*/ 1185880 h 1752025"/>
              <a:gd name="connsiteX7" fmla="*/ 22325 w 4951246"/>
              <a:gd name="connsiteY7" fmla="*/ 1748587 h 1752025"/>
              <a:gd name="connsiteX8" fmla="*/ 1105537 w 4951246"/>
              <a:gd name="connsiteY8" fmla="*/ 904526 h 1752025"/>
              <a:gd name="connsiteX9" fmla="*/ 1105537 w 4951246"/>
              <a:gd name="connsiteY9" fmla="*/ 904526 h 1752025"/>
              <a:gd name="connsiteX0" fmla="*/ 4509592 w 4768039"/>
              <a:gd name="connsiteY0" fmla="*/ 777916 h 1187383"/>
              <a:gd name="connsiteX1" fmla="*/ 4762810 w 4768039"/>
              <a:gd name="connsiteY1" fmla="*/ 454360 h 1187383"/>
              <a:gd name="connsiteX2" fmla="*/ 4425186 w 4768039"/>
              <a:gd name="connsiteY2" fmla="*/ 173006 h 1187383"/>
              <a:gd name="connsiteX3" fmla="*/ 2089949 w 4768039"/>
              <a:gd name="connsiteY3" fmla="*/ 4193 h 1187383"/>
              <a:gd name="connsiteX4" fmla="*/ 345555 w 4768039"/>
              <a:gd name="connsiteY4" fmla="*/ 116736 h 1187383"/>
              <a:gd name="connsiteX5" fmla="*/ 7930 w 4768039"/>
              <a:gd name="connsiteY5" fmla="*/ 763849 h 1187383"/>
              <a:gd name="connsiteX6" fmla="*/ 176743 w 4768039"/>
              <a:gd name="connsiteY6" fmla="*/ 1185880 h 1187383"/>
              <a:gd name="connsiteX7" fmla="*/ 922330 w 4768039"/>
              <a:gd name="connsiteY7" fmla="*/ 904526 h 1187383"/>
              <a:gd name="connsiteX8" fmla="*/ 922330 w 4768039"/>
              <a:gd name="connsiteY8" fmla="*/ 904526 h 1187383"/>
              <a:gd name="connsiteX0" fmla="*/ 4538259 w 4796706"/>
              <a:gd name="connsiteY0" fmla="*/ 777916 h 904526"/>
              <a:gd name="connsiteX1" fmla="*/ 4791477 w 4796706"/>
              <a:gd name="connsiteY1" fmla="*/ 454360 h 904526"/>
              <a:gd name="connsiteX2" fmla="*/ 4453853 w 4796706"/>
              <a:gd name="connsiteY2" fmla="*/ 173006 h 904526"/>
              <a:gd name="connsiteX3" fmla="*/ 2118616 w 4796706"/>
              <a:gd name="connsiteY3" fmla="*/ 4193 h 904526"/>
              <a:gd name="connsiteX4" fmla="*/ 374222 w 4796706"/>
              <a:gd name="connsiteY4" fmla="*/ 116736 h 904526"/>
              <a:gd name="connsiteX5" fmla="*/ 36597 w 4796706"/>
              <a:gd name="connsiteY5" fmla="*/ 763849 h 904526"/>
              <a:gd name="connsiteX6" fmla="*/ 950997 w 4796706"/>
              <a:gd name="connsiteY6" fmla="*/ 904526 h 904526"/>
              <a:gd name="connsiteX7" fmla="*/ 950997 w 4796706"/>
              <a:gd name="connsiteY7" fmla="*/ 904526 h 904526"/>
              <a:gd name="connsiteX0" fmla="*/ 4538259 w 4796706"/>
              <a:gd name="connsiteY0" fmla="*/ 777916 h 1453166"/>
              <a:gd name="connsiteX1" fmla="*/ 4791477 w 4796706"/>
              <a:gd name="connsiteY1" fmla="*/ 454360 h 1453166"/>
              <a:gd name="connsiteX2" fmla="*/ 4453853 w 4796706"/>
              <a:gd name="connsiteY2" fmla="*/ 173006 h 1453166"/>
              <a:gd name="connsiteX3" fmla="*/ 2118616 w 4796706"/>
              <a:gd name="connsiteY3" fmla="*/ 4193 h 1453166"/>
              <a:gd name="connsiteX4" fmla="*/ 374222 w 4796706"/>
              <a:gd name="connsiteY4" fmla="*/ 116736 h 1453166"/>
              <a:gd name="connsiteX5" fmla="*/ 36597 w 4796706"/>
              <a:gd name="connsiteY5" fmla="*/ 763849 h 1453166"/>
              <a:gd name="connsiteX6" fmla="*/ 950997 w 4796706"/>
              <a:gd name="connsiteY6" fmla="*/ 904526 h 1453166"/>
              <a:gd name="connsiteX7" fmla="*/ 627440 w 4796706"/>
              <a:gd name="connsiteY7" fmla="*/ 1453166 h 1453166"/>
              <a:gd name="connsiteX0" fmla="*/ 4530404 w 4788851"/>
              <a:gd name="connsiteY0" fmla="*/ 777916 h 1453166"/>
              <a:gd name="connsiteX1" fmla="*/ 4783622 w 4788851"/>
              <a:gd name="connsiteY1" fmla="*/ 454360 h 1453166"/>
              <a:gd name="connsiteX2" fmla="*/ 4445998 w 4788851"/>
              <a:gd name="connsiteY2" fmla="*/ 173006 h 1453166"/>
              <a:gd name="connsiteX3" fmla="*/ 2110761 w 4788851"/>
              <a:gd name="connsiteY3" fmla="*/ 4193 h 1453166"/>
              <a:gd name="connsiteX4" fmla="*/ 366367 w 4788851"/>
              <a:gd name="connsiteY4" fmla="*/ 116736 h 1453166"/>
              <a:gd name="connsiteX5" fmla="*/ 28742 w 4788851"/>
              <a:gd name="connsiteY5" fmla="*/ 763849 h 1453166"/>
              <a:gd name="connsiteX6" fmla="*/ 830601 w 4788851"/>
              <a:gd name="connsiteY6" fmla="*/ 679443 h 1453166"/>
              <a:gd name="connsiteX7" fmla="*/ 619585 w 4788851"/>
              <a:gd name="connsiteY7" fmla="*/ 1453166 h 1453166"/>
              <a:gd name="connsiteX0" fmla="*/ 4516110 w 4774557"/>
              <a:gd name="connsiteY0" fmla="*/ 777916 h 1453166"/>
              <a:gd name="connsiteX1" fmla="*/ 4769328 w 4774557"/>
              <a:gd name="connsiteY1" fmla="*/ 454360 h 1453166"/>
              <a:gd name="connsiteX2" fmla="*/ 4431704 w 4774557"/>
              <a:gd name="connsiteY2" fmla="*/ 173006 h 1453166"/>
              <a:gd name="connsiteX3" fmla="*/ 2096467 w 4774557"/>
              <a:gd name="connsiteY3" fmla="*/ 4193 h 1453166"/>
              <a:gd name="connsiteX4" fmla="*/ 352073 w 4774557"/>
              <a:gd name="connsiteY4" fmla="*/ 116736 h 1453166"/>
              <a:gd name="connsiteX5" fmla="*/ 14448 w 4774557"/>
              <a:gd name="connsiteY5" fmla="*/ 763849 h 1453166"/>
              <a:gd name="connsiteX6" fmla="*/ 605291 w 4774557"/>
              <a:gd name="connsiteY6" fmla="*/ 1453166 h 1453166"/>
              <a:gd name="connsiteX0" fmla="*/ 4538259 w 4796706"/>
              <a:gd name="connsiteY0" fmla="*/ 777916 h 784215"/>
              <a:gd name="connsiteX1" fmla="*/ 4791477 w 4796706"/>
              <a:gd name="connsiteY1" fmla="*/ 454360 h 784215"/>
              <a:gd name="connsiteX2" fmla="*/ 4453853 w 4796706"/>
              <a:gd name="connsiteY2" fmla="*/ 173006 h 784215"/>
              <a:gd name="connsiteX3" fmla="*/ 2118616 w 4796706"/>
              <a:gd name="connsiteY3" fmla="*/ 4193 h 784215"/>
              <a:gd name="connsiteX4" fmla="*/ 374222 w 4796706"/>
              <a:gd name="connsiteY4" fmla="*/ 116736 h 784215"/>
              <a:gd name="connsiteX5" fmla="*/ 36597 w 4796706"/>
              <a:gd name="connsiteY5" fmla="*/ 763849 h 784215"/>
              <a:gd name="connsiteX6" fmla="*/ 950997 w 4796706"/>
              <a:gd name="connsiteY6" fmla="*/ 707578 h 784215"/>
              <a:gd name="connsiteX0" fmla="*/ 4380656 w 4639103"/>
              <a:gd name="connsiteY0" fmla="*/ 775130 h 775130"/>
              <a:gd name="connsiteX1" fmla="*/ 4633874 w 4639103"/>
              <a:gd name="connsiteY1" fmla="*/ 451574 h 775130"/>
              <a:gd name="connsiteX2" fmla="*/ 4296250 w 4639103"/>
              <a:gd name="connsiteY2" fmla="*/ 170220 h 775130"/>
              <a:gd name="connsiteX3" fmla="*/ 1961013 w 4639103"/>
              <a:gd name="connsiteY3" fmla="*/ 1407 h 775130"/>
              <a:gd name="connsiteX4" fmla="*/ 216619 w 4639103"/>
              <a:gd name="connsiteY4" fmla="*/ 113950 h 775130"/>
              <a:gd name="connsiteX5" fmla="*/ 90010 w 4639103"/>
              <a:gd name="connsiteY5" fmla="*/ 507844 h 775130"/>
              <a:gd name="connsiteX6" fmla="*/ 793394 w 4639103"/>
              <a:gd name="connsiteY6" fmla="*/ 704792 h 775130"/>
              <a:gd name="connsiteX0" fmla="*/ 4290646 w 4549093"/>
              <a:gd name="connsiteY0" fmla="*/ 786069 h 786069"/>
              <a:gd name="connsiteX1" fmla="*/ 4543864 w 4549093"/>
              <a:gd name="connsiteY1" fmla="*/ 462513 h 786069"/>
              <a:gd name="connsiteX2" fmla="*/ 4206240 w 4549093"/>
              <a:gd name="connsiteY2" fmla="*/ 181159 h 786069"/>
              <a:gd name="connsiteX3" fmla="*/ 1871003 w 4549093"/>
              <a:gd name="connsiteY3" fmla="*/ 12346 h 786069"/>
              <a:gd name="connsiteX4" fmla="*/ 0 w 4549093"/>
              <a:gd name="connsiteY4" fmla="*/ 518783 h 786069"/>
              <a:gd name="connsiteX5" fmla="*/ 703384 w 4549093"/>
              <a:gd name="connsiteY5" fmla="*/ 715731 h 786069"/>
              <a:gd name="connsiteX0" fmla="*/ 4290646 w 4549093"/>
              <a:gd name="connsiteY0" fmla="*/ 775111 h 775111"/>
              <a:gd name="connsiteX1" fmla="*/ 4543864 w 4549093"/>
              <a:gd name="connsiteY1" fmla="*/ 451555 h 775111"/>
              <a:gd name="connsiteX2" fmla="*/ 4206240 w 4549093"/>
              <a:gd name="connsiteY2" fmla="*/ 170201 h 775111"/>
              <a:gd name="connsiteX3" fmla="*/ 1871003 w 4549093"/>
              <a:gd name="connsiteY3" fmla="*/ 1388 h 775111"/>
              <a:gd name="connsiteX4" fmla="*/ 0 w 4549093"/>
              <a:gd name="connsiteY4" fmla="*/ 127997 h 775111"/>
              <a:gd name="connsiteX5" fmla="*/ 703384 w 4549093"/>
              <a:gd name="connsiteY5" fmla="*/ 704773 h 775111"/>
              <a:gd name="connsiteX0" fmla="*/ 4290732 w 4549179"/>
              <a:gd name="connsiteY0" fmla="*/ 912496 h 912496"/>
              <a:gd name="connsiteX1" fmla="*/ 4543950 w 4549179"/>
              <a:gd name="connsiteY1" fmla="*/ 588940 h 912496"/>
              <a:gd name="connsiteX2" fmla="*/ 4206326 w 4549179"/>
              <a:gd name="connsiteY2" fmla="*/ 307586 h 912496"/>
              <a:gd name="connsiteX3" fmla="*/ 1871089 w 4549179"/>
              <a:gd name="connsiteY3" fmla="*/ 138773 h 912496"/>
              <a:gd name="connsiteX4" fmla="*/ 86 w 4549179"/>
              <a:gd name="connsiteY4" fmla="*/ 265382 h 912496"/>
              <a:gd name="connsiteX5" fmla="*/ 703470 w 4549179"/>
              <a:gd name="connsiteY5" fmla="*/ 842158 h 912496"/>
              <a:gd name="connsiteX0" fmla="*/ 4389199 w 4647646"/>
              <a:gd name="connsiteY0" fmla="*/ 808826 h 808826"/>
              <a:gd name="connsiteX1" fmla="*/ 4642417 w 4647646"/>
              <a:gd name="connsiteY1" fmla="*/ 485270 h 808826"/>
              <a:gd name="connsiteX2" fmla="*/ 4304793 w 4647646"/>
              <a:gd name="connsiteY2" fmla="*/ 203916 h 808826"/>
              <a:gd name="connsiteX3" fmla="*/ 1969556 w 4647646"/>
              <a:gd name="connsiteY3" fmla="*/ 35103 h 808826"/>
              <a:gd name="connsiteX4" fmla="*/ 80 w 4647646"/>
              <a:gd name="connsiteY4" fmla="*/ 330524 h 808826"/>
              <a:gd name="connsiteX5" fmla="*/ 801937 w 4647646"/>
              <a:gd name="connsiteY5" fmla="*/ 738488 h 808826"/>
              <a:gd name="connsiteX0" fmla="*/ 4389199 w 4647646"/>
              <a:gd name="connsiteY0" fmla="*/ 808826 h 808826"/>
              <a:gd name="connsiteX1" fmla="*/ 4642417 w 4647646"/>
              <a:gd name="connsiteY1" fmla="*/ 485270 h 808826"/>
              <a:gd name="connsiteX2" fmla="*/ 4304793 w 4647646"/>
              <a:gd name="connsiteY2" fmla="*/ 203916 h 808826"/>
              <a:gd name="connsiteX3" fmla="*/ 1969556 w 4647646"/>
              <a:gd name="connsiteY3" fmla="*/ 35103 h 808826"/>
              <a:gd name="connsiteX4" fmla="*/ 80 w 4647646"/>
              <a:gd name="connsiteY4" fmla="*/ 330524 h 808826"/>
              <a:gd name="connsiteX5" fmla="*/ 801937 w 4647646"/>
              <a:gd name="connsiteY5" fmla="*/ 738488 h 808826"/>
              <a:gd name="connsiteX0" fmla="*/ 4389119 w 4759882"/>
              <a:gd name="connsiteY0" fmla="*/ 610718 h 610718"/>
              <a:gd name="connsiteX1" fmla="*/ 4642337 w 4759882"/>
              <a:gd name="connsiteY1" fmla="*/ 287162 h 610718"/>
              <a:gd name="connsiteX2" fmla="*/ 4304713 w 4759882"/>
              <a:gd name="connsiteY2" fmla="*/ 5808 h 610718"/>
              <a:gd name="connsiteX3" fmla="*/ 0 w 4759882"/>
              <a:gd name="connsiteY3" fmla="*/ 132416 h 610718"/>
              <a:gd name="connsiteX4" fmla="*/ 801857 w 4759882"/>
              <a:gd name="connsiteY4" fmla="*/ 540380 h 610718"/>
              <a:gd name="connsiteX0" fmla="*/ 4464298 w 4823368"/>
              <a:gd name="connsiteY0" fmla="*/ 803878 h 803878"/>
              <a:gd name="connsiteX1" fmla="*/ 4717516 w 4823368"/>
              <a:gd name="connsiteY1" fmla="*/ 480322 h 803878"/>
              <a:gd name="connsiteX2" fmla="*/ 2663633 w 4823368"/>
              <a:gd name="connsiteY2" fmla="*/ 2020 h 803878"/>
              <a:gd name="connsiteX3" fmla="*/ 75179 w 4823368"/>
              <a:gd name="connsiteY3" fmla="*/ 325576 h 803878"/>
              <a:gd name="connsiteX4" fmla="*/ 877036 w 4823368"/>
              <a:gd name="connsiteY4" fmla="*/ 733540 h 803878"/>
              <a:gd name="connsiteX0" fmla="*/ 4432385 w 4831559"/>
              <a:gd name="connsiteY0" fmla="*/ 803878 h 803878"/>
              <a:gd name="connsiteX1" fmla="*/ 4685603 w 4831559"/>
              <a:gd name="connsiteY1" fmla="*/ 480322 h 803878"/>
              <a:gd name="connsiteX2" fmla="*/ 2069012 w 4831559"/>
              <a:gd name="connsiteY2" fmla="*/ 2020 h 803878"/>
              <a:gd name="connsiteX3" fmla="*/ 43266 w 4831559"/>
              <a:gd name="connsiteY3" fmla="*/ 325576 h 803878"/>
              <a:gd name="connsiteX4" fmla="*/ 845123 w 4831559"/>
              <a:gd name="connsiteY4" fmla="*/ 733540 h 803878"/>
              <a:gd name="connsiteX0" fmla="*/ 4458955 w 4858129"/>
              <a:gd name="connsiteY0" fmla="*/ 801972 h 801972"/>
              <a:gd name="connsiteX1" fmla="*/ 4712173 w 4858129"/>
              <a:gd name="connsiteY1" fmla="*/ 478416 h 801972"/>
              <a:gd name="connsiteX2" fmla="*/ 2095582 w 4858129"/>
              <a:gd name="connsiteY2" fmla="*/ 114 h 801972"/>
              <a:gd name="connsiteX3" fmla="*/ 41701 w 4858129"/>
              <a:gd name="connsiteY3" fmla="*/ 436212 h 801972"/>
              <a:gd name="connsiteX4" fmla="*/ 871693 w 4858129"/>
              <a:gd name="connsiteY4" fmla="*/ 731634 h 801972"/>
              <a:gd name="connsiteX0" fmla="*/ 4417948 w 4817122"/>
              <a:gd name="connsiteY0" fmla="*/ 802735 h 802735"/>
              <a:gd name="connsiteX1" fmla="*/ 4671166 w 4817122"/>
              <a:gd name="connsiteY1" fmla="*/ 479179 h 802735"/>
              <a:gd name="connsiteX2" fmla="*/ 2054575 w 4817122"/>
              <a:gd name="connsiteY2" fmla="*/ 877 h 802735"/>
              <a:gd name="connsiteX3" fmla="*/ 694 w 4817122"/>
              <a:gd name="connsiteY3" fmla="*/ 436975 h 802735"/>
              <a:gd name="connsiteX4" fmla="*/ 830686 w 4817122"/>
              <a:gd name="connsiteY4" fmla="*/ 732397 h 802735"/>
              <a:gd name="connsiteX0" fmla="*/ 4417952 w 4864050"/>
              <a:gd name="connsiteY0" fmla="*/ 805078 h 805078"/>
              <a:gd name="connsiteX1" fmla="*/ 4727440 w 4864050"/>
              <a:gd name="connsiteY1" fmla="*/ 270507 h 805078"/>
              <a:gd name="connsiteX2" fmla="*/ 2054579 w 4864050"/>
              <a:gd name="connsiteY2" fmla="*/ 3220 h 805078"/>
              <a:gd name="connsiteX3" fmla="*/ 698 w 4864050"/>
              <a:gd name="connsiteY3" fmla="*/ 439318 h 805078"/>
              <a:gd name="connsiteX4" fmla="*/ 830690 w 4864050"/>
              <a:gd name="connsiteY4" fmla="*/ 734740 h 805078"/>
              <a:gd name="connsiteX0" fmla="*/ 4417952 w 4828827"/>
              <a:gd name="connsiteY0" fmla="*/ 828094 h 828094"/>
              <a:gd name="connsiteX1" fmla="*/ 4727440 w 4828827"/>
              <a:gd name="connsiteY1" fmla="*/ 293523 h 828094"/>
              <a:gd name="connsiteX2" fmla="*/ 2054579 w 4828827"/>
              <a:gd name="connsiteY2" fmla="*/ 26236 h 828094"/>
              <a:gd name="connsiteX3" fmla="*/ 698 w 4828827"/>
              <a:gd name="connsiteY3" fmla="*/ 462334 h 828094"/>
              <a:gd name="connsiteX4" fmla="*/ 830690 w 4828827"/>
              <a:gd name="connsiteY4" fmla="*/ 757756 h 828094"/>
              <a:gd name="connsiteX0" fmla="*/ 4417959 w 4902694"/>
              <a:gd name="connsiteY0" fmla="*/ 804853 h 804853"/>
              <a:gd name="connsiteX1" fmla="*/ 4811853 w 4902694"/>
              <a:gd name="connsiteY1" fmla="*/ 368756 h 804853"/>
              <a:gd name="connsiteX2" fmla="*/ 2054586 w 4902694"/>
              <a:gd name="connsiteY2" fmla="*/ 2995 h 804853"/>
              <a:gd name="connsiteX3" fmla="*/ 705 w 4902694"/>
              <a:gd name="connsiteY3" fmla="*/ 439093 h 804853"/>
              <a:gd name="connsiteX4" fmla="*/ 830697 w 4902694"/>
              <a:gd name="connsiteY4" fmla="*/ 734515 h 804853"/>
              <a:gd name="connsiteX0" fmla="*/ 4417959 w 4902694"/>
              <a:gd name="connsiteY0" fmla="*/ 804853 h 804853"/>
              <a:gd name="connsiteX1" fmla="*/ 4811853 w 4902694"/>
              <a:gd name="connsiteY1" fmla="*/ 368756 h 804853"/>
              <a:gd name="connsiteX2" fmla="*/ 2054586 w 4902694"/>
              <a:gd name="connsiteY2" fmla="*/ 2995 h 804853"/>
              <a:gd name="connsiteX3" fmla="*/ 705 w 4902694"/>
              <a:gd name="connsiteY3" fmla="*/ 439093 h 804853"/>
              <a:gd name="connsiteX4" fmla="*/ 365748 w 4902694"/>
              <a:gd name="connsiteY4" fmla="*/ 728500 h 804853"/>
              <a:gd name="connsiteX0" fmla="*/ 4417959 w 4902694"/>
              <a:gd name="connsiteY0" fmla="*/ 804853 h 804853"/>
              <a:gd name="connsiteX1" fmla="*/ 4811853 w 4902694"/>
              <a:gd name="connsiteY1" fmla="*/ 368756 h 804853"/>
              <a:gd name="connsiteX2" fmla="*/ 2054586 w 4902694"/>
              <a:gd name="connsiteY2" fmla="*/ 2995 h 804853"/>
              <a:gd name="connsiteX3" fmla="*/ 705 w 4902694"/>
              <a:gd name="connsiteY3" fmla="*/ 439093 h 804853"/>
              <a:gd name="connsiteX4" fmla="*/ 365748 w 4902694"/>
              <a:gd name="connsiteY4" fmla="*/ 728500 h 804853"/>
              <a:gd name="connsiteX0" fmla="*/ 4417959 w 4902694"/>
              <a:gd name="connsiteY0" fmla="*/ 804853 h 804853"/>
              <a:gd name="connsiteX1" fmla="*/ 4811853 w 4902694"/>
              <a:gd name="connsiteY1" fmla="*/ 368756 h 804853"/>
              <a:gd name="connsiteX2" fmla="*/ 2054586 w 4902694"/>
              <a:gd name="connsiteY2" fmla="*/ 2995 h 804853"/>
              <a:gd name="connsiteX3" fmla="*/ 705 w 4902694"/>
              <a:gd name="connsiteY3" fmla="*/ 439093 h 804853"/>
              <a:gd name="connsiteX4" fmla="*/ 365748 w 4902694"/>
              <a:gd name="connsiteY4" fmla="*/ 728500 h 804853"/>
              <a:gd name="connsiteX0" fmla="*/ 4469598 w 4954333"/>
              <a:gd name="connsiteY0" fmla="*/ 840362 h 840362"/>
              <a:gd name="connsiteX1" fmla="*/ 4863492 w 4954333"/>
              <a:gd name="connsiteY1" fmla="*/ 404265 h 840362"/>
              <a:gd name="connsiteX2" fmla="*/ 2106225 w 4954333"/>
              <a:gd name="connsiteY2" fmla="*/ 38504 h 840362"/>
              <a:gd name="connsiteX3" fmla="*/ 683 w 4954333"/>
              <a:gd name="connsiteY3" fmla="*/ 294129 h 840362"/>
              <a:gd name="connsiteX4" fmla="*/ 417387 w 4954333"/>
              <a:gd name="connsiteY4" fmla="*/ 764009 h 840362"/>
              <a:gd name="connsiteX0" fmla="*/ 4469598 w 4954333"/>
              <a:gd name="connsiteY0" fmla="*/ 840362 h 840362"/>
              <a:gd name="connsiteX1" fmla="*/ 4863492 w 4954333"/>
              <a:gd name="connsiteY1" fmla="*/ 404265 h 840362"/>
              <a:gd name="connsiteX2" fmla="*/ 2106225 w 4954333"/>
              <a:gd name="connsiteY2" fmla="*/ 38504 h 840362"/>
              <a:gd name="connsiteX3" fmla="*/ 683 w 4954333"/>
              <a:gd name="connsiteY3" fmla="*/ 294129 h 840362"/>
              <a:gd name="connsiteX4" fmla="*/ 417387 w 4954333"/>
              <a:gd name="connsiteY4" fmla="*/ 764009 h 840362"/>
              <a:gd name="connsiteX0" fmla="*/ 4468915 w 4953650"/>
              <a:gd name="connsiteY0" fmla="*/ 824835 h 824835"/>
              <a:gd name="connsiteX1" fmla="*/ 4862809 w 4953650"/>
              <a:gd name="connsiteY1" fmla="*/ 388738 h 824835"/>
              <a:gd name="connsiteX2" fmla="*/ 2105542 w 4953650"/>
              <a:gd name="connsiteY2" fmla="*/ 22977 h 824835"/>
              <a:gd name="connsiteX3" fmla="*/ 0 w 4953650"/>
              <a:gd name="connsiteY3" fmla="*/ 278602 h 824835"/>
              <a:gd name="connsiteX4" fmla="*/ 416704 w 4953650"/>
              <a:gd name="connsiteY4" fmla="*/ 748482 h 824835"/>
              <a:gd name="connsiteX0" fmla="*/ 4468915 w 4953650"/>
              <a:gd name="connsiteY0" fmla="*/ 821864 h 821864"/>
              <a:gd name="connsiteX1" fmla="*/ 4862809 w 4953650"/>
              <a:gd name="connsiteY1" fmla="*/ 385767 h 821864"/>
              <a:gd name="connsiteX2" fmla="*/ 2105542 w 4953650"/>
              <a:gd name="connsiteY2" fmla="*/ 20006 h 821864"/>
              <a:gd name="connsiteX3" fmla="*/ 0 w 4953650"/>
              <a:gd name="connsiteY3" fmla="*/ 275631 h 821864"/>
              <a:gd name="connsiteX4" fmla="*/ 416704 w 4953650"/>
              <a:gd name="connsiteY4" fmla="*/ 745511 h 821864"/>
              <a:gd name="connsiteX0" fmla="*/ 4469239 w 4953974"/>
              <a:gd name="connsiteY0" fmla="*/ 821864 h 821864"/>
              <a:gd name="connsiteX1" fmla="*/ 4863133 w 4953974"/>
              <a:gd name="connsiteY1" fmla="*/ 385767 h 821864"/>
              <a:gd name="connsiteX2" fmla="*/ 2105866 w 4953974"/>
              <a:gd name="connsiteY2" fmla="*/ 20006 h 821864"/>
              <a:gd name="connsiteX3" fmla="*/ 324 w 4953974"/>
              <a:gd name="connsiteY3" fmla="*/ 275631 h 821864"/>
              <a:gd name="connsiteX4" fmla="*/ 417028 w 4953974"/>
              <a:gd name="connsiteY4" fmla="*/ 745511 h 821864"/>
              <a:gd name="connsiteX0" fmla="*/ 4469239 w 4987710"/>
              <a:gd name="connsiteY0" fmla="*/ 854594 h 854594"/>
              <a:gd name="connsiteX1" fmla="*/ 4863133 w 4987710"/>
              <a:gd name="connsiteY1" fmla="*/ 418497 h 854594"/>
              <a:gd name="connsiteX2" fmla="*/ 2105866 w 4987710"/>
              <a:gd name="connsiteY2" fmla="*/ 10626 h 854594"/>
              <a:gd name="connsiteX3" fmla="*/ 324 w 4987710"/>
              <a:gd name="connsiteY3" fmla="*/ 308361 h 854594"/>
              <a:gd name="connsiteX4" fmla="*/ 417028 w 4987710"/>
              <a:gd name="connsiteY4" fmla="*/ 778241 h 854594"/>
              <a:gd name="connsiteX0" fmla="*/ 4469239 w 4923126"/>
              <a:gd name="connsiteY0" fmla="*/ 854594 h 854594"/>
              <a:gd name="connsiteX1" fmla="*/ 4863133 w 4923126"/>
              <a:gd name="connsiteY1" fmla="*/ 418497 h 854594"/>
              <a:gd name="connsiteX2" fmla="*/ 2105866 w 4923126"/>
              <a:gd name="connsiteY2" fmla="*/ 10626 h 854594"/>
              <a:gd name="connsiteX3" fmla="*/ 324 w 4923126"/>
              <a:gd name="connsiteY3" fmla="*/ 308361 h 854594"/>
              <a:gd name="connsiteX4" fmla="*/ 417028 w 4923126"/>
              <a:gd name="connsiteY4" fmla="*/ 778241 h 854594"/>
              <a:gd name="connsiteX0" fmla="*/ 3869971 w 4910915"/>
              <a:gd name="connsiteY0" fmla="*/ 854594 h 854594"/>
              <a:gd name="connsiteX1" fmla="*/ 4863133 w 4910915"/>
              <a:gd name="connsiteY1" fmla="*/ 418497 h 854594"/>
              <a:gd name="connsiteX2" fmla="*/ 2105866 w 4910915"/>
              <a:gd name="connsiteY2" fmla="*/ 10626 h 854594"/>
              <a:gd name="connsiteX3" fmla="*/ 324 w 4910915"/>
              <a:gd name="connsiteY3" fmla="*/ 308361 h 854594"/>
              <a:gd name="connsiteX4" fmla="*/ 417028 w 4910915"/>
              <a:gd name="connsiteY4" fmla="*/ 778241 h 854594"/>
              <a:gd name="connsiteX0" fmla="*/ 3869971 w 3911073"/>
              <a:gd name="connsiteY0" fmla="*/ 845644 h 845644"/>
              <a:gd name="connsiteX1" fmla="*/ 3499283 w 3911073"/>
              <a:gd name="connsiteY1" fmla="*/ 211027 h 845644"/>
              <a:gd name="connsiteX2" fmla="*/ 2105866 w 3911073"/>
              <a:gd name="connsiteY2" fmla="*/ 1676 h 845644"/>
              <a:gd name="connsiteX3" fmla="*/ 324 w 3911073"/>
              <a:gd name="connsiteY3" fmla="*/ 299411 h 845644"/>
              <a:gd name="connsiteX4" fmla="*/ 417028 w 3911073"/>
              <a:gd name="connsiteY4" fmla="*/ 769291 h 845644"/>
              <a:gd name="connsiteX0" fmla="*/ 3869971 w 3930177"/>
              <a:gd name="connsiteY0" fmla="*/ 869427 h 869427"/>
              <a:gd name="connsiteX1" fmla="*/ 3499283 w 3930177"/>
              <a:gd name="connsiteY1" fmla="*/ 234810 h 869427"/>
              <a:gd name="connsiteX2" fmla="*/ 1289623 w 3930177"/>
              <a:gd name="connsiteY2" fmla="*/ 1396 h 869427"/>
              <a:gd name="connsiteX3" fmla="*/ 324 w 3930177"/>
              <a:gd name="connsiteY3" fmla="*/ 323194 h 869427"/>
              <a:gd name="connsiteX4" fmla="*/ 417028 w 3930177"/>
              <a:gd name="connsiteY4" fmla="*/ 793074 h 869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0177" h="869427">
                <a:moveTo>
                  <a:pt x="3869971" y="869427"/>
                </a:moveTo>
                <a:cubicBezTo>
                  <a:pt x="4003614" y="758058"/>
                  <a:pt x="3929341" y="379482"/>
                  <a:pt x="3499283" y="234810"/>
                </a:cubicBezTo>
                <a:cubicBezTo>
                  <a:pt x="3069225" y="90138"/>
                  <a:pt x="1872783" y="-13335"/>
                  <a:pt x="1289623" y="1396"/>
                </a:cubicBezTo>
                <a:cubicBezTo>
                  <a:pt x="706463" y="16127"/>
                  <a:pt x="6484" y="-27973"/>
                  <a:pt x="324" y="323194"/>
                </a:cubicBezTo>
                <a:cubicBezTo>
                  <a:pt x="-5835" y="542015"/>
                  <a:pt x="73701" y="597547"/>
                  <a:pt x="417028" y="793074"/>
                </a:cubicBezTo>
              </a:path>
            </a:pathLst>
          </a:custGeom>
          <a:noFill/>
          <a:ln w="57150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5" name="Line 2"/>
          <p:cNvSpPr>
            <a:spLocks noChangeShapeType="1"/>
          </p:cNvSpPr>
          <p:nvPr/>
        </p:nvSpPr>
        <p:spPr bwMode="auto">
          <a:xfrm rot="10800000">
            <a:off x="2663603" y="2701874"/>
            <a:ext cx="575134" cy="0"/>
          </a:xfrm>
          <a:prstGeom prst="line">
            <a:avLst/>
          </a:prstGeom>
          <a:noFill/>
          <a:ln w="63500" cap="flat">
            <a:solidFill>
              <a:srgbClr val="0070C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8" name="AutoShape 8"/>
          <p:cNvSpPr>
            <a:spLocks/>
          </p:cNvSpPr>
          <p:nvPr/>
        </p:nvSpPr>
        <p:spPr bwMode="auto">
          <a:xfrm>
            <a:off x="2350527" y="2351097"/>
            <a:ext cx="366029" cy="706049"/>
          </a:xfrm>
          <a:prstGeom prst="roundRect">
            <a:avLst>
              <a:gd name="adj" fmla="val 8333"/>
            </a:avLst>
          </a:prstGeom>
          <a:solidFill>
            <a:schemeClr val="accent4"/>
          </a:solidFill>
          <a:ln w="38100" cap="flat">
            <a:solidFill>
              <a:srgbClr val="676767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Context-dependent RNN language model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46</a:t>
            </a:fld>
            <a:endParaRPr lang="en-US" dirty="0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rot="10800000" flipV="1">
            <a:off x="4081063" y="2717736"/>
            <a:ext cx="1070830" cy="4797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0" name="Rectangle 23"/>
          <p:cNvSpPr>
            <a:spLocks/>
          </p:cNvSpPr>
          <p:nvPr/>
        </p:nvSpPr>
        <p:spPr bwMode="auto">
          <a:xfrm>
            <a:off x="45651" y="2300360"/>
            <a:ext cx="1646198" cy="864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  <a:t>word embedding </a:t>
            </a:r>
            <a:r>
              <a:rPr lang="en-US" dirty="0" smtClean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  <a:t/>
            </a:r>
            <a:br>
              <a:rPr lang="en-US" dirty="0" smtClean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</a:br>
            <a:r>
              <a:rPr lang="en-US" dirty="0" smtClean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  <a:t>space </a:t>
            </a:r>
            <a:r>
              <a:rPr lang="en-US" dirty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  <a:t>ℜ</a:t>
            </a:r>
            <a:r>
              <a:rPr lang="en-US" i="1" baseline="32000" dirty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D</a:t>
            </a:r>
            <a:br>
              <a:rPr lang="en-US" i="1" baseline="32000" dirty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</a:br>
            <a:r>
              <a:rPr lang="en-US" dirty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in </a:t>
            </a:r>
            <a:r>
              <a:rPr lang="en-US" dirty="0" smtClean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dimension </a:t>
            </a:r>
            <a:r>
              <a:rPr lang="en-US" i="1" dirty="0" smtClean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D</a:t>
            </a:r>
            <a:r>
              <a:rPr lang="en-US" dirty="0" smtClean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=200</a:t>
            </a:r>
            <a:endParaRPr lang="en-US" i="1" baseline="32000" dirty="0">
              <a:solidFill>
                <a:srgbClr val="343434"/>
              </a:solidFill>
              <a:latin typeface="+mj-lt"/>
              <a:ea typeface="Gill Sans" charset="0"/>
              <a:cs typeface="Gill Sans" charset="0"/>
            </a:endParaRPr>
          </a:p>
        </p:txBody>
      </p:sp>
      <p:sp>
        <p:nvSpPr>
          <p:cNvPr id="11" name="Rectangle 24"/>
          <p:cNvSpPr>
            <a:spLocks/>
          </p:cNvSpPr>
          <p:nvPr/>
        </p:nvSpPr>
        <p:spPr bwMode="auto">
          <a:xfrm>
            <a:off x="832485" y="4645391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latin typeface="+mj-lt"/>
                <a:ea typeface="Gill Sans" charset="0"/>
                <a:cs typeface="Gill Sans" charset="0"/>
              </a:rPr>
              <a:t>discrete word space {1, ..., </a:t>
            </a:r>
            <a:r>
              <a:rPr lang="en-US" i="1" dirty="0" smtClean="0">
                <a:latin typeface="+mj-lt"/>
                <a:ea typeface="Gill Sans" charset="0"/>
                <a:cs typeface="Gill Sans" charset="0"/>
              </a:rPr>
              <a:t>M</a:t>
            </a:r>
            <a:r>
              <a:rPr lang="en-US" dirty="0" smtClean="0">
                <a:latin typeface="+mj-lt"/>
                <a:ea typeface="Gill Sans" charset="0"/>
                <a:cs typeface="Gill Sans" charset="0"/>
              </a:rPr>
              <a:t>}</a:t>
            </a:r>
            <a:r>
              <a:rPr lang="en-US" dirty="0">
                <a:latin typeface="+mj-lt"/>
                <a:ea typeface="Gill Sans" charset="0"/>
                <a:cs typeface="Gill Sans" charset="0"/>
              </a:rPr>
              <a:t/>
            </a:r>
            <a:br>
              <a:rPr lang="en-US" dirty="0">
                <a:latin typeface="+mj-lt"/>
                <a:ea typeface="Gill Sans" charset="0"/>
                <a:cs typeface="Gill Sans" charset="0"/>
              </a:rPr>
            </a:br>
            <a:r>
              <a:rPr lang="en-US" i="1" dirty="0" smtClean="0">
                <a:latin typeface="+mj-lt"/>
                <a:ea typeface="Gill Sans" charset="0"/>
                <a:cs typeface="Gill Sans" charset="0"/>
              </a:rPr>
              <a:t>M</a:t>
            </a:r>
            <a:r>
              <a:rPr lang="en-US" dirty="0" smtClean="0">
                <a:latin typeface="+mj-lt"/>
                <a:ea typeface="Gill Sans" charset="0"/>
                <a:cs typeface="Gill Sans" charset="0"/>
              </a:rPr>
              <a:t>&gt;100k </a:t>
            </a:r>
            <a:r>
              <a:rPr lang="en-US" dirty="0">
                <a:latin typeface="+mj-lt"/>
                <a:ea typeface="Gill Sans" charset="0"/>
                <a:cs typeface="Gill Sans" charset="0"/>
              </a:rPr>
              <a:t>words</a:t>
            </a:r>
          </a:p>
        </p:txBody>
      </p:sp>
      <p:sp>
        <p:nvSpPr>
          <p:cNvPr id="12" name="Rectangle 25"/>
          <p:cNvSpPr>
            <a:spLocks/>
          </p:cNvSpPr>
          <p:nvPr/>
        </p:nvSpPr>
        <p:spPr bwMode="auto">
          <a:xfrm>
            <a:off x="2278649" y="529523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13" name="Rectangle 26"/>
          <p:cNvSpPr>
            <a:spLocks/>
          </p:cNvSpPr>
          <p:nvPr/>
        </p:nvSpPr>
        <p:spPr bwMode="auto">
          <a:xfrm>
            <a:off x="2661603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cat</a:t>
            </a:r>
          </a:p>
        </p:txBody>
      </p:sp>
      <p:sp>
        <p:nvSpPr>
          <p:cNvPr id="14" name="Rectangle 27"/>
          <p:cNvSpPr>
            <a:spLocks/>
          </p:cNvSpPr>
          <p:nvPr/>
        </p:nvSpPr>
        <p:spPr bwMode="auto">
          <a:xfrm>
            <a:off x="3062147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sat</a:t>
            </a:r>
          </a:p>
        </p:txBody>
      </p:sp>
      <p:sp>
        <p:nvSpPr>
          <p:cNvPr id="15" name="Rectangle 28"/>
          <p:cNvSpPr>
            <a:spLocks/>
          </p:cNvSpPr>
          <p:nvPr/>
        </p:nvSpPr>
        <p:spPr bwMode="auto">
          <a:xfrm>
            <a:off x="3503964" y="5297454"/>
            <a:ext cx="20839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on</a:t>
            </a:r>
          </a:p>
        </p:txBody>
      </p:sp>
      <p:sp>
        <p:nvSpPr>
          <p:cNvPr id="16" name="Rectangle 29"/>
          <p:cNvSpPr>
            <a:spLocks/>
          </p:cNvSpPr>
          <p:nvPr/>
        </p:nvSpPr>
        <p:spPr bwMode="auto">
          <a:xfrm>
            <a:off x="3852411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17" name="Line 30"/>
          <p:cNvSpPr>
            <a:spLocks noChangeShapeType="1"/>
          </p:cNvSpPr>
          <p:nvPr/>
        </p:nvSpPr>
        <p:spPr bwMode="auto">
          <a:xfrm flipH="1" flipV="1">
            <a:off x="5211939" y="2977191"/>
            <a:ext cx="4650" cy="456078"/>
          </a:xfrm>
          <a:prstGeom prst="line">
            <a:avLst/>
          </a:prstGeom>
          <a:noFill/>
          <a:ln w="63500" cap="flat">
            <a:solidFill>
              <a:schemeClr val="accent5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18" name="Group 33"/>
          <p:cNvGrpSpPr>
            <a:grpSpLocks/>
          </p:cNvGrpSpPr>
          <p:nvPr/>
        </p:nvGrpSpPr>
        <p:grpSpPr bwMode="auto">
          <a:xfrm>
            <a:off x="5106146" y="4419194"/>
            <a:ext cx="227336" cy="835481"/>
            <a:chOff x="0" y="0"/>
            <a:chExt cx="336" cy="1504"/>
          </a:xfrm>
        </p:grpSpPr>
        <p:sp>
          <p:nvSpPr>
            <p:cNvPr id="19" name="AutoShape 31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20" name="Oval 32"/>
            <p:cNvSpPr>
              <a:spLocks/>
            </p:cNvSpPr>
            <p:nvPr/>
          </p:nvSpPr>
          <p:spPr bwMode="auto">
            <a:xfrm>
              <a:off x="88" y="632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21" name="Rectangle 34"/>
          <p:cNvSpPr>
            <a:spLocks/>
          </p:cNvSpPr>
          <p:nvPr/>
        </p:nvSpPr>
        <p:spPr bwMode="auto">
          <a:xfrm>
            <a:off x="5054049" y="529745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 b="1">
                <a:latin typeface="Courier" charset="0"/>
                <a:ea typeface="Courier" charset="0"/>
                <a:cs typeface="Courier" charset="0"/>
                <a:sym typeface="Courier" charset="0"/>
              </a:rPr>
              <a:t>mat</a:t>
            </a:r>
          </a:p>
        </p:txBody>
      </p:sp>
      <p:grpSp>
        <p:nvGrpSpPr>
          <p:cNvPr id="26" name="Group 58"/>
          <p:cNvGrpSpPr>
            <a:grpSpLocks/>
          </p:cNvGrpSpPr>
          <p:nvPr/>
        </p:nvGrpSpPr>
        <p:grpSpPr bwMode="auto">
          <a:xfrm>
            <a:off x="2286091" y="4419194"/>
            <a:ext cx="227336" cy="835481"/>
            <a:chOff x="0" y="0"/>
            <a:chExt cx="336" cy="1504"/>
          </a:xfrm>
        </p:grpSpPr>
        <p:sp>
          <p:nvSpPr>
            <p:cNvPr id="27" name="AutoShape 56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28" name="Oval 57"/>
            <p:cNvSpPr>
              <a:spLocks/>
            </p:cNvSpPr>
            <p:nvPr/>
          </p:nvSpPr>
          <p:spPr bwMode="auto">
            <a:xfrm>
              <a:off x="96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29" name="Group 61"/>
          <p:cNvGrpSpPr>
            <a:grpSpLocks/>
          </p:cNvGrpSpPr>
          <p:nvPr/>
        </p:nvGrpSpPr>
        <p:grpSpPr bwMode="auto">
          <a:xfrm>
            <a:off x="2681223" y="4419194"/>
            <a:ext cx="227336" cy="835481"/>
            <a:chOff x="0" y="0"/>
            <a:chExt cx="336" cy="1504"/>
          </a:xfrm>
        </p:grpSpPr>
        <p:sp>
          <p:nvSpPr>
            <p:cNvPr id="30" name="AutoShape 59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31" name="Oval 60"/>
            <p:cNvSpPr>
              <a:spLocks/>
            </p:cNvSpPr>
            <p:nvPr/>
          </p:nvSpPr>
          <p:spPr bwMode="auto">
            <a:xfrm>
              <a:off x="88" y="17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32" name="Group 64"/>
          <p:cNvGrpSpPr>
            <a:grpSpLocks/>
          </p:cNvGrpSpPr>
          <p:nvPr/>
        </p:nvGrpSpPr>
        <p:grpSpPr bwMode="auto">
          <a:xfrm>
            <a:off x="3076354" y="4419194"/>
            <a:ext cx="227336" cy="835481"/>
            <a:chOff x="0" y="0"/>
            <a:chExt cx="336" cy="1504"/>
          </a:xfrm>
        </p:grpSpPr>
        <p:sp>
          <p:nvSpPr>
            <p:cNvPr id="33" name="AutoShape 62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34" name="Oval 63"/>
            <p:cNvSpPr>
              <a:spLocks/>
            </p:cNvSpPr>
            <p:nvPr/>
          </p:nvSpPr>
          <p:spPr bwMode="auto">
            <a:xfrm>
              <a:off x="96" y="6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35" name="Group 67"/>
          <p:cNvGrpSpPr>
            <a:grpSpLocks/>
          </p:cNvGrpSpPr>
          <p:nvPr/>
        </p:nvGrpSpPr>
        <p:grpSpPr bwMode="auto">
          <a:xfrm>
            <a:off x="3471487" y="4419194"/>
            <a:ext cx="227336" cy="835481"/>
            <a:chOff x="0" y="0"/>
            <a:chExt cx="336" cy="1504"/>
          </a:xfrm>
        </p:grpSpPr>
        <p:sp>
          <p:nvSpPr>
            <p:cNvPr id="36" name="AutoShape 65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37" name="Oval 66"/>
            <p:cNvSpPr>
              <a:spLocks/>
            </p:cNvSpPr>
            <p:nvPr/>
          </p:nvSpPr>
          <p:spPr bwMode="auto">
            <a:xfrm>
              <a:off x="96" y="4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38" name="Group 70"/>
          <p:cNvGrpSpPr>
            <a:grpSpLocks/>
          </p:cNvGrpSpPr>
          <p:nvPr/>
        </p:nvGrpSpPr>
        <p:grpSpPr bwMode="auto">
          <a:xfrm>
            <a:off x="3866618" y="4419194"/>
            <a:ext cx="227336" cy="835481"/>
            <a:chOff x="0" y="0"/>
            <a:chExt cx="336" cy="1504"/>
          </a:xfrm>
        </p:grpSpPr>
        <p:sp>
          <p:nvSpPr>
            <p:cNvPr id="39" name="AutoShape 68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40" name="Oval 69"/>
            <p:cNvSpPr>
              <a:spLocks/>
            </p:cNvSpPr>
            <p:nvPr/>
          </p:nvSpPr>
          <p:spPr bwMode="auto">
            <a:xfrm>
              <a:off x="88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48" name="Rectangle 90"/>
          <p:cNvSpPr>
            <a:spLocks/>
          </p:cNvSpPr>
          <p:nvPr/>
        </p:nvSpPr>
        <p:spPr bwMode="auto">
          <a:xfrm>
            <a:off x="5076620" y="3433269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V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49" name="Line 92"/>
          <p:cNvSpPr>
            <a:spLocks noChangeShapeType="1"/>
          </p:cNvSpPr>
          <p:nvPr/>
        </p:nvSpPr>
        <p:spPr bwMode="auto">
          <a:xfrm rot="10800000" flipH="1">
            <a:off x="4719437" y="2979425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50" name="Group 98"/>
          <p:cNvGrpSpPr>
            <a:grpSpLocks/>
          </p:cNvGrpSpPr>
          <p:nvPr/>
        </p:nvGrpSpPr>
        <p:grpSpPr bwMode="auto">
          <a:xfrm>
            <a:off x="3205076" y="2508865"/>
            <a:ext cx="941822" cy="697715"/>
            <a:chOff x="0" y="0"/>
            <a:chExt cx="1392" cy="1256"/>
          </a:xfrm>
          <a:solidFill>
            <a:srgbClr val="FF0000"/>
          </a:solidFill>
        </p:grpSpPr>
        <p:sp>
          <p:nvSpPr>
            <p:cNvPr id="51" name="Rectangle 93"/>
            <p:cNvSpPr>
              <a:spLocks/>
            </p:cNvSpPr>
            <p:nvPr/>
          </p:nvSpPr>
          <p:spPr bwMode="auto">
            <a:xfrm>
              <a:off x="0" y="0"/>
              <a:ext cx="1392" cy="1256"/>
            </a:xfrm>
            <a:prstGeom prst="rect">
              <a:avLst/>
            </a:prstGeom>
            <a:grpFill/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52" name="Line 94"/>
            <p:cNvSpPr>
              <a:spLocks noChangeShapeType="1"/>
            </p:cNvSpPr>
            <p:nvPr/>
          </p:nvSpPr>
          <p:spPr bwMode="auto">
            <a:xfrm rot="10800000">
              <a:off x="368" y="367"/>
              <a:ext cx="624" cy="9"/>
            </a:xfrm>
            <a:prstGeom prst="line">
              <a:avLst/>
            </a:prstGeom>
            <a:grpFill/>
            <a:ln w="63500" cap="flat">
              <a:solidFill>
                <a:srgbClr val="C00000"/>
              </a:solidFill>
              <a:prstDash val="solid"/>
              <a:miter lim="800000"/>
              <a:headEnd type="stealth" w="med" len="med"/>
              <a:tailEnd type="none" w="med" len="med"/>
            </a:ln>
            <a:extLst/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53" name="Rectangle 95"/>
            <p:cNvSpPr>
              <a:spLocks/>
            </p:cNvSpPr>
            <p:nvPr/>
          </p:nvSpPr>
          <p:spPr bwMode="auto">
            <a:xfrm>
              <a:off x="56" y="216"/>
              <a:ext cx="320" cy="320"/>
            </a:xfrm>
            <a:prstGeom prst="rect">
              <a:avLst/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Gill Sans" charset="0"/>
                  <a:cs typeface="Gill Sans" charset="0"/>
                </a:rPr>
                <a:t>W</a:t>
              </a:r>
              <a:endParaRPr lang="en-US" sz="900" baseline="3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endParaRPr>
            </a:p>
          </p:txBody>
        </p:sp>
        <p:sp>
          <p:nvSpPr>
            <p:cNvPr id="55" name="AutoShape 97"/>
            <p:cNvSpPr>
              <a:spLocks/>
            </p:cNvSpPr>
            <p:nvPr/>
          </p:nvSpPr>
          <p:spPr bwMode="auto">
            <a:xfrm>
              <a:off x="986" y="60"/>
              <a:ext cx="336" cy="632"/>
            </a:xfrm>
            <a:prstGeom prst="roundRect">
              <a:avLst>
                <a:gd name="adj" fmla="val 35713"/>
              </a:avLst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825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Gill Sans" charset="0"/>
                  <a:cs typeface="Gill Sans" charset="0"/>
                </a:rPr>
                <a:t>h</a:t>
              </a:r>
              <a:endParaRPr lang="en-US" baseline="32000" dirty="0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endParaRPr>
            </a:p>
          </p:txBody>
        </p:sp>
      </p:grpSp>
      <p:sp>
        <p:nvSpPr>
          <p:cNvPr id="58" name="AutoShape 114"/>
          <p:cNvSpPr>
            <a:spLocks/>
          </p:cNvSpPr>
          <p:nvPr/>
        </p:nvSpPr>
        <p:spPr bwMode="auto">
          <a:xfrm>
            <a:off x="2418178" y="2430210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t-1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62" name="Line 119"/>
          <p:cNvSpPr>
            <a:spLocks noChangeShapeType="1"/>
          </p:cNvSpPr>
          <p:nvPr/>
        </p:nvSpPr>
        <p:spPr bwMode="auto">
          <a:xfrm rot="10800000" flipH="1">
            <a:off x="4692373" y="2979425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63" name="Rectangle 120"/>
          <p:cNvSpPr>
            <a:spLocks/>
          </p:cNvSpPr>
          <p:nvPr/>
        </p:nvSpPr>
        <p:spPr bwMode="auto">
          <a:xfrm>
            <a:off x="229458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t-5</a:t>
            </a:r>
          </a:p>
        </p:txBody>
      </p:sp>
      <p:sp>
        <p:nvSpPr>
          <p:cNvPr id="64" name="Rectangle 121"/>
          <p:cNvSpPr>
            <a:spLocks/>
          </p:cNvSpPr>
          <p:nvPr/>
        </p:nvSpPr>
        <p:spPr bwMode="auto">
          <a:xfrm>
            <a:off x="2692085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t-4</a:t>
            </a:r>
          </a:p>
        </p:txBody>
      </p:sp>
      <p:sp>
        <p:nvSpPr>
          <p:cNvPr id="65" name="Rectangle 122"/>
          <p:cNvSpPr>
            <a:spLocks/>
          </p:cNvSpPr>
          <p:nvPr/>
        </p:nvSpPr>
        <p:spPr bwMode="auto">
          <a:xfrm>
            <a:off x="3087217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t-3</a:t>
            </a:r>
          </a:p>
        </p:txBody>
      </p:sp>
      <p:sp>
        <p:nvSpPr>
          <p:cNvPr id="66" name="Rectangle 123"/>
          <p:cNvSpPr>
            <a:spLocks/>
          </p:cNvSpPr>
          <p:nvPr/>
        </p:nvSpPr>
        <p:spPr bwMode="auto">
          <a:xfrm>
            <a:off x="3482349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t-2</a:t>
            </a:r>
          </a:p>
        </p:txBody>
      </p:sp>
      <p:sp>
        <p:nvSpPr>
          <p:cNvPr id="67" name="Rectangle 124"/>
          <p:cNvSpPr>
            <a:spLocks/>
          </p:cNvSpPr>
          <p:nvPr/>
        </p:nvSpPr>
        <p:spPr bwMode="auto">
          <a:xfrm>
            <a:off x="3877481" y="505389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t-1</a:t>
            </a:r>
          </a:p>
        </p:txBody>
      </p:sp>
      <p:sp>
        <p:nvSpPr>
          <p:cNvPr id="68" name="Rectangle 125"/>
          <p:cNvSpPr>
            <a:spLocks/>
          </p:cNvSpPr>
          <p:nvPr/>
        </p:nvSpPr>
        <p:spPr bwMode="auto">
          <a:xfrm>
            <a:off x="5162495" y="5053895"/>
            <a:ext cx="12343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</a:t>
            </a:r>
          </a:p>
        </p:txBody>
      </p:sp>
      <p:sp>
        <p:nvSpPr>
          <p:cNvPr id="69" name="AutoShape 117"/>
          <p:cNvSpPr>
            <a:spLocks/>
          </p:cNvSpPr>
          <p:nvPr/>
        </p:nvSpPr>
        <p:spPr bwMode="auto">
          <a:xfrm>
            <a:off x="5103350" y="2468360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 err="1" smtClean="0">
                <a:solidFill>
                  <a:schemeClr val="bg1"/>
                </a:solidFill>
              </a:rPr>
              <a:t>z</a:t>
            </a:r>
            <a:r>
              <a:rPr lang="en-GB" i="1" baseline="-25000" dirty="0" err="1" smtClean="0">
                <a:solidFill>
                  <a:schemeClr val="bg1"/>
                </a:solidFill>
              </a:rPr>
              <a:t>t</a:t>
            </a:r>
            <a:endParaRPr lang="en-US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906911" y="1768635"/>
            <a:ext cx="174759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350" dirty="0">
                <a:solidFill>
                  <a:srgbClr val="FF0000"/>
                </a:solidFill>
                <a:latin typeface="+mj-lt"/>
              </a:rPr>
              <a:t>1-layer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>
                <a:solidFill>
                  <a:srgbClr val="FF0000"/>
                </a:solidFill>
                <a:latin typeface="+mj-lt"/>
              </a:rPr>
              <a:t>neural network</a:t>
            </a:r>
            <a:br>
              <a:rPr lang="en-GB" sz="1350" dirty="0">
                <a:solidFill>
                  <a:srgbClr val="FF0000"/>
                </a:solidFill>
                <a:latin typeface="+mj-lt"/>
              </a:rPr>
            </a:br>
            <a:r>
              <a:rPr lang="en-GB" sz="1350" dirty="0">
                <a:solidFill>
                  <a:srgbClr val="FF0000"/>
                </a:solidFill>
                <a:latin typeface="+mj-lt"/>
              </a:rPr>
              <a:t>with </a:t>
            </a:r>
            <a:r>
              <a:rPr lang="en-GB" sz="1350" i="1" dirty="0">
                <a:solidFill>
                  <a:srgbClr val="FF0000"/>
                </a:solidFill>
                <a:latin typeface="+mj-lt"/>
              </a:rPr>
              <a:t>D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 output units</a:t>
            </a:r>
          </a:p>
        </p:txBody>
      </p:sp>
      <p:sp>
        <p:nvSpPr>
          <p:cNvPr id="72" name="Rectangle 23"/>
          <p:cNvSpPr>
            <a:spLocks/>
          </p:cNvSpPr>
          <p:nvPr/>
        </p:nvSpPr>
        <p:spPr bwMode="auto">
          <a:xfrm>
            <a:off x="969783" y="1722937"/>
            <a:ext cx="1288238" cy="36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b="1" dirty="0">
                <a:solidFill>
                  <a:schemeClr val="tx2"/>
                </a:solidFill>
                <a:latin typeface="+mj-lt"/>
                <a:cs typeface="Arial Unicode MS" panose="020B0604020202020204" pitchFamily="34" charset="-128"/>
              </a:rPr>
              <a:t>Time-delay</a:t>
            </a:r>
            <a:endParaRPr lang="en-US" b="1" i="1" baseline="32000" dirty="0">
              <a:solidFill>
                <a:schemeClr val="tx2"/>
              </a:solidFill>
              <a:latin typeface="+mj-lt"/>
              <a:ea typeface="Gill Sans" charset="0"/>
              <a:cs typeface="Gill Sans" charset="0"/>
            </a:endParaRPr>
          </a:p>
        </p:txBody>
      </p:sp>
      <p:sp>
        <p:nvSpPr>
          <p:cNvPr id="76" name="AutoShape 110"/>
          <p:cNvSpPr>
            <a:spLocks/>
          </p:cNvSpPr>
          <p:nvPr/>
        </p:nvSpPr>
        <p:spPr bwMode="auto">
          <a:xfrm>
            <a:off x="1294683" y="3552824"/>
            <a:ext cx="227336" cy="404408"/>
          </a:xfrm>
          <a:prstGeom prst="roundRect">
            <a:avLst>
              <a:gd name="adj" fmla="val 35713"/>
            </a:avLst>
          </a:prstGeom>
          <a:solidFill>
            <a:srgbClr val="34343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Lucida Grande" charset="0"/>
                <a:cs typeface="Lucida Grande" charset="0"/>
              </a:rPr>
              <a:t>f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Lucida Grande" charset="0"/>
              <a:cs typeface="Lucida Grande" charset="0"/>
            </a:endParaRPr>
          </a:p>
        </p:txBody>
      </p:sp>
      <p:sp>
        <p:nvSpPr>
          <p:cNvPr id="77" name="Rectangle 111"/>
          <p:cNvSpPr>
            <a:spLocks/>
          </p:cNvSpPr>
          <p:nvPr/>
        </p:nvSpPr>
        <p:spPr bwMode="auto">
          <a:xfrm>
            <a:off x="215376" y="3381553"/>
            <a:ext cx="97194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latin typeface="+mj-lt"/>
                <a:ea typeface="Gill Sans" charset="0"/>
                <a:cs typeface="Gill Sans" charset="0"/>
              </a:rPr>
              <a:t>sentence or</a:t>
            </a:r>
          </a:p>
          <a:p>
            <a:pPr algn="r"/>
            <a:r>
              <a:rPr lang="en-US" dirty="0">
                <a:latin typeface="+mj-lt"/>
                <a:ea typeface="Gill Sans" charset="0"/>
                <a:cs typeface="Gill Sans" charset="0"/>
              </a:rPr>
              <a:t>document</a:t>
            </a:r>
          </a:p>
          <a:p>
            <a:pPr algn="r"/>
            <a:r>
              <a:rPr lang="en-US" dirty="0">
                <a:latin typeface="+mj-lt"/>
                <a:ea typeface="Gill Sans" charset="0"/>
                <a:cs typeface="Gill Sans" charset="0"/>
              </a:rPr>
              <a:t>topic</a:t>
            </a:r>
            <a:br>
              <a:rPr lang="en-US" dirty="0">
                <a:latin typeface="+mj-lt"/>
                <a:ea typeface="Gill Sans" charset="0"/>
                <a:cs typeface="Gill Sans" charset="0"/>
              </a:rPr>
            </a:br>
            <a:r>
              <a:rPr lang="en-US" dirty="0">
                <a:latin typeface="+mj-lt"/>
                <a:ea typeface="Gill Sans" charset="0"/>
                <a:cs typeface="Gill Sans" charset="0"/>
              </a:rPr>
              <a:t>(</a:t>
            </a:r>
            <a:r>
              <a:rPr lang="en-US" i="1" dirty="0">
                <a:latin typeface="+mj-lt"/>
                <a:ea typeface="Gill Sans" charset="0"/>
                <a:cs typeface="Gill Sans" charset="0"/>
              </a:rPr>
              <a:t>K</a:t>
            </a:r>
            <a:r>
              <a:rPr lang="en-US" dirty="0">
                <a:latin typeface="+mj-lt"/>
                <a:ea typeface="Gill Sans" charset="0"/>
                <a:cs typeface="Gill Sans" charset="0"/>
              </a:rPr>
              <a:t>=40 topics)</a:t>
            </a:r>
          </a:p>
        </p:txBody>
      </p:sp>
      <p:sp>
        <p:nvSpPr>
          <p:cNvPr id="79" name="Line 2"/>
          <p:cNvSpPr>
            <a:spLocks noChangeShapeType="1"/>
          </p:cNvSpPr>
          <p:nvPr/>
        </p:nvSpPr>
        <p:spPr bwMode="auto">
          <a:xfrm rot="10800000" flipV="1">
            <a:off x="1532842" y="3034425"/>
            <a:ext cx="1776672" cy="706178"/>
          </a:xfrm>
          <a:prstGeom prst="line">
            <a:avLst/>
          </a:prstGeom>
          <a:noFill/>
          <a:ln w="63500" cap="flat">
            <a:solidFill>
              <a:schemeClr val="tx1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3" name="Line 2"/>
          <p:cNvSpPr>
            <a:spLocks noChangeShapeType="1"/>
          </p:cNvSpPr>
          <p:nvPr/>
        </p:nvSpPr>
        <p:spPr bwMode="auto">
          <a:xfrm rot="10800000">
            <a:off x="1532841" y="3787936"/>
            <a:ext cx="3613093" cy="184116"/>
          </a:xfrm>
          <a:prstGeom prst="line">
            <a:avLst/>
          </a:prstGeom>
          <a:noFill/>
          <a:ln w="63500" cap="flat">
            <a:solidFill>
              <a:schemeClr val="tx1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4" name="Footer Placeholder 3"/>
          <p:cNvSpPr txBox="1">
            <a:spLocks/>
          </p:cNvSpPr>
          <p:nvPr/>
        </p:nvSpPr>
        <p:spPr>
          <a:xfrm>
            <a:off x="659165" y="6356350"/>
            <a:ext cx="779141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[</a:t>
            </a:r>
            <a:r>
              <a:rPr lang="en-GB" dirty="0" err="1" smtClean="0"/>
              <a:t>Mikolov</a:t>
            </a:r>
            <a:r>
              <a:rPr lang="en-GB" dirty="0" smtClean="0"/>
              <a:t> &amp; Zweig, 2012]</a:t>
            </a:r>
            <a:endParaRPr lang="en-US" dirty="0"/>
          </a:p>
        </p:txBody>
      </p:sp>
      <p:sp>
        <p:nvSpPr>
          <p:cNvPr id="75" name="Rectangle 95"/>
          <p:cNvSpPr>
            <a:spLocks/>
          </p:cNvSpPr>
          <p:nvPr/>
        </p:nvSpPr>
        <p:spPr bwMode="auto">
          <a:xfrm>
            <a:off x="3331871" y="2910745"/>
            <a:ext cx="216511" cy="177762"/>
          </a:xfrm>
          <a:prstGeom prst="rect">
            <a:avLst/>
          </a:prstGeom>
          <a:solidFill>
            <a:srgbClr val="FF5050"/>
          </a:solidFill>
          <a:ln w="25400" cap="flat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9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F</a:t>
            </a:r>
            <a:endParaRPr lang="en-US" sz="900" baseline="32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80" name="Line 94"/>
          <p:cNvSpPr>
            <a:spLocks noChangeShapeType="1"/>
          </p:cNvSpPr>
          <p:nvPr/>
        </p:nvSpPr>
        <p:spPr bwMode="auto">
          <a:xfrm rot="10800000" flipV="1">
            <a:off x="3548382" y="2817351"/>
            <a:ext cx="335336" cy="167947"/>
          </a:xfrm>
          <a:prstGeom prst="line">
            <a:avLst/>
          </a:prstGeom>
          <a:solidFill>
            <a:srgbClr val="FF0000"/>
          </a:solidFill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/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1" name="Line 30"/>
          <p:cNvSpPr>
            <a:spLocks noChangeShapeType="1"/>
          </p:cNvSpPr>
          <p:nvPr/>
        </p:nvSpPr>
        <p:spPr bwMode="auto">
          <a:xfrm>
            <a:off x="3981217" y="2878936"/>
            <a:ext cx="0" cy="1536121"/>
          </a:xfrm>
          <a:prstGeom prst="line">
            <a:avLst/>
          </a:prstGeom>
          <a:noFill/>
          <a:ln w="63500" cap="flat">
            <a:solidFill>
              <a:schemeClr val="accent5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86" name="Rectangle 90"/>
          <p:cNvSpPr>
            <a:spLocks/>
          </p:cNvSpPr>
          <p:nvPr/>
        </p:nvSpPr>
        <p:spPr bwMode="auto">
          <a:xfrm>
            <a:off x="3850549" y="3425213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U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graphicFrame>
        <p:nvGraphicFramePr>
          <p:cNvPr id="87" name="Object 86"/>
          <p:cNvGraphicFramePr>
            <a:graphicFrameLocks noChangeAspect="1"/>
          </p:cNvGraphicFramePr>
          <p:nvPr/>
        </p:nvGraphicFramePr>
        <p:xfrm>
          <a:off x="5827713" y="3844053"/>
          <a:ext cx="2859087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34" name="Equation" r:id="rId4" imgW="1752480" imgH="482400" progId="Equation.3">
                  <p:embed/>
                </p:oleObj>
              </mc:Choice>
              <mc:Fallback>
                <p:oleObj name="Equation" r:id="rId4" imgW="175248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27713" y="3844053"/>
                        <a:ext cx="2859087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" name="Object 88"/>
          <p:cNvGraphicFramePr>
            <a:graphicFrameLocks noChangeAspect="1"/>
          </p:cNvGraphicFramePr>
          <p:nvPr>
            <p:extLst/>
          </p:nvPr>
        </p:nvGraphicFramePr>
        <p:xfrm>
          <a:off x="5859825" y="2163465"/>
          <a:ext cx="2433637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35" name="Equation" r:id="rId6" imgW="1625400" imgH="228600" progId="Equation.3">
                  <p:embed/>
                </p:oleObj>
              </mc:Choice>
              <mc:Fallback>
                <p:oleObj name="Equation" r:id="rId6" imgW="1625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59825" y="2163465"/>
                        <a:ext cx="2433637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6996522"/>
              </p:ext>
            </p:extLst>
          </p:nvPr>
        </p:nvGraphicFramePr>
        <p:xfrm>
          <a:off x="5864533" y="3502803"/>
          <a:ext cx="12731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36" name="Equation" r:id="rId8" imgW="850680" imgH="228600" progId="Equation.3">
                  <p:embed/>
                </p:oleObj>
              </mc:Choice>
              <mc:Fallback>
                <p:oleObj name="Equation" r:id="rId8" imgW="8506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864533" y="3502803"/>
                        <a:ext cx="1273175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" name="AutoShape 97"/>
          <p:cNvSpPr>
            <a:spLocks/>
          </p:cNvSpPr>
          <p:nvPr/>
        </p:nvSpPr>
        <p:spPr bwMode="auto">
          <a:xfrm>
            <a:off x="5100060" y="3787937"/>
            <a:ext cx="227336" cy="351080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chemeClr val="accent5">
                <a:lumMod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825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rPr>
              <a:t>o</a:t>
            </a:r>
            <a:endParaRPr lang="en-US" baseline="32000" dirty="0">
              <a:effectLst>
                <a:outerShdw blurRad="38100" dist="38100" dir="2700000" algn="tl">
                  <a:srgbClr val="FFFFFF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92" name="Rectangle 90"/>
          <p:cNvSpPr>
            <a:spLocks/>
          </p:cNvSpPr>
          <p:nvPr/>
        </p:nvSpPr>
        <p:spPr bwMode="auto">
          <a:xfrm>
            <a:off x="4521343" y="3837776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G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graphicFrame>
        <p:nvGraphicFramePr>
          <p:cNvPr id="93" name="Object 92"/>
          <p:cNvGraphicFramePr>
            <a:graphicFrameLocks noChangeAspect="1"/>
          </p:cNvGraphicFramePr>
          <p:nvPr>
            <p:extLst/>
          </p:nvPr>
        </p:nvGraphicFramePr>
        <p:xfrm>
          <a:off x="5836439" y="2554972"/>
          <a:ext cx="1312862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37" name="Equation" r:id="rId10" imgW="876240" imgH="393480" progId="Equation.3">
                  <p:embed/>
                </p:oleObj>
              </mc:Choice>
              <mc:Fallback>
                <p:oleObj name="Equation" r:id="rId10" imgW="8762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836439" y="2554972"/>
                        <a:ext cx="1312862" cy="639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TextBox 72"/>
          <p:cNvSpPr txBox="1"/>
          <p:nvPr/>
        </p:nvSpPr>
        <p:spPr>
          <a:xfrm>
            <a:off x="5785539" y="4684700"/>
            <a:ext cx="294343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 smtClean="0">
                <a:solidFill>
                  <a:schemeClr val="tx2"/>
                </a:solidFill>
                <a:latin typeface="+mj-lt"/>
              </a:rPr>
              <a:t>Compute topic</a:t>
            </a:r>
            <a:r>
              <a:rPr lang="en-GB" sz="1350" dirty="0">
                <a:solidFill>
                  <a:schemeClr val="tx2"/>
                </a:solidFill>
                <a:latin typeface="+mj-lt"/>
              </a:rPr>
              <a:t/>
            </a:r>
            <a:br>
              <a:rPr lang="en-GB" sz="1350" dirty="0">
                <a:solidFill>
                  <a:schemeClr val="tx2"/>
                </a:solidFill>
                <a:latin typeface="+mj-lt"/>
              </a:rPr>
            </a:br>
            <a:r>
              <a:rPr lang="en-GB" sz="1350" dirty="0">
                <a:solidFill>
                  <a:schemeClr val="tx2"/>
                </a:solidFill>
                <a:latin typeface="+mj-lt"/>
              </a:rPr>
              <a:t>model </a:t>
            </a:r>
            <a:r>
              <a:rPr lang="en-GB" sz="1350" dirty="0" smtClean="0">
                <a:solidFill>
                  <a:schemeClr val="tx2"/>
                </a:solidFill>
                <a:latin typeface="+mj-lt"/>
              </a:rPr>
              <a:t>representation</a:t>
            </a:r>
            <a:br>
              <a:rPr lang="en-GB" sz="1350" dirty="0" smtClean="0">
                <a:solidFill>
                  <a:schemeClr val="tx2"/>
                </a:solidFill>
                <a:latin typeface="+mj-lt"/>
              </a:rPr>
            </a:br>
            <a:r>
              <a:rPr lang="en-GB" sz="1350" dirty="0" smtClean="0">
                <a:solidFill>
                  <a:schemeClr val="tx2"/>
                </a:solidFill>
                <a:latin typeface="+mj-lt"/>
              </a:rPr>
              <a:t>word-by-word on last 50 words</a:t>
            </a:r>
            <a:r>
              <a:rPr lang="en-GB" sz="1350" dirty="0">
                <a:solidFill>
                  <a:schemeClr val="tx2"/>
                </a:solidFill>
                <a:latin typeface="+mj-lt"/>
              </a:rPr>
              <a:t/>
            </a:r>
            <a:br>
              <a:rPr lang="en-GB" sz="1350" dirty="0">
                <a:solidFill>
                  <a:schemeClr val="tx2"/>
                </a:solidFill>
                <a:latin typeface="+mj-lt"/>
              </a:rPr>
            </a:br>
            <a:r>
              <a:rPr lang="en-GB" sz="1350" dirty="0">
                <a:solidFill>
                  <a:schemeClr val="tx2"/>
                </a:solidFill>
                <a:latin typeface="+mj-lt"/>
              </a:rPr>
              <a:t>using </a:t>
            </a:r>
            <a:r>
              <a:rPr lang="en-GB" sz="1350" dirty="0" smtClean="0">
                <a:solidFill>
                  <a:schemeClr val="tx2"/>
                </a:solidFill>
                <a:latin typeface="+mj-lt"/>
              </a:rPr>
              <a:t>approximate LDA </a:t>
            </a:r>
            <a:br>
              <a:rPr lang="en-GB" sz="1350" dirty="0" smtClean="0">
                <a:solidFill>
                  <a:schemeClr val="tx2"/>
                </a:solidFill>
                <a:latin typeface="+mj-lt"/>
              </a:rPr>
            </a:br>
            <a:r>
              <a:rPr lang="en-GB" sz="135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[</a:t>
            </a:r>
            <a:r>
              <a:rPr lang="en-GB" sz="1350" dirty="0" err="1">
                <a:solidFill>
                  <a:schemeClr val="bg1">
                    <a:lumMod val="65000"/>
                  </a:schemeClr>
                </a:solidFill>
                <a:latin typeface="+mj-lt"/>
              </a:rPr>
              <a:t>Blei</a:t>
            </a:r>
            <a:r>
              <a:rPr lang="en-GB" sz="135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et al, 2003]</a:t>
            </a:r>
            <a:r>
              <a:rPr lang="en-GB" sz="1350" dirty="0">
                <a:solidFill>
                  <a:srgbClr val="0070C0"/>
                </a:solidFill>
                <a:latin typeface="+mj-lt"/>
              </a:rPr>
              <a:t/>
            </a:r>
            <a:br>
              <a:rPr lang="en-GB" sz="1350" dirty="0">
                <a:solidFill>
                  <a:srgbClr val="0070C0"/>
                </a:solidFill>
                <a:latin typeface="+mj-lt"/>
              </a:rPr>
            </a:br>
            <a:r>
              <a:rPr lang="en-GB" sz="1350" dirty="0">
                <a:solidFill>
                  <a:schemeClr val="tx2"/>
                </a:solidFill>
                <a:latin typeface="+mj-lt"/>
              </a:rPr>
              <a:t>with </a:t>
            </a:r>
            <a:r>
              <a:rPr lang="en-GB" sz="1350" i="1" dirty="0" smtClean="0">
                <a:solidFill>
                  <a:schemeClr val="tx2"/>
                </a:solidFill>
                <a:latin typeface="+mj-lt"/>
              </a:rPr>
              <a:t>K</a:t>
            </a:r>
            <a:r>
              <a:rPr lang="en-GB" sz="135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350" dirty="0">
                <a:solidFill>
                  <a:schemeClr val="tx2"/>
                </a:solidFill>
                <a:latin typeface="+mj-lt"/>
              </a:rPr>
              <a:t>topics.</a:t>
            </a:r>
            <a:br>
              <a:rPr lang="en-GB" sz="1350" dirty="0">
                <a:solidFill>
                  <a:schemeClr val="tx2"/>
                </a:solidFill>
                <a:latin typeface="+mj-lt"/>
              </a:rPr>
            </a:br>
            <a:r>
              <a:rPr lang="en-GB" sz="1350" b="1" dirty="0">
                <a:solidFill>
                  <a:schemeClr val="tx2"/>
                </a:solidFill>
                <a:latin typeface="+mj-lt"/>
              </a:rPr>
              <a:t>Enables to model long-range</a:t>
            </a:r>
            <a:br>
              <a:rPr lang="en-GB" sz="1350" b="1" dirty="0">
                <a:solidFill>
                  <a:schemeClr val="tx2"/>
                </a:solidFill>
                <a:latin typeface="+mj-lt"/>
              </a:rPr>
            </a:br>
            <a:r>
              <a:rPr lang="en-GB" sz="1350" b="1" dirty="0">
                <a:solidFill>
                  <a:schemeClr val="tx2"/>
                </a:solidFill>
                <a:latin typeface="+mj-lt"/>
              </a:rPr>
              <a:t>dependencies at sentence level.</a:t>
            </a:r>
          </a:p>
        </p:txBody>
      </p:sp>
    </p:spTree>
    <p:extLst>
      <p:ext uri="{BB962C8B-B14F-4D97-AF65-F5344CB8AC3E}">
        <p14:creationId xmlns:p14="http://schemas.microsoft.com/office/powerpoint/2010/main" val="53339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Perplexity of RNN language models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47</a:t>
            </a:fld>
            <a:endParaRPr lang="en-US" dirty="0"/>
          </a:p>
        </p:txBody>
      </p:sp>
      <p:sp>
        <p:nvSpPr>
          <p:cNvPr id="74" name="Footer Placeholder 3"/>
          <p:cNvSpPr txBox="1">
            <a:spLocks/>
          </p:cNvSpPr>
          <p:nvPr/>
        </p:nvSpPr>
        <p:spPr>
          <a:xfrm>
            <a:off x="659165" y="6356350"/>
            <a:ext cx="779141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[Mirowski, 2010; </a:t>
            </a:r>
            <a:r>
              <a:rPr lang="en-GB" dirty="0" err="1" smtClean="0"/>
              <a:t>Mikolov</a:t>
            </a:r>
            <a:r>
              <a:rPr lang="en-GB" dirty="0" smtClean="0"/>
              <a:t> &amp; Zweig</a:t>
            </a:r>
            <a:r>
              <a:rPr lang="en-GB" dirty="0"/>
              <a:t>, 2012;</a:t>
            </a:r>
            <a:br>
              <a:rPr lang="en-GB" dirty="0"/>
            </a:br>
            <a:r>
              <a:rPr lang="en-GB" dirty="0" smtClean="0"/>
              <a:t>RNN toolbox: </a:t>
            </a:r>
            <a:r>
              <a:rPr lang="en-GB" dirty="0" smtClean="0">
                <a:hlinkClick r:id="rId3"/>
              </a:rPr>
              <a:t>http</a:t>
            </a:r>
            <a:r>
              <a:rPr lang="en-GB" dirty="0">
                <a:hlinkClick r:id="rId3"/>
              </a:rPr>
              <a:t>://</a:t>
            </a:r>
            <a:r>
              <a:rPr lang="en-GB" dirty="0" smtClean="0">
                <a:hlinkClick r:id="rId3"/>
              </a:rPr>
              <a:t>research.microsoft.com/en-us/projects/rnn/default.aspx</a:t>
            </a:r>
            <a:r>
              <a:rPr lang="en-GB" dirty="0" smtClean="0"/>
              <a:t>]</a:t>
            </a:r>
            <a:endParaRPr lang="en-US" dirty="0"/>
          </a:p>
        </p:txBody>
      </p:sp>
      <p:sp>
        <p:nvSpPr>
          <p:cNvPr id="85" name="Rectangle 94"/>
          <p:cNvSpPr>
            <a:spLocks/>
          </p:cNvSpPr>
          <p:nvPr/>
        </p:nvSpPr>
        <p:spPr bwMode="auto">
          <a:xfrm>
            <a:off x="3793596" y="4133315"/>
            <a:ext cx="2109260" cy="600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1600" dirty="0">
                <a:latin typeface="+mj-lt"/>
                <a:ea typeface="Gill Sans" charset="0"/>
                <a:cs typeface="Gill Sans" charset="0"/>
              </a:rPr>
              <a:t>AP </a:t>
            </a:r>
            <a:r>
              <a:rPr lang="en-US" altLang="en-US" sz="1600" dirty="0" smtClean="0">
                <a:latin typeface="+mj-lt"/>
                <a:ea typeface="Gill Sans" charset="0"/>
                <a:cs typeface="Gill Sans" charset="0"/>
              </a:rPr>
              <a:t>News</a:t>
            </a:r>
            <a:endParaRPr lang="en-US" altLang="en-US" sz="1600" dirty="0">
              <a:latin typeface="+mj-lt"/>
              <a:ea typeface="Gill Sans" charset="0"/>
              <a:cs typeface="Gill Sans" charset="0"/>
            </a:endParaRPr>
          </a:p>
          <a:p>
            <a:r>
              <a:rPr lang="en-US" altLang="en-US" sz="1600" i="1" dirty="0" smtClean="0">
                <a:latin typeface="+mj-lt"/>
                <a:ea typeface="Gill Sans" charset="0"/>
                <a:cs typeface="Gill Sans" charset="0"/>
              </a:rPr>
              <a:t>V</a:t>
            </a:r>
            <a:r>
              <a:rPr lang="en-US" altLang="en-US" sz="1600" dirty="0" smtClean="0">
                <a:latin typeface="+mj-lt"/>
                <a:ea typeface="Gill Sans" charset="0"/>
                <a:cs typeface="Gill Sans" charset="0"/>
              </a:rPr>
              <a:t>=17k vocabulary</a:t>
            </a:r>
            <a:endParaRPr lang="en-US" altLang="en-US" sz="1600" dirty="0">
              <a:latin typeface="+mj-lt"/>
              <a:ea typeface="Gill Sans" charset="0"/>
              <a:cs typeface="Gill Sans" charset="0"/>
            </a:endParaRPr>
          </a:p>
        </p:txBody>
      </p:sp>
      <p:sp>
        <p:nvSpPr>
          <p:cNvPr id="88" name="Rectangle 95"/>
          <p:cNvSpPr>
            <a:spLocks/>
          </p:cNvSpPr>
          <p:nvPr/>
        </p:nvSpPr>
        <p:spPr bwMode="auto">
          <a:xfrm>
            <a:off x="3793596" y="4622325"/>
            <a:ext cx="2467689" cy="56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1600" dirty="0" smtClean="0">
                <a:solidFill>
                  <a:srgbClr val="0079A5"/>
                </a:solidFill>
                <a:latin typeface="+mj-lt"/>
                <a:ea typeface="Gill Sans" charset="0"/>
                <a:cs typeface="Gill Sans" charset="0"/>
              </a:rPr>
              <a:t>Train on 14M words</a:t>
            </a:r>
          </a:p>
          <a:p>
            <a:r>
              <a:rPr lang="en-US" altLang="en-US" sz="1600" dirty="0" smtClean="0">
                <a:solidFill>
                  <a:srgbClr val="0079A5"/>
                </a:solidFill>
                <a:latin typeface="+mj-lt"/>
                <a:ea typeface="Gill Sans" charset="0"/>
                <a:cs typeface="Gill Sans" charset="0"/>
              </a:rPr>
              <a:t>Validate on 1M words</a:t>
            </a:r>
          </a:p>
          <a:p>
            <a:r>
              <a:rPr lang="en-US" altLang="en-US" sz="1600" dirty="0" smtClean="0">
                <a:solidFill>
                  <a:srgbClr val="66008D"/>
                </a:solidFill>
                <a:latin typeface="+mj-lt"/>
                <a:ea typeface="Gill Sans" charset="0"/>
                <a:cs typeface="Gill Sans" charset="0"/>
              </a:rPr>
              <a:t>Test on 1M words</a:t>
            </a:r>
            <a:endParaRPr lang="en-US" altLang="en-US" sz="1600" dirty="0">
              <a:solidFill>
                <a:srgbClr val="66008D"/>
              </a:solidFill>
              <a:latin typeface="+mj-lt"/>
              <a:ea typeface="Gill Sans" charset="0"/>
              <a:cs typeface="Gill Sans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568579"/>
              </p:ext>
            </p:extLst>
          </p:nvPr>
        </p:nvGraphicFramePr>
        <p:xfrm>
          <a:off x="3779520" y="1775536"/>
          <a:ext cx="5250180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8620"/>
                <a:gridCol w="105156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+mj-lt"/>
                        </a:rPr>
                        <a:t>Model</a:t>
                      </a:r>
                      <a:endParaRPr lang="en-GB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+mj-lt"/>
                        </a:rPr>
                        <a:t>Test</a:t>
                      </a:r>
                      <a:r>
                        <a:rPr lang="en-GB" sz="1600" baseline="0" dirty="0" smtClean="0">
                          <a:latin typeface="+mj-lt"/>
                        </a:rPr>
                        <a:t> </a:t>
                      </a:r>
                      <a:r>
                        <a:rPr lang="en-GB" sz="1600" baseline="0" dirty="0" err="1" smtClean="0">
                          <a:latin typeface="+mj-lt"/>
                        </a:rPr>
                        <a:t>ppx</a:t>
                      </a:r>
                      <a:endParaRPr lang="en-GB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err="1" smtClean="0">
                          <a:latin typeface="+mj-lt"/>
                        </a:rPr>
                        <a:t>Kneyser</a:t>
                      </a:r>
                      <a:r>
                        <a:rPr lang="en-GB" sz="1600" dirty="0" smtClean="0">
                          <a:latin typeface="+mj-lt"/>
                        </a:rPr>
                        <a:t>-Ney</a:t>
                      </a:r>
                      <a:r>
                        <a:rPr lang="en-GB" sz="1600" baseline="0" dirty="0" smtClean="0">
                          <a:latin typeface="+mj-lt"/>
                        </a:rPr>
                        <a:t> back-off 5-grams</a:t>
                      </a:r>
                      <a:endParaRPr lang="en-GB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+mj-lt"/>
                        </a:rPr>
                        <a:t>123.3</a:t>
                      </a:r>
                      <a:endParaRPr lang="en-GB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+mj-lt"/>
                        </a:rPr>
                        <a:t>Nonlinear</a:t>
                      </a:r>
                      <a:r>
                        <a:rPr lang="en-GB" sz="1600" baseline="0" dirty="0" smtClean="0">
                          <a:latin typeface="+mj-lt"/>
                        </a:rPr>
                        <a:t> LBL (100d)</a:t>
                      </a:r>
                      <a:br>
                        <a:rPr lang="en-GB" sz="1600" baseline="0" dirty="0" smtClean="0">
                          <a:latin typeface="+mj-lt"/>
                        </a:rPr>
                      </a:br>
                      <a:r>
                        <a:rPr lang="en-GB" sz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lt"/>
                        </a:rPr>
                        <a:t>[</a:t>
                      </a:r>
                      <a:r>
                        <a:rPr lang="en-GB" sz="12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lt"/>
                        </a:rPr>
                        <a:t>Mnih</a:t>
                      </a:r>
                      <a:r>
                        <a:rPr lang="en-GB" sz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lt"/>
                        </a:rPr>
                        <a:t> &amp; Hinton, 2009, using our implementation]</a:t>
                      </a:r>
                      <a:endParaRPr lang="en-GB" sz="16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+mj-lt"/>
                        </a:rPr>
                        <a:t>104.4</a:t>
                      </a:r>
                      <a:endParaRPr lang="en-GB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+mj-lt"/>
                        </a:rPr>
                        <a:t>NLBL</a:t>
                      </a:r>
                      <a:r>
                        <a:rPr lang="en-GB" sz="1600" baseline="0" dirty="0" smtClean="0">
                          <a:latin typeface="+mj-lt"/>
                        </a:rPr>
                        <a:t> (100d) + 5 topics LDA</a:t>
                      </a:r>
                      <a:br>
                        <a:rPr lang="en-GB" sz="1600" baseline="0" dirty="0" smtClean="0">
                          <a:latin typeface="+mj-lt"/>
                        </a:rPr>
                      </a:br>
                      <a:r>
                        <a:rPr kumimoji="0" lang="en-GB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Century Gothic"/>
                          <a:ea typeface="+mn-ea"/>
                          <a:cs typeface="+mn-cs"/>
                        </a:rPr>
                        <a:t>[Mirowski, 2010, using our implementation]</a:t>
                      </a:r>
                      <a:endParaRPr lang="en-GB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+mj-lt"/>
                        </a:rPr>
                        <a:t>98.5</a:t>
                      </a:r>
                      <a:endParaRPr lang="en-GB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+mj-lt"/>
                        </a:rPr>
                        <a:t>RNN (200d) + 40</a:t>
                      </a:r>
                      <a:r>
                        <a:rPr lang="en-GB" sz="1600" baseline="0" dirty="0" smtClean="0">
                          <a:latin typeface="+mj-lt"/>
                        </a:rPr>
                        <a:t> topics LDA</a:t>
                      </a:r>
                      <a:br>
                        <a:rPr lang="en-GB" sz="1600" baseline="0" dirty="0" smtClean="0">
                          <a:latin typeface="+mj-lt"/>
                        </a:rPr>
                      </a:br>
                      <a:r>
                        <a:rPr kumimoji="0" lang="en-GB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Century Gothic"/>
                          <a:ea typeface="+mn-ea"/>
                          <a:cs typeface="+mn-cs"/>
                        </a:rPr>
                        <a:t>[</a:t>
                      </a:r>
                      <a:r>
                        <a:rPr kumimoji="0" lang="en-GB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Century Gothic"/>
                          <a:ea typeface="+mn-ea"/>
                          <a:cs typeface="+mn-cs"/>
                        </a:rPr>
                        <a:t>Mikolov</a:t>
                      </a:r>
                      <a:r>
                        <a:rPr kumimoji="0" lang="en-GB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Century Gothic"/>
                          <a:ea typeface="+mn-ea"/>
                          <a:cs typeface="+mn-cs"/>
                        </a:rPr>
                        <a:t> &amp; Zweig, 2012, using RNN toolbox]</a:t>
                      </a:r>
                      <a:endParaRPr lang="en-GB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+mj-lt"/>
                        </a:rPr>
                        <a:t>86.9</a:t>
                      </a:r>
                      <a:endParaRPr lang="en-GB" sz="16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" y="1809331"/>
            <a:ext cx="3154680" cy="1301931"/>
          </a:xfrm>
          <a:prstGeom prst="rect">
            <a:avLst/>
          </a:prstGeom>
        </p:spPr>
      </p:pic>
      <p:sp>
        <p:nvSpPr>
          <p:cNvPr id="94" name="Rectangle 94"/>
          <p:cNvSpPr>
            <a:spLocks/>
          </p:cNvSpPr>
          <p:nvPr/>
        </p:nvSpPr>
        <p:spPr bwMode="auto">
          <a:xfrm>
            <a:off x="350520" y="3157473"/>
            <a:ext cx="2109260" cy="600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1600" dirty="0" smtClean="0">
                <a:latin typeface="+mj-lt"/>
                <a:ea typeface="Gill Sans" charset="0"/>
                <a:cs typeface="Gill Sans" charset="0"/>
              </a:rPr>
              <a:t>Penn </a:t>
            </a:r>
            <a:r>
              <a:rPr lang="en-US" altLang="en-US" sz="1600" dirty="0" err="1" smtClean="0">
                <a:latin typeface="+mj-lt"/>
                <a:ea typeface="Gill Sans" charset="0"/>
                <a:cs typeface="Gill Sans" charset="0"/>
              </a:rPr>
              <a:t>TreeBank</a:t>
            </a:r>
            <a:endParaRPr lang="en-US" altLang="en-US" sz="1600" dirty="0">
              <a:latin typeface="+mj-lt"/>
              <a:ea typeface="Gill Sans" charset="0"/>
              <a:cs typeface="Gill Sans" charset="0"/>
            </a:endParaRPr>
          </a:p>
          <a:p>
            <a:r>
              <a:rPr lang="en-US" altLang="en-US" sz="1600" i="1" dirty="0" smtClean="0">
                <a:latin typeface="+mj-lt"/>
                <a:ea typeface="Gill Sans" charset="0"/>
                <a:cs typeface="Gill Sans" charset="0"/>
              </a:rPr>
              <a:t>V</a:t>
            </a:r>
            <a:r>
              <a:rPr lang="en-US" altLang="en-US" sz="1600" dirty="0" smtClean="0">
                <a:latin typeface="+mj-lt"/>
                <a:ea typeface="Gill Sans" charset="0"/>
                <a:cs typeface="Gill Sans" charset="0"/>
              </a:rPr>
              <a:t>=10k vocabulary</a:t>
            </a:r>
            <a:endParaRPr lang="en-US" altLang="en-US" sz="1600" dirty="0">
              <a:latin typeface="+mj-lt"/>
              <a:ea typeface="Gill Sans" charset="0"/>
              <a:cs typeface="Gill Sans" charset="0"/>
            </a:endParaRPr>
          </a:p>
        </p:txBody>
      </p:sp>
      <p:sp>
        <p:nvSpPr>
          <p:cNvPr id="95" name="Rectangle 95"/>
          <p:cNvSpPr>
            <a:spLocks/>
          </p:cNvSpPr>
          <p:nvPr/>
        </p:nvSpPr>
        <p:spPr bwMode="auto">
          <a:xfrm>
            <a:off x="350520" y="3646483"/>
            <a:ext cx="2467689" cy="56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1600" dirty="0" smtClean="0">
                <a:solidFill>
                  <a:srgbClr val="0079A5"/>
                </a:solidFill>
                <a:latin typeface="+mj-lt"/>
                <a:ea typeface="Gill Sans" charset="0"/>
                <a:cs typeface="Gill Sans" charset="0"/>
              </a:rPr>
              <a:t>Train on 900k words</a:t>
            </a:r>
          </a:p>
          <a:p>
            <a:r>
              <a:rPr lang="en-US" altLang="en-US" sz="1600" dirty="0" smtClean="0">
                <a:solidFill>
                  <a:srgbClr val="0079A5"/>
                </a:solidFill>
                <a:latin typeface="+mj-lt"/>
                <a:ea typeface="Gill Sans" charset="0"/>
                <a:cs typeface="Gill Sans" charset="0"/>
              </a:rPr>
              <a:t>Validate on 80k words</a:t>
            </a:r>
          </a:p>
          <a:p>
            <a:r>
              <a:rPr lang="en-US" altLang="en-US" sz="1600" dirty="0" smtClean="0">
                <a:solidFill>
                  <a:srgbClr val="66008D"/>
                </a:solidFill>
                <a:latin typeface="+mj-lt"/>
                <a:ea typeface="Gill Sans" charset="0"/>
                <a:cs typeface="Gill Sans" charset="0"/>
              </a:rPr>
              <a:t>Test on 80k words</a:t>
            </a:r>
            <a:endParaRPr lang="en-US" altLang="en-US" sz="1600" dirty="0">
              <a:solidFill>
                <a:srgbClr val="66008D"/>
              </a:solidFill>
              <a:latin typeface="+mj-lt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53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1600" dirty="0">
                <a:solidFill>
                  <a:schemeClr val="bg2"/>
                </a:solidFill>
              </a:rPr>
              <a:t>Probabilistic Language </a:t>
            </a:r>
            <a:r>
              <a:rPr lang="en-GB" sz="1600" dirty="0" smtClean="0">
                <a:solidFill>
                  <a:schemeClr val="bg2"/>
                </a:solidFill>
              </a:rPr>
              <a:t>Models (LMs)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Likelihood </a:t>
            </a:r>
            <a:r>
              <a:rPr lang="en-GB" sz="1400" dirty="0">
                <a:solidFill>
                  <a:schemeClr val="bg2"/>
                </a:solidFill>
              </a:rPr>
              <a:t>of a </a:t>
            </a:r>
            <a:r>
              <a:rPr lang="en-GB" sz="1400" dirty="0" smtClean="0">
                <a:solidFill>
                  <a:schemeClr val="bg2"/>
                </a:solidFill>
              </a:rPr>
              <a:t>sentence and LM perplexity</a:t>
            </a:r>
            <a:endParaRPr lang="en-GB" sz="14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Limitations of </a:t>
            </a:r>
            <a:r>
              <a:rPr lang="en-GB" sz="1400" b="1" dirty="0" smtClean="0">
                <a:solidFill>
                  <a:schemeClr val="bg2"/>
                </a:solidFill>
              </a:rPr>
              <a:t>n-grams</a:t>
            </a:r>
            <a:endParaRPr lang="en-GB" sz="1400" b="1" dirty="0">
              <a:solidFill>
                <a:schemeClr val="bg2"/>
              </a:solidFill>
            </a:endParaRPr>
          </a:p>
          <a:p>
            <a:r>
              <a:rPr lang="en-GB" sz="1600" dirty="0">
                <a:solidFill>
                  <a:schemeClr val="bg2"/>
                </a:solidFill>
              </a:rPr>
              <a:t>Neural </a:t>
            </a:r>
            <a:r>
              <a:rPr lang="en-GB" sz="1600" dirty="0" smtClean="0">
                <a:solidFill>
                  <a:schemeClr val="bg2"/>
                </a:solidFill>
              </a:rPr>
              <a:t>Probabilistic LMs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b="1" dirty="0">
                <a:solidFill>
                  <a:schemeClr val="bg2"/>
                </a:solidFill>
              </a:rPr>
              <a:t>Vector-space representation </a:t>
            </a:r>
            <a:r>
              <a:rPr lang="en-GB" sz="1400" dirty="0">
                <a:solidFill>
                  <a:schemeClr val="bg2"/>
                </a:solidFill>
              </a:rPr>
              <a:t>of words</a:t>
            </a:r>
          </a:p>
          <a:p>
            <a:pPr lvl="1"/>
            <a:r>
              <a:rPr lang="en-GB" sz="1400" b="1" dirty="0" smtClean="0">
                <a:solidFill>
                  <a:schemeClr val="bg2"/>
                </a:solidFill>
              </a:rPr>
              <a:t>Neural </a:t>
            </a:r>
            <a:r>
              <a:rPr lang="en-GB" sz="1400" dirty="0" smtClean="0">
                <a:solidFill>
                  <a:schemeClr val="bg2"/>
                </a:solidFill>
              </a:rPr>
              <a:t>probabilistic language model</a:t>
            </a: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Log-Bilinear (LBL) LMs</a:t>
            </a:r>
          </a:p>
          <a:p>
            <a:r>
              <a:rPr lang="en-GB" sz="1600" dirty="0" smtClean="0">
                <a:solidFill>
                  <a:schemeClr val="bg2"/>
                </a:solidFill>
              </a:rPr>
              <a:t>Long-range dependencies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Enhancing LBL with </a:t>
            </a:r>
            <a:r>
              <a:rPr lang="en-GB" sz="1400" dirty="0">
                <a:solidFill>
                  <a:schemeClr val="bg2"/>
                </a:solidFill>
              </a:rPr>
              <a:t>linguistic </a:t>
            </a:r>
            <a:r>
              <a:rPr lang="en-GB" sz="1400" dirty="0" smtClean="0">
                <a:solidFill>
                  <a:schemeClr val="bg2"/>
                </a:solidFill>
              </a:rPr>
              <a:t>features</a:t>
            </a:r>
            <a:endParaRPr lang="en-GB" sz="1400" dirty="0">
              <a:solidFill>
                <a:schemeClr val="bg2"/>
              </a:solidFill>
            </a:endParaRPr>
          </a:p>
          <a:p>
            <a:pPr lvl="1"/>
            <a:r>
              <a:rPr lang="en-GB" sz="1400" b="1" dirty="0">
                <a:solidFill>
                  <a:schemeClr val="bg2"/>
                </a:solidFill>
              </a:rPr>
              <a:t>Recurrent</a:t>
            </a:r>
            <a:r>
              <a:rPr lang="en-GB" sz="1400" dirty="0">
                <a:solidFill>
                  <a:schemeClr val="bg2"/>
                </a:solidFill>
              </a:rPr>
              <a:t> Neural </a:t>
            </a:r>
            <a:r>
              <a:rPr lang="en-GB" sz="1400" dirty="0" smtClean="0">
                <a:solidFill>
                  <a:schemeClr val="bg2"/>
                </a:solidFill>
              </a:rPr>
              <a:t>Networks </a:t>
            </a:r>
            <a:r>
              <a:rPr lang="en-GB" sz="1400" dirty="0">
                <a:solidFill>
                  <a:schemeClr val="bg2"/>
                </a:solidFill>
              </a:rPr>
              <a:t>(RNN</a:t>
            </a:r>
            <a:r>
              <a:rPr lang="en-GB" sz="1400" dirty="0" smtClean="0">
                <a:solidFill>
                  <a:schemeClr val="bg2"/>
                </a:solidFill>
              </a:rPr>
              <a:t>)</a:t>
            </a:r>
            <a:endParaRPr lang="en-GB" sz="1400" dirty="0">
              <a:solidFill>
                <a:schemeClr val="bg2"/>
              </a:solidFill>
            </a:endParaRPr>
          </a:p>
          <a:p>
            <a:r>
              <a:rPr lang="en-GB" sz="1600" dirty="0" smtClean="0"/>
              <a:t>Applications</a:t>
            </a:r>
            <a:endParaRPr lang="en-GB" sz="1600" dirty="0"/>
          </a:p>
          <a:p>
            <a:pPr lvl="1"/>
            <a:r>
              <a:rPr lang="en-GB" sz="1400" dirty="0" smtClean="0"/>
              <a:t>Speech recognition and machine translation</a:t>
            </a:r>
          </a:p>
          <a:p>
            <a:pPr lvl="1"/>
            <a:r>
              <a:rPr lang="en-GB" sz="1400" dirty="0" smtClean="0"/>
              <a:t>Sentence completion and </a:t>
            </a:r>
            <a:r>
              <a:rPr lang="en-GB" sz="1400" b="1" dirty="0" smtClean="0"/>
              <a:t>linguistic regularities</a:t>
            </a:r>
            <a:endParaRPr lang="en-GB" sz="1400" b="1" dirty="0"/>
          </a:p>
          <a:p>
            <a:r>
              <a:rPr lang="en-GB" sz="1600" dirty="0" smtClean="0">
                <a:solidFill>
                  <a:schemeClr val="bg2"/>
                </a:solidFill>
              </a:rPr>
              <a:t>Bag-of-word-vector approaches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Auto-encoders for text</a:t>
            </a:r>
          </a:p>
          <a:p>
            <a:pPr lvl="1"/>
            <a:r>
              <a:rPr lang="en-GB" sz="1400" b="1" dirty="0">
                <a:solidFill>
                  <a:schemeClr val="bg2"/>
                </a:solidFill>
              </a:rPr>
              <a:t>Continuous </a:t>
            </a:r>
            <a:r>
              <a:rPr lang="en-GB" sz="1400" b="1" dirty="0" smtClean="0">
                <a:solidFill>
                  <a:schemeClr val="bg2"/>
                </a:solidFill>
              </a:rPr>
              <a:t>bag</a:t>
            </a:r>
            <a:r>
              <a:rPr lang="en-GB" sz="1400" b="1" dirty="0">
                <a:solidFill>
                  <a:schemeClr val="bg2"/>
                </a:solidFill>
              </a:rPr>
              <a:t>-of-words </a:t>
            </a:r>
            <a:r>
              <a:rPr lang="en-GB" sz="1400" dirty="0" smtClean="0">
                <a:solidFill>
                  <a:schemeClr val="bg2"/>
                </a:solidFill>
              </a:rPr>
              <a:t>and </a:t>
            </a:r>
            <a:r>
              <a:rPr lang="en-GB" sz="1400" b="1" dirty="0" smtClean="0">
                <a:solidFill>
                  <a:schemeClr val="bg2"/>
                </a:solidFill>
              </a:rPr>
              <a:t>skip-gram</a:t>
            </a:r>
            <a:r>
              <a:rPr lang="en-GB" sz="1400" dirty="0" smtClean="0">
                <a:solidFill>
                  <a:schemeClr val="bg2"/>
                </a:solidFill>
              </a:rPr>
              <a:t> models</a:t>
            </a:r>
            <a:endParaRPr lang="en-GB" sz="1600" dirty="0" smtClean="0">
              <a:solidFill>
                <a:schemeClr val="bg2"/>
              </a:solidFill>
            </a:endParaRPr>
          </a:p>
          <a:p>
            <a:r>
              <a:rPr lang="en-GB" sz="1600" dirty="0" smtClean="0">
                <a:solidFill>
                  <a:schemeClr val="bg2"/>
                </a:solidFill>
              </a:rPr>
              <a:t>Scalability with large vocabularies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Tree-structured LMs</a:t>
            </a:r>
            <a:endParaRPr lang="en-GB" sz="14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Noise-contrastive estimation</a:t>
            </a:r>
            <a:endParaRPr lang="en-GB" sz="1400" dirty="0">
              <a:solidFill>
                <a:schemeClr val="bg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29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773407"/>
              </p:ext>
            </p:extLst>
          </p:nvPr>
        </p:nvGraphicFramePr>
        <p:xfrm>
          <a:off x="3175782" y="2785949"/>
          <a:ext cx="4935960" cy="2601038"/>
        </p:xfrm>
        <a:graphic>
          <a:graphicData uri="http://schemas.openxmlformats.org/drawingml/2006/table">
            <a:tbl>
              <a:tblPr/>
              <a:tblGrid>
                <a:gridCol w="667672"/>
                <a:gridCol w="746855"/>
                <a:gridCol w="847577"/>
                <a:gridCol w="2673856"/>
              </a:tblGrid>
              <a:tr h="386262"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9A5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#topics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D99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POS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Word accuracy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Method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599"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7CCFC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-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293FE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-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40800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63.7%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40800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AT&amp;T Watson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40800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[Goffin et al, 2005]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599"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7CCFC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-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293FE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-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63.5%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KN 5-grams on 100-best list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599"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7CCFC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-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293FE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-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66.6%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Oracle: best of 100-best list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599"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7CCFC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-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293FE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-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57.8%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Oracle: worst of 100-best list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599"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9A5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0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D99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-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64.1%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6"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Log-Bilinear models with nonlinearity</a:t>
                      </a:r>
                      <a:b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</a:b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and optional POS tag inputs</a:t>
                      </a:r>
                      <a:b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</a:b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and LDA topic model mixtures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599"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9A5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0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D99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F=34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64.1%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13599"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9A5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0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D99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F=3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64.1%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13599"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9A5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5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D99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-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64.2%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13599"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9A5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5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D99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F=34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40800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64.6%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13599"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9A5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5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D99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F=3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1pPr>
                      <a:lvl2pPr marL="1282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2pPr>
                      <a:lvl3pPr marL="1727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3pPr>
                      <a:lvl4pPr marL="21717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4pPr>
                      <a:lvl5pPr marL="2616200" indent="-571500" algn="l">
                        <a:spcBef>
                          <a:spcPts val="2400"/>
                        </a:spcBef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5pPr>
                      <a:lvl6pPr marL="30734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6pPr>
                      <a:lvl7pPr marL="35306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7pPr>
                      <a:lvl8pPr marL="39878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8pPr>
                      <a:lvl9pPr marL="4445000" indent="-571500" fontAlgn="base">
                        <a:spcBef>
                          <a:spcPts val="24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tabLst>
                          <a:tab pos="914400" algn="l"/>
                        </a:tabLst>
                        <a:defRPr sz="3800">
                          <a:solidFill>
                            <a:schemeClr val="tx1"/>
                          </a:solidFill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A40800"/>
                          </a:solidFill>
                          <a:effectLst/>
                          <a:latin typeface="Gill Sans" charset="0"/>
                          <a:ea typeface="ヒラギノ角ゴ ProN W3" charset="0"/>
                          <a:cs typeface="ヒラギノ角ゴ ProN W3" charset="0"/>
                          <a:sym typeface="Gill Sans" charset="0"/>
                        </a:rPr>
                        <a:t>64.6%</a:t>
                      </a:r>
                    </a:p>
                  </a:txBody>
                  <a:tcPr marL="26789" marR="26789" marT="26789" marB="2678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736" name="Rectangle 136"/>
          <p:cNvSpPr>
            <a:spLocks/>
          </p:cNvSpPr>
          <p:nvPr/>
        </p:nvSpPr>
        <p:spPr bwMode="auto">
          <a:xfrm>
            <a:off x="911522" y="2248750"/>
            <a:ext cx="2042694" cy="940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30480" bIns="0"/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265" dirty="0">
                <a:latin typeface="+mj-lt"/>
                <a:ea typeface="Gill Sans" charset="0"/>
                <a:cs typeface="Gill Sans" charset="0"/>
              </a:rPr>
              <a:t>HUB-4 TV broadcast </a:t>
            </a:r>
            <a:r>
              <a:rPr lang="en-US" sz="1265" dirty="0" smtClean="0">
                <a:latin typeface="+mj-lt"/>
                <a:ea typeface="Gill Sans" charset="0"/>
                <a:cs typeface="Gill Sans" charset="0"/>
              </a:rPr>
              <a:t>transcripts</a:t>
            </a:r>
            <a:endParaRPr lang="en-US" sz="1265" dirty="0">
              <a:latin typeface="+mj-lt"/>
              <a:ea typeface="Gill Sans" charset="0"/>
              <a:cs typeface="Gill Sans" charset="0"/>
            </a:endParaRPr>
          </a:p>
          <a:p>
            <a:r>
              <a:rPr lang="en-US" sz="1265" dirty="0" smtClean="0">
                <a:latin typeface="+mj-lt"/>
                <a:ea typeface="Gill Sans" charset="0"/>
                <a:cs typeface="Gill Sans" charset="0"/>
              </a:rPr>
              <a:t>Vocabulary</a:t>
            </a:r>
            <a:r>
              <a:rPr lang="en-US" sz="1265" i="1" dirty="0" smtClean="0">
                <a:latin typeface="+mj-lt"/>
                <a:ea typeface="Gill Sans" charset="0"/>
                <a:cs typeface="Gill Sans" charset="0"/>
              </a:rPr>
              <a:t> V</a:t>
            </a:r>
            <a:r>
              <a:rPr lang="en-US" sz="1265" dirty="0" smtClean="0">
                <a:latin typeface="+mj-lt"/>
                <a:ea typeface="Gill Sans" charset="0"/>
                <a:cs typeface="Gill Sans" charset="0"/>
              </a:rPr>
              <a:t>=25k</a:t>
            </a:r>
            <a:br>
              <a:rPr lang="en-US" sz="1265" dirty="0" smtClean="0">
                <a:latin typeface="+mj-lt"/>
                <a:ea typeface="Gill Sans" charset="0"/>
                <a:cs typeface="Gill Sans" charset="0"/>
              </a:rPr>
            </a:br>
            <a:r>
              <a:rPr lang="en-US" sz="1265" dirty="0" smtClean="0">
                <a:latin typeface="+mj-lt"/>
                <a:ea typeface="Gill Sans" charset="0"/>
                <a:cs typeface="Gill Sans" charset="0"/>
              </a:rPr>
              <a:t>(with </a:t>
            </a:r>
            <a:r>
              <a:rPr lang="en-US" sz="1265" dirty="0">
                <a:latin typeface="+mj-lt"/>
                <a:ea typeface="Gill Sans" charset="0"/>
                <a:cs typeface="Gill Sans" charset="0"/>
              </a:rPr>
              <a:t>proper nouns &amp; numbers)</a:t>
            </a:r>
          </a:p>
        </p:txBody>
      </p:sp>
      <p:sp>
        <p:nvSpPr>
          <p:cNvPr id="25737" name="Rectangle 137"/>
          <p:cNvSpPr>
            <a:spLocks/>
          </p:cNvSpPr>
          <p:nvPr/>
        </p:nvSpPr>
        <p:spPr bwMode="auto">
          <a:xfrm>
            <a:off x="911522" y="3277449"/>
            <a:ext cx="1982391" cy="616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30480" bIns="0"/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265" dirty="0">
                <a:solidFill>
                  <a:srgbClr val="0079A5"/>
                </a:solidFill>
                <a:latin typeface="+mj-lt"/>
                <a:ea typeface="Gill Sans" charset="0"/>
                <a:cs typeface="Gill Sans" charset="0"/>
              </a:rPr>
              <a:t>Train on 1M words</a:t>
            </a:r>
          </a:p>
          <a:p>
            <a:r>
              <a:rPr lang="en-US" sz="1265" dirty="0">
                <a:solidFill>
                  <a:srgbClr val="0079A5"/>
                </a:solidFill>
                <a:latin typeface="+mj-lt"/>
                <a:ea typeface="Gill Sans" charset="0"/>
                <a:cs typeface="Gill Sans" charset="0"/>
              </a:rPr>
              <a:t>Validate on 50k words</a:t>
            </a:r>
          </a:p>
          <a:p>
            <a:r>
              <a:rPr lang="en-US" sz="1265" dirty="0">
                <a:solidFill>
                  <a:srgbClr val="66008D"/>
                </a:solidFill>
                <a:latin typeface="+mj-lt"/>
                <a:ea typeface="Gill Sans" charset="0"/>
                <a:cs typeface="Gill Sans" charset="0"/>
              </a:rPr>
              <a:t>Test on 800 sentences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Performance of LBL on speech recognition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49</a:t>
            </a:fld>
            <a:endParaRPr lang="en-US" dirty="0"/>
          </a:p>
        </p:txBody>
      </p:sp>
      <p:sp>
        <p:nvSpPr>
          <p:cNvPr id="10" name="Rectangle 136"/>
          <p:cNvSpPr>
            <a:spLocks/>
          </p:cNvSpPr>
          <p:nvPr/>
        </p:nvSpPr>
        <p:spPr bwMode="auto">
          <a:xfrm>
            <a:off x="911522" y="4072275"/>
            <a:ext cx="2042694" cy="940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30480" bIns="0"/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265" dirty="0">
                <a:latin typeface="+mj-lt"/>
                <a:ea typeface="Gill Sans" charset="0"/>
                <a:cs typeface="Gill Sans" charset="0"/>
              </a:rPr>
              <a:t>Re-rank </a:t>
            </a:r>
            <a:r>
              <a:rPr lang="en-US" sz="1265" dirty="0" smtClean="0">
                <a:latin typeface="+mj-lt"/>
                <a:ea typeface="Gill Sans" charset="0"/>
                <a:cs typeface="Gill Sans" charset="0"/>
              </a:rPr>
              <a:t>top </a:t>
            </a:r>
            <a:r>
              <a:rPr lang="en-US" sz="1265" dirty="0">
                <a:latin typeface="+mj-lt"/>
                <a:ea typeface="Gill Sans" charset="0"/>
                <a:cs typeface="Gill Sans" charset="0"/>
              </a:rPr>
              <a:t>100</a:t>
            </a:r>
            <a:br>
              <a:rPr lang="en-US" sz="1265" dirty="0">
                <a:latin typeface="+mj-lt"/>
                <a:ea typeface="Gill Sans" charset="0"/>
                <a:cs typeface="Gill Sans" charset="0"/>
              </a:rPr>
            </a:br>
            <a:r>
              <a:rPr lang="en-US" sz="1265" dirty="0">
                <a:latin typeface="+mj-lt"/>
                <a:ea typeface="Gill Sans" charset="0"/>
                <a:cs typeface="Gill Sans" charset="0"/>
              </a:rPr>
              <a:t>candidate </a:t>
            </a:r>
            <a:r>
              <a:rPr lang="en-US" sz="1265" dirty="0" smtClean="0">
                <a:latin typeface="+mj-lt"/>
                <a:ea typeface="Gill Sans" charset="0"/>
                <a:cs typeface="Gill Sans" charset="0"/>
              </a:rPr>
              <a:t>sentences, provided </a:t>
            </a:r>
            <a:r>
              <a:rPr lang="en-US" sz="1265" dirty="0">
                <a:latin typeface="+mj-lt"/>
                <a:ea typeface="Gill Sans" charset="0"/>
                <a:cs typeface="Gill Sans" charset="0"/>
              </a:rPr>
              <a:t>for each spoken </a:t>
            </a:r>
            <a:r>
              <a:rPr lang="en-US" sz="1265" dirty="0" smtClean="0">
                <a:latin typeface="+mj-lt"/>
                <a:ea typeface="Gill Sans" charset="0"/>
                <a:cs typeface="Gill Sans" charset="0"/>
              </a:rPr>
              <a:t>sentence</a:t>
            </a:r>
            <a:r>
              <a:rPr lang="en-US" sz="1265" dirty="0">
                <a:latin typeface="+mj-lt"/>
                <a:ea typeface="Gill Sans" charset="0"/>
                <a:cs typeface="Gill Sans" charset="0"/>
              </a:rPr>
              <a:t/>
            </a:r>
            <a:br>
              <a:rPr lang="en-US" sz="1265" dirty="0">
                <a:latin typeface="+mj-lt"/>
                <a:ea typeface="Gill Sans" charset="0"/>
                <a:cs typeface="Gill Sans" charset="0"/>
              </a:rPr>
            </a:br>
            <a:r>
              <a:rPr lang="en-US" sz="1265" dirty="0">
                <a:latin typeface="+mj-lt"/>
                <a:ea typeface="Gill Sans" charset="0"/>
                <a:cs typeface="Gill Sans" charset="0"/>
              </a:rPr>
              <a:t>by a speech recognition</a:t>
            </a:r>
            <a:br>
              <a:rPr lang="en-US" sz="1265" dirty="0">
                <a:latin typeface="+mj-lt"/>
                <a:ea typeface="Gill Sans" charset="0"/>
                <a:cs typeface="Gill Sans" charset="0"/>
              </a:rPr>
            </a:br>
            <a:r>
              <a:rPr lang="en-US" sz="1265" dirty="0">
                <a:latin typeface="+mj-lt"/>
                <a:ea typeface="Gill Sans" charset="0"/>
                <a:cs typeface="Gill Sans" charset="0"/>
              </a:rPr>
              <a:t>system (acoustic model + simple trigram)</a:t>
            </a:r>
          </a:p>
        </p:txBody>
      </p:sp>
      <p:sp>
        <p:nvSpPr>
          <p:cNvPr id="8" name="Footer Placeholder 3"/>
          <p:cNvSpPr txBox="1">
            <a:spLocks/>
          </p:cNvSpPr>
          <p:nvPr/>
        </p:nvSpPr>
        <p:spPr>
          <a:xfrm>
            <a:off x="659165" y="6356350"/>
            <a:ext cx="779141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[</a:t>
            </a:r>
            <a:r>
              <a:rPr lang="en-GB" dirty="0" smtClean="0"/>
              <a:t>Mirowski et al, 2010]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8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Performance of RNN on machine translation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50</a:t>
            </a:fld>
            <a:endParaRPr lang="en-US" dirty="0"/>
          </a:p>
        </p:txBody>
      </p:sp>
      <p:sp>
        <p:nvSpPr>
          <p:cNvPr id="8" name="Footer Placeholder 3"/>
          <p:cNvSpPr txBox="1">
            <a:spLocks/>
          </p:cNvSpPr>
          <p:nvPr/>
        </p:nvSpPr>
        <p:spPr>
          <a:xfrm>
            <a:off x="659165" y="6356350"/>
            <a:ext cx="779141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[</a:t>
            </a:r>
            <a:r>
              <a:rPr lang="en-GB" dirty="0" err="1" smtClean="0"/>
              <a:t>Auli</a:t>
            </a:r>
            <a:r>
              <a:rPr lang="en-GB" dirty="0" smtClean="0"/>
              <a:t> et al, 2013]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165" y="1680808"/>
            <a:ext cx="7927398" cy="3289942"/>
          </a:xfrm>
          <a:prstGeom prst="rect">
            <a:avLst/>
          </a:prstGeom>
        </p:spPr>
      </p:pic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7857" y="5051358"/>
            <a:ext cx="2734030" cy="365125"/>
          </a:xfrm>
        </p:spPr>
        <p:txBody>
          <a:bodyPr/>
          <a:lstStyle/>
          <a:p>
            <a:pPr algn="ctr"/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[Image credits: </a:t>
            </a:r>
            <a:r>
              <a:rPr lang="en-GB" sz="900" dirty="0" err="1" smtClean="0">
                <a:solidFill>
                  <a:schemeClr val="bg1">
                    <a:lumMod val="65000"/>
                  </a:schemeClr>
                </a:solidFill>
              </a:rPr>
              <a:t>Auli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 et al (2013) “Joint Language and Translation </a:t>
            </a:r>
            <a:r>
              <a:rPr lang="en-GB" sz="900" dirty="0" err="1" smtClean="0">
                <a:solidFill>
                  <a:schemeClr val="bg1">
                    <a:lumMod val="65000"/>
                  </a:schemeClr>
                </a:solidFill>
              </a:rPr>
              <a:t>Modeling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 with Recurrent Neural Networks”, </a:t>
            </a:r>
            <a:r>
              <a:rPr lang="en-GB" sz="900" i="1" dirty="0" smtClean="0">
                <a:solidFill>
                  <a:schemeClr val="bg1">
                    <a:lumMod val="65000"/>
                  </a:schemeClr>
                </a:solidFill>
              </a:rPr>
              <a:t>EMNLP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]</a:t>
            </a:r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Rectangle 136"/>
          <p:cNvSpPr>
            <a:spLocks/>
          </p:cNvSpPr>
          <p:nvPr/>
        </p:nvSpPr>
        <p:spPr bwMode="auto">
          <a:xfrm>
            <a:off x="734876" y="5458868"/>
            <a:ext cx="6486806" cy="854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30480" bIns="0"/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265" dirty="0" smtClean="0">
                <a:latin typeface="+mj-lt"/>
                <a:ea typeface="Gill Sans" charset="0"/>
                <a:cs typeface="Gill Sans" charset="0"/>
              </a:rPr>
              <a:t>RNN with 100 hidden nodes</a:t>
            </a:r>
          </a:p>
          <a:p>
            <a:r>
              <a:rPr lang="en-US" sz="1265" dirty="0" smtClean="0">
                <a:latin typeface="+mj-lt"/>
                <a:ea typeface="Gill Sans" charset="0"/>
                <a:cs typeface="Gill Sans" charset="0"/>
              </a:rPr>
              <a:t>Trained using 20-step BPTT</a:t>
            </a:r>
          </a:p>
          <a:p>
            <a:r>
              <a:rPr lang="en-US" sz="1265" dirty="0" smtClean="0">
                <a:latin typeface="+mj-lt"/>
                <a:ea typeface="Gill Sans" charset="0"/>
                <a:cs typeface="Gill Sans" charset="0"/>
              </a:rPr>
              <a:t>Uses lattice rescoring</a:t>
            </a:r>
          </a:p>
          <a:p>
            <a:r>
              <a:rPr lang="en-US" sz="1265" dirty="0" smtClean="0">
                <a:latin typeface="+mj-lt"/>
                <a:ea typeface="Gill Sans" charset="0"/>
                <a:cs typeface="Gill Sans" charset="0"/>
              </a:rPr>
              <a:t>RNN trained on 2M words already improves over n-gram trained on 1.15B words</a:t>
            </a:r>
            <a:endParaRPr lang="en-US" sz="1265" dirty="0">
              <a:latin typeface="+mj-lt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78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Syntactic and Semantic tests with RNN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51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50199" cy="365125"/>
          </a:xfrm>
        </p:spPr>
        <p:txBody>
          <a:bodyPr/>
          <a:lstStyle/>
          <a:p>
            <a:pPr algn="ctr"/>
            <a:r>
              <a:rPr lang="en-US" dirty="0" smtClean="0"/>
              <a:t>[</a:t>
            </a:r>
            <a:r>
              <a:rPr lang="en-US" dirty="0" err="1" smtClean="0"/>
              <a:t>Mikolov</a:t>
            </a:r>
            <a:r>
              <a:rPr lang="en-US" dirty="0" smtClean="0"/>
              <a:t>, </a:t>
            </a:r>
            <a:r>
              <a:rPr lang="en-US" dirty="0" err="1" smtClean="0"/>
              <a:t>Yih</a:t>
            </a:r>
            <a:r>
              <a:rPr lang="en-US" dirty="0" smtClean="0"/>
              <a:t> and Zweig, 2013]</a:t>
            </a:r>
            <a:endParaRPr lang="en-US" dirty="0"/>
          </a:p>
        </p:txBody>
      </p:sp>
      <p:sp>
        <p:nvSpPr>
          <p:cNvPr id="74" name="AutoShape 114"/>
          <p:cNvSpPr>
            <a:spLocks/>
          </p:cNvSpPr>
          <p:nvPr/>
        </p:nvSpPr>
        <p:spPr bwMode="auto">
          <a:xfrm>
            <a:off x="5580490" y="3827855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1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75" name="AutoShape 117"/>
          <p:cNvSpPr>
            <a:spLocks/>
          </p:cNvSpPr>
          <p:nvPr/>
        </p:nvSpPr>
        <p:spPr bwMode="auto">
          <a:xfrm>
            <a:off x="7339227" y="3827855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b="1" dirty="0">
                <a:solidFill>
                  <a:schemeClr val="bg1"/>
                </a:solidFill>
              </a:rPr>
              <a:t>ẑ</a:t>
            </a:r>
            <a:endParaRPr lang="en-US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80" name="AutoShape 114"/>
          <p:cNvSpPr>
            <a:spLocks/>
          </p:cNvSpPr>
          <p:nvPr/>
        </p:nvSpPr>
        <p:spPr bwMode="auto">
          <a:xfrm>
            <a:off x="6166735" y="3827855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2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81" name="AutoShape 114"/>
          <p:cNvSpPr>
            <a:spLocks/>
          </p:cNvSpPr>
          <p:nvPr/>
        </p:nvSpPr>
        <p:spPr bwMode="auto">
          <a:xfrm>
            <a:off x="6752981" y="3827855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>
                <a:solidFill>
                  <a:schemeClr val="bg1"/>
                </a:solidFill>
              </a:rPr>
              <a:t>Z</a:t>
            </a:r>
            <a:r>
              <a:rPr lang="en-GB" sz="900" i="1" baseline="-25000" dirty="0">
                <a:solidFill>
                  <a:schemeClr val="bg1"/>
                </a:solidFill>
              </a:rPr>
              <a:t>3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86" name="AutoShape 114"/>
          <p:cNvSpPr>
            <a:spLocks/>
          </p:cNvSpPr>
          <p:nvPr/>
        </p:nvSpPr>
        <p:spPr bwMode="auto">
          <a:xfrm>
            <a:off x="8459464" y="3827855"/>
            <a:ext cx="227336" cy="511065"/>
          </a:xfrm>
          <a:prstGeom prst="roundRect">
            <a:avLst>
              <a:gd name="adj" fmla="val 35713"/>
            </a:avLst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GB" sz="900" b="1" dirty="0" err="1">
                <a:solidFill>
                  <a:schemeClr val="bg1"/>
                </a:solidFill>
              </a:rPr>
              <a:t>Z</a:t>
            </a:r>
            <a:r>
              <a:rPr lang="en-GB" sz="900" i="1" baseline="-25000" dirty="0" err="1">
                <a:solidFill>
                  <a:schemeClr val="bg1"/>
                </a:solidFill>
              </a:rPr>
              <a:t>v</a:t>
            </a:r>
            <a:endParaRPr lang="en-US" sz="900" baseline="-6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82563" y="3910263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-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445396" y="390078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+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055055" y="389647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=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447820" y="4289945"/>
            <a:ext cx="1210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cosine</a:t>
            </a:r>
            <a:br>
              <a:rPr lang="en-GB" b="1" dirty="0"/>
            </a:br>
            <a:r>
              <a:rPr lang="en-GB" b="1" dirty="0"/>
              <a:t>similarity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885874" y="3288249"/>
            <a:ext cx="2377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Vector offset method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659165" y="2355331"/>
            <a:ext cx="48894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>
                <a:latin typeface="+mj-lt"/>
              </a:rPr>
              <a:t>Observed that word </a:t>
            </a:r>
            <a:r>
              <a:rPr lang="en-GB" sz="1350" dirty="0" err="1">
                <a:latin typeface="+mj-lt"/>
              </a:rPr>
              <a:t>embeddings</a:t>
            </a:r>
            <a:r>
              <a:rPr lang="en-GB" sz="1350" dirty="0">
                <a:latin typeface="+mj-lt"/>
              </a:rPr>
              <a:t> obtained by </a:t>
            </a:r>
            <a:r>
              <a:rPr lang="en-GB" sz="1350" dirty="0" smtClean="0">
                <a:latin typeface="+mj-lt"/>
              </a:rPr>
              <a:t>RNN-LDA</a:t>
            </a:r>
            <a:r>
              <a:rPr lang="en-GB" sz="1350" dirty="0">
                <a:latin typeface="+mj-lt"/>
              </a:rPr>
              <a:t/>
            </a:r>
            <a:br>
              <a:rPr lang="en-GB" sz="1350" dirty="0">
                <a:latin typeface="+mj-lt"/>
              </a:rPr>
            </a:br>
            <a:r>
              <a:rPr lang="en-GB" sz="1350" dirty="0">
                <a:latin typeface="+mj-lt"/>
              </a:rPr>
              <a:t>have linguistic regularities “a” is to “b” as “c” is to _</a:t>
            </a:r>
          </a:p>
          <a:p>
            <a:r>
              <a:rPr lang="en-GB" sz="1350" b="1" dirty="0">
                <a:solidFill>
                  <a:srgbClr val="FF0000"/>
                </a:solidFill>
                <a:latin typeface="+mj-lt"/>
              </a:rPr>
              <a:t>Syntactic: </a:t>
            </a:r>
            <a:r>
              <a:rPr lang="en-GB" sz="1350" dirty="0">
                <a:solidFill>
                  <a:srgbClr val="FF0000"/>
                </a:solidFill>
                <a:latin typeface="+mj-lt"/>
              </a:rPr>
              <a:t>king is to kings as queen is to </a:t>
            </a:r>
            <a:r>
              <a:rPr lang="en-GB" sz="1350" b="1" dirty="0">
                <a:solidFill>
                  <a:srgbClr val="FF0000"/>
                </a:solidFill>
                <a:latin typeface="+mj-lt"/>
              </a:rPr>
              <a:t>queens</a:t>
            </a:r>
          </a:p>
          <a:p>
            <a:r>
              <a:rPr lang="en-GB" sz="1350" b="1" dirty="0">
                <a:solidFill>
                  <a:srgbClr val="0070C0"/>
                </a:solidFill>
                <a:latin typeface="+mj-lt"/>
              </a:rPr>
              <a:t>Semantic: </a:t>
            </a:r>
            <a:r>
              <a:rPr lang="en-GB" sz="1350" dirty="0">
                <a:solidFill>
                  <a:srgbClr val="0070C0"/>
                </a:solidFill>
                <a:latin typeface="+mj-lt"/>
              </a:rPr>
              <a:t>clothing is to shirt as dish is to </a:t>
            </a:r>
            <a:r>
              <a:rPr lang="en-GB" sz="1350" b="1" dirty="0">
                <a:solidFill>
                  <a:srgbClr val="0070C0"/>
                </a:solidFill>
                <a:latin typeface="+mj-lt"/>
              </a:rPr>
              <a:t>bowl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89415" y="3390506"/>
            <a:ext cx="4634319" cy="2270710"/>
            <a:chOff x="589415" y="3390506"/>
            <a:chExt cx="4634319" cy="227071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9415" y="3390506"/>
              <a:ext cx="4634319" cy="1818824"/>
            </a:xfrm>
            <a:prstGeom prst="rect">
              <a:avLst/>
            </a:prstGeom>
          </p:spPr>
        </p:pic>
        <p:sp>
          <p:nvSpPr>
            <p:cNvPr id="17" name="Footer Placeholder 3"/>
            <p:cNvSpPr txBox="1">
              <a:spLocks/>
            </p:cNvSpPr>
            <p:nvPr/>
          </p:nvSpPr>
          <p:spPr>
            <a:xfrm>
              <a:off x="1539559" y="5296091"/>
              <a:ext cx="2734030" cy="365125"/>
            </a:xfrm>
            <a:prstGeom prst="rect">
              <a:avLst/>
            </a:prstGeom>
          </p:spPr>
          <p:txBody>
            <a:bodyPr vert="horz" lIns="4572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2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itchFamily="34" charset="0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900" dirty="0" smtClean="0">
                  <a:solidFill>
                    <a:schemeClr val="bg1">
                      <a:lumMod val="65000"/>
                    </a:schemeClr>
                  </a:solidFill>
                </a:rPr>
                <a:t>[Image credits: </a:t>
              </a:r>
              <a:r>
                <a:rPr lang="en-GB" sz="900" dirty="0" err="1" smtClean="0">
                  <a:solidFill>
                    <a:schemeClr val="bg1">
                      <a:lumMod val="65000"/>
                    </a:schemeClr>
                  </a:solidFill>
                </a:rPr>
                <a:t>Mikolov</a:t>
              </a:r>
              <a:r>
                <a:rPr lang="en-GB" sz="900" dirty="0" smtClean="0">
                  <a:solidFill>
                    <a:schemeClr val="bg1">
                      <a:lumMod val="65000"/>
                    </a:schemeClr>
                  </a:solidFill>
                </a:rPr>
                <a:t> et al (2013) “Efficient Estimation of Word Representation in Vector Space”, </a:t>
              </a:r>
              <a:r>
                <a:rPr lang="en-GB" sz="900" i="1" dirty="0" err="1" smtClean="0">
                  <a:solidFill>
                    <a:schemeClr val="bg1">
                      <a:lumMod val="65000"/>
                    </a:schemeClr>
                  </a:solidFill>
                </a:rPr>
                <a:t>arXiv</a:t>
              </a:r>
              <a:r>
                <a:rPr lang="en-GB" sz="900" dirty="0" smtClean="0">
                  <a:solidFill>
                    <a:schemeClr val="bg1">
                      <a:lumMod val="65000"/>
                    </a:schemeClr>
                  </a:solidFill>
                </a:rPr>
                <a:t>]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396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Microsoft Research Sentence Completion Task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52</a:t>
            </a:fld>
            <a:endParaRPr lang="en-US" dirty="0"/>
          </a:p>
        </p:txBody>
      </p:sp>
      <p:sp>
        <p:nvSpPr>
          <p:cNvPr id="6" name="Footer Placeholder 3"/>
          <p:cNvSpPr txBox="1">
            <a:spLocks/>
          </p:cNvSpPr>
          <p:nvPr/>
        </p:nvSpPr>
        <p:spPr>
          <a:xfrm>
            <a:off x="659165" y="6356350"/>
            <a:ext cx="779141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[Zweig &amp; Burges, 2011; </a:t>
            </a:r>
            <a:r>
              <a:rPr lang="en-GB" dirty="0" err="1" smtClean="0"/>
              <a:t>Mikolov</a:t>
            </a:r>
            <a:r>
              <a:rPr lang="en-GB" dirty="0" smtClean="0"/>
              <a:t> </a:t>
            </a:r>
            <a:r>
              <a:rPr lang="en-GB" dirty="0"/>
              <a:t>et al, </a:t>
            </a:r>
            <a:r>
              <a:rPr lang="en-GB" dirty="0" smtClean="0"/>
              <a:t>2013a; </a:t>
            </a:r>
            <a:br>
              <a:rPr lang="en-GB" dirty="0" smtClean="0"/>
            </a:br>
            <a:r>
              <a:rPr lang="en-GB" dirty="0" smtClean="0">
                <a:hlinkClick r:id="rId3"/>
              </a:rPr>
              <a:t>http</a:t>
            </a:r>
            <a:r>
              <a:rPr lang="en-GB" dirty="0">
                <a:hlinkClick r:id="rId3"/>
              </a:rPr>
              <a:t>://</a:t>
            </a:r>
            <a:r>
              <a:rPr lang="en-GB" dirty="0" smtClean="0">
                <a:hlinkClick r:id="rId3"/>
              </a:rPr>
              <a:t>research.microsoft.com/apps/pubs/default.aspx?id=157031</a:t>
            </a:r>
            <a:r>
              <a:rPr lang="en-GB" dirty="0" smtClean="0"/>
              <a:t> ]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9810" y="2108416"/>
            <a:ext cx="4883468" cy="1542485"/>
          </a:xfrm>
          <a:prstGeom prst="rect">
            <a:avLst/>
          </a:prstGeom>
        </p:spPr>
      </p:pic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734529" y="3688367"/>
            <a:ext cx="2734030" cy="365125"/>
          </a:xfrm>
        </p:spPr>
        <p:txBody>
          <a:bodyPr/>
          <a:lstStyle/>
          <a:p>
            <a:pPr algn="ctr"/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[Image credits: </a:t>
            </a:r>
            <a:r>
              <a:rPr lang="en-GB" sz="900" dirty="0" err="1" smtClean="0">
                <a:solidFill>
                  <a:schemeClr val="bg1">
                    <a:lumMod val="65000"/>
                  </a:schemeClr>
                </a:solidFill>
              </a:rPr>
              <a:t>Mikolov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 et al (2013) “Efficient Estimation of Word Representation in Vector Space”, </a:t>
            </a:r>
            <a:r>
              <a:rPr lang="en-GB" sz="900" i="1" dirty="0" err="1" smtClean="0">
                <a:solidFill>
                  <a:schemeClr val="bg1">
                    <a:lumMod val="65000"/>
                  </a:schemeClr>
                </a:solidFill>
              </a:rPr>
              <a:t>arXiv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]</a:t>
            </a:r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" y="2701060"/>
            <a:ext cx="3482043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 smtClean="0">
                <a:latin typeface="+mj-lt"/>
              </a:rPr>
              <a:t>1040 sentences with missing word;</a:t>
            </a:r>
            <a:br>
              <a:rPr lang="en-GB" sz="1350" dirty="0" smtClean="0">
                <a:latin typeface="+mj-lt"/>
              </a:rPr>
            </a:br>
            <a:r>
              <a:rPr lang="en-GB" sz="1350" dirty="0" smtClean="0">
                <a:latin typeface="+mj-lt"/>
              </a:rPr>
              <a:t>5 choices for each missing word.</a:t>
            </a:r>
          </a:p>
          <a:p>
            <a:endParaRPr lang="en-GB" sz="1350" dirty="0">
              <a:latin typeface="+mj-lt"/>
            </a:endParaRPr>
          </a:p>
          <a:p>
            <a:r>
              <a:rPr lang="en-GB" sz="1350" dirty="0" smtClean="0">
                <a:latin typeface="+mj-lt"/>
              </a:rPr>
              <a:t>Language model trained on 500 novels</a:t>
            </a:r>
            <a:br>
              <a:rPr lang="en-GB" sz="1350" dirty="0" smtClean="0">
                <a:latin typeface="+mj-lt"/>
              </a:rPr>
            </a:br>
            <a:r>
              <a:rPr lang="en-GB" sz="1350" dirty="0" smtClean="0">
                <a:latin typeface="+mj-lt"/>
              </a:rPr>
              <a:t>(Project Gutenberg) </a:t>
            </a:r>
            <a:br>
              <a:rPr lang="en-GB" sz="1350" dirty="0" smtClean="0">
                <a:latin typeface="+mj-lt"/>
              </a:rPr>
            </a:br>
            <a:r>
              <a:rPr lang="en-GB" sz="1350" dirty="0" smtClean="0">
                <a:latin typeface="+mj-lt"/>
              </a:rPr>
              <a:t>provided 30 alternative</a:t>
            </a:r>
            <a:r>
              <a:rPr lang="en-GB" sz="1350" dirty="0">
                <a:latin typeface="+mj-lt"/>
              </a:rPr>
              <a:t> </a:t>
            </a:r>
            <a:r>
              <a:rPr lang="en-GB" sz="1350" dirty="0" smtClean="0">
                <a:latin typeface="+mj-lt"/>
              </a:rPr>
              <a:t>words</a:t>
            </a:r>
            <a:br>
              <a:rPr lang="en-GB" sz="1350" dirty="0" smtClean="0">
                <a:latin typeface="+mj-lt"/>
              </a:rPr>
            </a:br>
            <a:r>
              <a:rPr lang="en-GB" sz="1350" dirty="0" smtClean="0">
                <a:latin typeface="+mj-lt"/>
              </a:rPr>
              <a:t>for each missing word;</a:t>
            </a:r>
          </a:p>
          <a:p>
            <a:r>
              <a:rPr lang="en-GB" sz="1350" dirty="0" smtClean="0">
                <a:latin typeface="+mj-lt"/>
              </a:rPr>
              <a:t>Judges selected top 4 impostor words.</a:t>
            </a:r>
          </a:p>
          <a:p>
            <a:endParaRPr lang="en-GB" sz="1350" dirty="0" smtClean="0">
              <a:latin typeface="+mj-lt"/>
            </a:endParaRPr>
          </a:p>
          <a:p>
            <a:r>
              <a:rPr lang="en-GB" sz="1350" b="1" dirty="0" smtClean="0">
                <a:solidFill>
                  <a:srgbClr val="0070C0"/>
                </a:solidFill>
                <a:latin typeface="+mj-lt"/>
              </a:rPr>
              <a:t>Human performance: 90% accuracy</a:t>
            </a:r>
            <a:endParaRPr lang="en-GB" sz="135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7200" y="4943984"/>
            <a:ext cx="710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i="1" dirty="0"/>
              <a:t>All red-headed men who are above the age of </a:t>
            </a:r>
            <a:r>
              <a:rPr lang="en-GB" sz="1200" i="1" dirty="0" smtClean="0"/>
              <a:t>[ 800 | seven | twenty-one | 1,200 | 60,000] years, </a:t>
            </a:r>
            <a:r>
              <a:rPr lang="en-GB" sz="1200" i="1" dirty="0"/>
              <a:t>are eligible</a:t>
            </a:r>
            <a:r>
              <a:rPr lang="en-GB" sz="1200" i="1" dirty="0" smtClean="0"/>
              <a:t>.</a:t>
            </a:r>
          </a:p>
          <a:p>
            <a:endParaRPr lang="en-GB" sz="1200" i="1" dirty="0"/>
          </a:p>
          <a:p>
            <a:r>
              <a:rPr lang="en-GB" sz="1200" i="1" dirty="0"/>
              <a:t>That is his [ </a:t>
            </a:r>
            <a:r>
              <a:rPr lang="en-GB" sz="1200" i="1" dirty="0" smtClean="0"/>
              <a:t>generous | mother’s | successful | </a:t>
            </a:r>
            <a:r>
              <a:rPr lang="en-GB" sz="1200" i="1" dirty="0" err="1" smtClean="0"/>
              <a:t>favorite</a:t>
            </a:r>
            <a:r>
              <a:rPr lang="en-GB" sz="1200" i="1" dirty="0" smtClean="0"/>
              <a:t> | main </a:t>
            </a:r>
            <a:r>
              <a:rPr lang="en-GB" sz="1200" i="1" dirty="0"/>
              <a:t>] </a:t>
            </a:r>
            <a:r>
              <a:rPr lang="en-GB" sz="1200" i="1" dirty="0" smtClean="0"/>
              <a:t>fault, but </a:t>
            </a:r>
            <a:r>
              <a:rPr lang="en-GB" sz="1200" i="1" dirty="0"/>
              <a:t>on the whole </a:t>
            </a:r>
            <a:r>
              <a:rPr lang="en-GB" sz="1200" i="1" dirty="0" smtClean="0"/>
              <a:t>he’s a </a:t>
            </a:r>
            <a:r>
              <a:rPr lang="en-GB" sz="1200" i="1" dirty="0"/>
              <a:t>good worker</a:t>
            </a:r>
            <a:r>
              <a:rPr lang="en-GB" sz="1200" i="1" dirty="0" smtClean="0"/>
              <a:t>.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27283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Semantic-syntactic word evaluation task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53</a:t>
            </a:fld>
            <a:endParaRPr lang="en-US" dirty="0"/>
          </a:p>
        </p:txBody>
      </p:sp>
      <p:sp>
        <p:nvSpPr>
          <p:cNvPr id="6" name="Footer Placeholder 3"/>
          <p:cNvSpPr txBox="1">
            <a:spLocks/>
          </p:cNvSpPr>
          <p:nvPr/>
        </p:nvSpPr>
        <p:spPr>
          <a:xfrm>
            <a:off x="659165" y="6356350"/>
            <a:ext cx="779141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[</a:t>
            </a:r>
            <a:r>
              <a:rPr lang="en-GB" dirty="0" err="1"/>
              <a:t>Mikolov</a:t>
            </a:r>
            <a:r>
              <a:rPr lang="en-GB" dirty="0"/>
              <a:t> et al, </a:t>
            </a:r>
            <a:r>
              <a:rPr lang="en-GB" dirty="0" smtClean="0"/>
              <a:t>2013a, 2013b; </a:t>
            </a:r>
            <a:r>
              <a:rPr lang="en-GB" dirty="0" smtClean="0">
                <a:hlinkClick r:id="rId3"/>
              </a:rPr>
              <a:t>http://code.google.com/p/word2vec</a:t>
            </a:r>
            <a:r>
              <a:rPr lang="en-GB" dirty="0" smtClean="0"/>
              <a:t>]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2140" y="1850546"/>
            <a:ext cx="4820127" cy="3028906"/>
          </a:xfrm>
          <a:prstGeom prst="rect">
            <a:avLst/>
          </a:prstGeom>
        </p:spPr>
      </p:pic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25188" y="4937126"/>
            <a:ext cx="2734030" cy="365125"/>
          </a:xfrm>
        </p:spPr>
        <p:txBody>
          <a:bodyPr/>
          <a:lstStyle/>
          <a:p>
            <a:pPr algn="ctr"/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[Image credits: </a:t>
            </a:r>
            <a:r>
              <a:rPr lang="en-GB" sz="900" dirty="0" err="1" smtClean="0">
                <a:solidFill>
                  <a:schemeClr val="bg1">
                    <a:lumMod val="65000"/>
                  </a:schemeClr>
                </a:solidFill>
              </a:rPr>
              <a:t>Mikolov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 et al (2013) “Efficient Estimation of Word Representation in Vector Space”, </a:t>
            </a:r>
            <a:r>
              <a:rPr lang="en-GB" sz="900" i="1" dirty="0" err="1" smtClean="0">
                <a:solidFill>
                  <a:schemeClr val="bg1">
                    <a:lumMod val="65000"/>
                  </a:schemeClr>
                </a:solidFill>
              </a:rPr>
              <a:t>arXiv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]</a:t>
            </a:r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09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Semantic-syntactic word evaluation task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54</a:t>
            </a:fld>
            <a:endParaRPr lang="en-US" dirty="0"/>
          </a:p>
        </p:txBody>
      </p:sp>
      <p:sp>
        <p:nvSpPr>
          <p:cNvPr id="6" name="Footer Placeholder 3"/>
          <p:cNvSpPr txBox="1">
            <a:spLocks/>
          </p:cNvSpPr>
          <p:nvPr/>
        </p:nvSpPr>
        <p:spPr>
          <a:xfrm>
            <a:off x="659165" y="6356350"/>
            <a:ext cx="779141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[</a:t>
            </a:r>
            <a:r>
              <a:rPr lang="en-GB" dirty="0" err="1"/>
              <a:t>Mikolov</a:t>
            </a:r>
            <a:r>
              <a:rPr lang="en-GB" dirty="0"/>
              <a:t> et al, </a:t>
            </a:r>
            <a:r>
              <a:rPr lang="en-GB" dirty="0" smtClean="0"/>
              <a:t>2013a, 2013b; </a:t>
            </a:r>
            <a:r>
              <a:rPr lang="en-GB" dirty="0" smtClean="0">
                <a:hlinkClick r:id="rId3"/>
              </a:rPr>
              <a:t>http://code.google.com/p/word2vec</a:t>
            </a:r>
            <a:r>
              <a:rPr lang="en-GB" dirty="0" smtClean="0"/>
              <a:t>]</a:t>
            </a:r>
            <a:endParaRPr lang="en-US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5503" y="5396868"/>
            <a:ext cx="2734030" cy="365125"/>
          </a:xfrm>
        </p:spPr>
        <p:txBody>
          <a:bodyPr/>
          <a:lstStyle/>
          <a:p>
            <a:pPr algn="ctr"/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[Image credits: </a:t>
            </a:r>
            <a:r>
              <a:rPr lang="en-GB" sz="900" dirty="0" err="1" smtClean="0">
                <a:solidFill>
                  <a:schemeClr val="bg1">
                    <a:lumMod val="65000"/>
                  </a:schemeClr>
                </a:solidFill>
              </a:rPr>
              <a:t>Mikolov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 et al (2013) “Efficient Estimation of Word Representation in Vector Space”, </a:t>
            </a:r>
            <a:r>
              <a:rPr lang="en-GB" sz="900" i="1" dirty="0" err="1" smtClean="0">
                <a:solidFill>
                  <a:schemeClr val="bg1">
                    <a:lumMod val="65000"/>
                  </a:schemeClr>
                </a:solidFill>
              </a:rPr>
              <a:t>arXiv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]</a:t>
            </a:r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1178" y="1734186"/>
            <a:ext cx="5282680" cy="356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98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1600" dirty="0">
                <a:solidFill>
                  <a:schemeClr val="bg2"/>
                </a:solidFill>
              </a:rPr>
              <a:t>Probabilistic Language </a:t>
            </a:r>
            <a:r>
              <a:rPr lang="en-GB" sz="1600" dirty="0" smtClean="0">
                <a:solidFill>
                  <a:schemeClr val="bg2"/>
                </a:solidFill>
              </a:rPr>
              <a:t>Models (LMs)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Likelihood </a:t>
            </a:r>
            <a:r>
              <a:rPr lang="en-GB" sz="1400" dirty="0">
                <a:solidFill>
                  <a:schemeClr val="bg2"/>
                </a:solidFill>
              </a:rPr>
              <a:t>of a </a:t>
            </a:r>
            <a:r>
              <a:rPr lang="en-GB" sz="1400" dirty="0" smtClean="0">
                <a:solidFill>
                  <a:schemeClr val="bg2"/>
                </a:solidFill>
              </a:rPr>
              <a:t>sentence and LM perplexity</a:t>
            </a:r>
            <a:endParaRPr lang="en-GB" sz="14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Limitations of </a:t>
            </a:r>
            <a:r>
              <a:rPr lang="en-GB" sz="1400" b="1" dirty="0" smtClean="0">
                <a:solidFill>
                  <a:schemeClr val="bg2"/>
                </a:solidFill>
              </a:rPr>
              <a:t>n-grams</a:t>
            </a:r>
            <a:endParaRPr lang="en-GB" sz="1400" b="1" dirty="0">
              <a:solidFill>
                <a:schemeClr val="bg2"/>
              </a:solidFill>
            </a:endParaRPr>
          </a:p>
          <a:p>
            <a:r>
              <a:rPr lang="en-GB" sz="1600" dirty="0">
                <a:solidFill>
                  <a:schemeClr val="bg2"/>
                </a:solidFill>
              </a:rPr>
              <a:t>Neural </a:t>
            </a:r>
            <a:r>
              <a:rPr lang="en-GB" sz="1600" dirty="0" smtClean="0">
                <a:solidFill>
                  <a:schemeClr val="bg2"/>
                </a:solidFill>
              </a:rPr>
              <a:t>Probabilistic LMs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b="1" dirty="0">
                <a:solidFill>
                  <a:schemeClr val="bg2"/>
                </a:solidFill>
              </a:rPr>
              <a:t>Vector-space representation </a:t>
            </a:r>
            <a:r>
              <a:rPr lang="en-GB" sz="1400" dirty="0">
                <a:solidFill>
                  <a:schemeClr val="bg2"/>
                </a:solidFill>
              </a:rPr>
              <a:t>of words</a:t>
            </a:r>
          </a:p>
          <a:p>
            <a:pPr lvl="1"/>
            <a:r>
              <a:rPr lang="en-GB" sz="1400" b="1" dirty="0" smtClean="0">
                <a:solidFill>
                  <a:schemeClr val="bg2"/>
                </a:solidFill>
              </a:rPr>
              <a:t>Neural </a:t>
            </a:r>
            <a:r>
              <a:rPr lang="en-GB" sz="1400" dirty="0" smtClean="0">
                <a:solidFill>
                  <a:schemeClr val="bg2"/>
                </a:solidFill>
              </a:rPr>
              <a:t>probabilistic language model</a:t>
            </a: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Log-Bilinear (LBL) LMs</a:t>
            </a:r>
          </a:p>
          <a:p>
            <a:r>
              <a:rPr lang="en-GB" sz="1600" dirty="0" smtClean="0">
                <a:solidFill>
                  <a:schemeClr val="bg2"/>
                </a:solidFill>
              </a:rPr>
              <a:t>Long-range dependencies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Enhancing LBL with </a:t>
            </a:r>
            <a:r>
              <a:rPr lang="en-GB" sz="1400" dirty="0">
                <a:solidFill>
                  <a:schemeClr val="bg2"/>
                </a:solidFill>
              </a:rPr>
              <a:t>linguistic </a:t>
            </a:r>
            <a:r>
              <a:rPr lang="en-GB" sz="1400" dirty="0" smtClean="0">
                <a:solidFill>
                  <a:schemeClr val="bg2"/>
                </a:solidFill>
              </a:rPr>
              <a:t>features</a:t>
            </a:r>
            <a:endParaRPr lang="en-GB" sz="1400" dirty="0">
              <a:solidFill>
                <a:schemeClr val="bg2"/>
              </a:solidFill>
            </a:endParaRPr>
          </a:p>
          <a:p>
            <a:pPr lvl="1"/>
            <a:r>
              <a:rPr lang="en-GB" sz="1400" b="1" dirty="0">
                <a:solidFill>
                  <a:schemeClr val="bg2"/>
                </a:solidFill>
              </a:rPr>
              <a:t>Recurrent</a:t>
            </a:r>
            <a:r>
              <a:rPr lang="en-GB" sz="1400" dirty="0">
                <a:solidFill>
                  <a:schemeClr val="bg2"/>
                </a:solidFill>
              </a:rPr>
              <a:t> Neural </a:t>
            </a:r>
            <a:r>
              <a:rPr lang="en-GB" sz="1400" dirty="0" smtClean="0">
                <a:solidFill>
                  <a:schemeClr val="bg2"/>
                </a:solidFill>
              </a:rPr>
              <a:t>Networks </a:t>
            </a:r>
            <a:r>
              <a:rPr lang="en-GB" sz="1400" dirty="0">
                <a:solidFill>
                  <a:schemeClr val="bg2"/>
                </a:solidFill>
              </a:rPr>
              <a:t>(RNN</a:t>
            </a:r>
            <a:r>
              <a:rPr lang="en-GB" sz="1400" dirty="0" smtClean="0">
                <a:solidFill>
                  <a:schemeClr val="bg2"/>
                </a:solidFill>
              </a:rPr>
              <a:t>)</a:t>
            </a:r>
            <a:endParaRPr lang="en-GB" sz="1400" dirty="0">
              <a:solidFill>
                <a:schemeClr val="bg2"/>
              </a:solidFill>
            </a:endParaRPr>
          </a:p>
          <a:p>
            <a:r>
              <a:rPr lang="en-GB" sz="1600" dirty="0" smtClean="0">
                <a:solidFill>
                  <a:schemeClr val="bg2"/>
                </a:solidFill>
              </a:rPr>
              <a:t>Applications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Speech recognition and machine translation</a:t>
            </a: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Sentence completion and </a:t>
            </a:r>
            <a:r>
              <a:rPr lang="en-GB" sz="1400" b="1" dirty="0" smtClean="0">
                <a:solidFill>
                  <a:schemeClr val="bg2"/>
                </a:solidFill>
              </a:rPr>
              <a:t>linguistic regularities</a:t>
            </a:r>
            <a:endParaRPr lang="en-GB" sz="1400" b="1" dirty="0">
              <a:solidFill>
                <a:schemeClr val="bg2"/>
              </a:solidFill>
            </a:endParaRPr>
          </a:p>
          <a:p>
            <a:r>
              <a:rPr lang="en-GB" sz="1600" dirty="0" smtClean="0"/>
              <a:t>Bag-of-word-vector approaches</a:t>
            </a:r>
            <a:endParaRPr lang="en-GB" sz="1600" dirty="0"/>
          </a:p>
          <a:p>
            <a:pPr lvl="1"/>
            <a:r>
              <a:rPr lang="en-GB" sz="1400" dirty="0" smtClean="0"/>
              <a:t>Auto-encoders for text</a:t>
            </a:r>
          </a:p>
          <a:p>
            <a:pPr lvl="1"/>
            <a:r>
              <a:rPr lang="en-GB" sz="1400" b="1" dirty="0"/>
              <a:t>Continuous </a:t>
            </a:r>
            <a:r>
              <a:rPr lang="en-GB" sz="1400" b="1" dirty="0" smtClean="0"/>
              <a:t>bag</a:t>
            </a:r>
            <a:r>
              <a:rPr lang="en-GB" sz="1400" b="1" dirty="0"/>
              <a:t>-of-words </a:t>
            </a:r>
            <a:r>
              <a:rPr lang="en-GB" sz="1400" dirty="0" smtClean="0"/>
              <a:t>and </a:t>
            </a:r>
            <a:r>
              <a:rPr lang="en-GB" sz="1400" b="1" dirty="0" smtClean="0"/>
              <a:t>skip-gram</a:t>
            </a:r>
            <a:r>
              <a:rPr lang="en-GB" sz="1400" dirty="0" smtClean="0"/>
              <a:t> models</a:t>
            </a:r>
            <a:endParaRPr lang="en-GB" sz="1600" dirty="0" smtClean="0"/>
          </a:p>
          <a:p>
            <a:r>
              <a:rPr lang="en-GB" sz="1600" dirty="0" smtClean="0">
                <a:solidFill>
                  <a:schemeClr val="bg2"/>
                </a:solidFill>
              </a:rPr>
              <a:t>Scalability with large vocabularies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Tree-structured LMs</a:t>
            </a:r>
            <a:endParaRPr lang="en-GB" sz="14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Noise-contrastive estimation</a:t>
            </a:r>
            <a:endParaRPr lang="en-GB" sz="1400" dirty="0">
              <a:solidFill>
                <a:schemeClr val="bg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97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Hashing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40538" y="6398900"/>
            <a:ext cx="645920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[Hinton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Salakhutdinov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“Reducing the dimensionality of data with neural networks,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Science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2006;</a:t>
            </a:r>
            <a:b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Salakhutdinov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Hinton, “Semantic Hashing”, </a:t>
            </a:r>
            <a:r>
              <a:rPr lang="en-US" sz="1100" i="1" dirty="0" err="1" smtClean="0">
                <a:solidFill>
                  <a:schemeClr val="bg1">
                    <a:lumMod val="50000"/>
                  </a:schemeClr>
                </a:solidFill>
              </a:rPr>
              <a:t>Int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 J </a:t>
            </a:r>
            <a:r>
              <a:rPr lang="en-US" sz="1100" i="1" dirty="0" err="1" smtClean="0">
                <a:solidFill>
                  <a:schemeClr val="bg1">
                    <a:lumMod val="50000"/>
                  </a:schemeClr>
                </a:solidFill>
              </a:rPr>
              <a:t>Approx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 Reason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2007]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90" y="2082799"/>
            <a:ext cx="4614394" cy="3646581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8" name="Rectangle 7"/>
          <p:cNvSpPr/>
          <p:nvPr/>
        </p:nvSpPr>
        <p:spPr>
          <a:xfrm>
            <a:off x="6462157" y="5646547"/>
            <a:ext cx="1477121" cy="303726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+mj-lt"/>
              </a:rPr>
              <a:t>2000</a:t>
            </a:r>
            <a:endParaRPr lang="en-US" sz="1400" dirty="0"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627815" y="5177689"/>
            <a:ext cx="1145805" cy="303726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+mj-lt"/>
              </a:rPr>
              <a:t>500</a:t>
            </a:r>
            <a:endParaRPr lang="en-US" sz="1400" dirty="0">
              <a:latin typeface="+mj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765864" y="4708294"/>
            <a:ext cx="869706" cy="303726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+mj-lt"/>
              </a:rPr>
              <a:t>250</a:t>
            </a:r>
            <a:endParaRPr lang="en-US" sz="1400" dirty="0">
              <a:latin typeface="+mj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903912" y="4239436"/>
            <a:ext cx="579806" cy="303726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+mj-lt"/>
              </a:rPr>
              <a:t>125</a:t>
            </a:r>
            <a:endParaRPr lang="en-US" sz="1400" dirty="0">
              <a:latin typeface="+mj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014351" y="3777424"/>
            <a:ext cx="372732" cy="303726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+mj-lt"/>
              </a:rPr>
              <a:t>2</a:t>
            </a:r>
            <a:endParaRPr lang="en-US" sz="1400" dirty="0">
              <a:latin typeface="+mj-l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903912" y="3308566"/>
            <a:ext cx="579805" cy="303726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+mj-lt"/>
              </a:rPr>
              <a:t>125</a:t>
            </a:r>
            <a:endParaRPr lang="en-US" sz="1400" dirty="0">
              <a:latin typeface="+mj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765864" y="2864378"/>
            <a:ext cx="869706" cy="303726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+mj-lt"/>
              </a:rPr>
              <a:t>250</a:t>
            </a:r>
            <a:endParaRPr lang="en-US" sz="1400" dirty="0">
              <a:latin typeface="+mj-l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627814" y="2395520"/>
            <a:ext cx="1145805" cy="303726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+mj-lt"/>
              </a:rPr>
              <a:t>500</a:t>
            </a:r>
            <a:endParaRPr lang="en-US" sz="1400" dirty="0">
              <a:latin typeface="+mj-lt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462157" y="1954339"/>
            <a:ext cx="1477121" cy="303726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+mj-lt"/>
              </a:rPr>
              <a:t>2000</a:t>
            </a:r>
            <a:endParaRPr lang="en-US" sz="1400" dirty="0">
              <a:latin typeface="+mj-lt"/>
            </a:endParaRPr>
          </a:p>
        </p:txBody>
      </p:sp>
      <p:cxnSp>
        <p:nvCxnSpPr>
          <p:cNvPr id="32" name="Straight Arrow Connector 31"/>
          <p:cNvCxnSpPr>
            <a:stCxn id="8" idx="0"/>
            <a:endCxn id="16" idx="2"/>
          </p:cNvCxnSpPr>
          <p:nvPr/>
        </p:nvCxnSpPr>
        <p:spPr>
          <a:xfrm flipV="1">
            <a:off x="7200718" y="5481415"/>
            <a:ext cx="0" cy="165132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6" idx="0"/>
            <a:endCxn id="23" idx="2"/>
          </p:cNvCxnSpPr>
          <p:nvPr/>
        </p:nvCxnSpPr>
        <p:spPr>
          <a:xfrm flipH="1" flipV="1">
            <a:off x="7200717" y="5012020"/>
            <a:ext cx="1" cy="165669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3" idx="0"/>
            <a:endCxn id="24" idx="2"/>
          </p:cNvCxnSpPr>
          <p:nvPr/>
        </p:nvCxnSpPr>
        <p:spPr>
          <a:xfrm flipH="1" flipV="1">
            <a:off x="7193815" y="4543162"/>
            <a:ext cx="6902" cy="165132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24" idx="0"/>
            <a:endCxn id="25" idx="2"/>
          </p:cNvCxnSpPr>
          <p:nvPr/>
        </p:nvCxnSpPr>
        <p:spPr>
          <a:xfrm flipV="1">
            <a:off x="7193815" y="4081150"/>
            <a:ext cx="6902" cy="158286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 flipV="1">
            <a:off x="7193815" y="3584578"/>
            <a:ext cx="6902" cy="16513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7193815" y="3140390"/>
            <a:ext cx="6902" cy="14046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7200717" y="2671532"/>
            <a:ext cx="0" cy="16513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28" idx="0"/>
            <a:endCxn id="29" idx="2"/>
          </p:cNvCxnSpPr>
          <p:nvPr/>
        </p:nvCxnSpPr>
        <p:spPr>
          <a:xfrm flipV="1">
            <a:off x="7200717" y="2258065"/>
            <a:ext cx="1" cy="13745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ight Arrow 9"/>
          <p:cNvSpPr/>
          <p:nvPr/>
        </p:nvSpPr>
        <p:spPr>
          <a:xfrm rot="10800000">
            <a:off x="5570048" y="3615715"/>
            <a:ext cx="971280" cy="627144"/>
          </a:xfrm>
          <a:prstGeom prst="rightArrow">
            <a:avLst>
              <a:gd name="adj1" fmla="val 50000"/>
              <a:gd name="adj2" fmla="val 60172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17"/>
          <p:cNvSpPr>
            <a:spLocks/>
          </p:cNvSpPr>
          <p:nvPr/>
        </p:nvSpPr>
        <p:spPr bwMode="auto">
          <a:xfrm>
            <a:off x="6226726" y="6152010"/>
            <a:ext cx="172203" cy="170350"/>
          </a:xfrm>
          <a:prstGeom prst="ellipse">
            <a:avLst/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22" name="Oval 18"/>
          <p:cNvSpPr>
            <a:spLocks/>
          </p:cNvSpPr>
          <p:nvPr/>
        </p:nvSpPr>
        <p:spPr bwMode="auto">
          <a:xfrm>
            <a:off x="7289892" y="6152010"/>
            <a:ext cx="172203" cy="170350"/>
          </a:xfrm>
          <a:prstGeom prst="ellipse">
            <a:avLst/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28" name="Line 24"/>
          <p:cNvSpPr>
            <a:spLocks noChangeShapeType="1"/>
          </p:cNvSpPr>
          <p:nvPr/>
        </p:nvSpPr>
        <p:spPr bwMode="auto">
          <a:xfrm rot="10800000" flipH="1">
            <a:off x="7374122" y="5604080"/>
            <a:ext cx="2808" cy="535636"/>
          </a:xfrm>
          <a:prstGeom prst="line">
            <a:avLst/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29" name="Line 25"/>
          <p:cNvSpPr>
            <a:spLocks noChangeShapeType="1"/>
          </p:cNvSpPr>
          <p:nvPr/>
        </p:nvSpPr>
        <p:spPr bwMode="auto">
          <a:xfrm rot="10800000" flipH="1">
            <a:off x="6309084" y="5604080"/>
            <a:ext cx="4680" cy="535636"/>
          </a:xfrm>
          <a:prstGeom prst="line">
            <a:avLst/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47" name="Line 43"/>
          <p:cNvSpPr>
            <a:spLocks noChangeShapeType="1"/>
          </p:cNvSpPr>
          <p:nvPr/>
        </p:nvSpPr>
        <p:spPr bwMode="auto">
          <a:xfrm rot="10800000" flipH="1">
            <a:off x="7372250" y="4880532"/>
            <a:ext cx="1872" cy="535636"/>
          </a:xfrm>
          <a:prstGeom prst="line">
            <a:avLst/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48" name="Line 44"/>
          <p:cNvSpPr>
            <a:spLocks noChangeShapeType="1"/>
          </p:cNvSpPr>
          <p:nvPr/>
        </p:nvSpPr>
        <p:spPr bwMode="auto">
          <a:xfrm rot="10800000" flipH="1">
            <a:off x="6309084" y="4880532"/>
            <a:ext cx="4680" cy="535636"/>
          </a:xfrm>
          <a:prstGeom prst="line">
            <a:avLst/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67" name="Line 63"/>
          <p:cNvSpPr>
            <a:spLocks noChangeShapeType="1"/>
          </p:cNvSpPr>
          <p:nvPr/>
        </p:nvSpPr>
        <p:spPr bwMode="auto">
          <a:xfrm rot="10800000" flipH="1">
            <a:off x="7372250" y="4156984"/>
            <a:ext cx="1872" cy="535636"/>
          </a:xfrm>
          <a:prstGeom prst="line">
            <a:avLst/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68" name="Line 64"/>
          <p:cNvSpPr>
            <a:spLocks noChangeShapeType="1"/>
          </p:cNvSpPr>
          <p:nvPr/>
        </p:nvSpPr>
        <p:spPr bwMode="auto">
          <a:xfrm rot="10800000" flipH="1">
            <a:off x="6309084" y="4156984"/>
            <a:ext cx="4680" cy="535636"/>
          </a:xfrm>
          <a:prstGeom prst="line">
            <a:avLst/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 rot="10800000">
            <a:off x="6935192" y="5186986"/>
            <a:ext cx="393072" cy="262549"/>
          </a:xfrm>
          <a:prstGeom prst="line">
            <a:avLst/>
          </a:prstGeom>
          <a:noFill/>
          <a:ln w="381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27" name="Line 23"/>
          <p:cNvSpPr>
            <a:spLocks noChangeShapeType="1"/>
          </p:cNvSpPr>
          <p:nvPr/>
        </p:nvSpPr>
        <p:spPr bwMode="auto">
          <a:xfrm rot="10800000">
            <a:off x="5874833" y="5188742"/>
            <a:ext cx="393072" cy="263428"/>
          </a:xfrm>
          <a:prstGeom prst="line">
            <a:avLst/>
          </a:prstGeom>
          <a:noFill/>
          <a:ln w="381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35" name="Line 31"/>
          <p:cNvSpPr>
            <a:spLocks noChangeShapeType="1"/>
          </p:cNvSpPr>
          <p:nvPr/>
        </p:nvSpPr>
        <p:spPr bwMode="auto">
          <a:xfrm rot="10800000">
            <a:off x="6937999" y="4466072"/>
            <a:ext cx="393072" cy="262550"/>
          </a:xfrm>
          <a:prstGeom prst="line">
            <a:avLst/>
          </a:prstGeom>
          <a:noFill/>
          <a:ln w="381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46" name="Line 42"/>
          <p:cNvSpPr>
            <a:spLocks noChangeShapeType="1"/>
          </p:cNvSpPr>
          <p:nvPr/>
        </p:nvSpPr>
        <p:spPr bwMode="auto">
          <a:xfrm rot="10800000">
            <a:off x="5862440" y="4466072"/>
            <a:ext cx="393072" cy="262550"/>
          </a:xfrm>
          <a:prstGeom prst="line">
            <a:avLst/>
          </a:prstGeom>
          <a:noFill/>
          <a:ln w="381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55" name="Line 51"/>
          <p:cNvSpPr>
            <a:spLocks noChangeShapeType="1"/>
          </p:cNvSpPr>
          <p:nvPr/>
        </p:nvSpPr>
        <p:spPr bwMode="auto">
          <a:xfrm rot="10800000">
            <a:off x="6937999" y="3742524"/>
            <a:ext cx="393072" cy="262550"/>
          </a:xfrm>
          <a:prstGeom prst="line">
            <a:avLst/>
          </a:prstGeom>
          <a:noFill/>
          <a:ln w="381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66" name="Line 62"/>
          <p:cNvSpPr>
            <a:spLocks noChangeShapeType="1"/>
          </p:cNvSpPr>
          <p:nvPr/>
        </p:nvSpPr>
        <p:spPr bwMode="auto">
          <a:xfrm rot="10800000">
            <a:off x="5862440" y="3742524"/>
            <a:ext cx="393072" cy="262550"/>
          </a:xfrm>
          <a:prstGeom prst="line">
            <a:avLst/>
          </a:prstGeom>
          <a:noFill/>
          <a:ln w="381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 flipH="1">
            <a:off x="6402673" y="5512758"/>
            <a:ext cx="887219" cy="878"/>
          </a:xfrm>
          <a:prstGeom prst="line">
            <a:avLst/>
          </a:prstGeom>
          <a:noFill/>
          <a:ln w="38100" cap="flat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25" name="Oval 21"/>
          <p:cNvSpPr>
            <a:spLocks/>
          </p:cNvSpPr>
          <p:nvPr/>
        </p:nvSpPr>
        <p:spPr bwMode="auto">
          <a:xfrm>
            <a:off x="6225791" y="5428461"/>
            <a:ext cx="172203" cy="170350"/>
          </a:xfrm>
          <a:prstGeom prst="ellipse">
            <a:avLst/>
          </a:prstGeom>
          <a:noFill/>
          <a:ln w="50800" cap="flat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26" name="Oval 22"/>
          <p:cNvSpPr>
            <a:spLocks/>
          </p:cNvSpPr>
          <p:nvPr/>
        </p:nvSpPr>
        <p:spPr bwMode="auto">
          <a:xfrm>
            <a:off x="7291764" y="5428461"/>
            <a:ext cx="172203" cy="170350"/>
          </a:xfrm>
          <a:prstGeom prst="ellipse">
            <a:avLst/>
          </a:prstGeom>
          <a:noFill/>
          <a:ln w="50800" cap="flat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38" name="Line 34"/>
          <p:cNvSpPr>
            <a:spLocks noChangeShapeType="1"/>
          </p:cNvSpPr>
          <p:nvPr/>
        </p:nvSpPr>
        <p:spPr bwMode="auto">
          <a:xfrm flipH="1">
            <a:off x="6406416" y="4789210"/>
            <a:ext cx="875989" cy="0"/>
          </a:xfrm>
          <a:prstGeom prst="line">
            <a:avLst/>
          </a:prstGeom>
          <a:noFill/>
          <a:ln w="38100" cap="flat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44" name="Oval 40"/>
          <p:cNvSpPr>
            <a:spLocks/>
          </p:cNvSpPr>
          <p:nvPr/>
        </p:nvSpPr>
        <p:spPr bwMode="auto">
          <a:xfrm>
            <a:off x="6226726" y="4704913"/>
            <a:ext cx="172203" cy="170350"/>
          </a:xfrm>
          <a:prstGeom prst="ellipse">
            <a:avLst/>
          </a:prstGeom>
          <a:noFill/>
          <a:ln w="50800" cap="flat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45" name="Oval 41"/>
          <p:cNvSpPr>
            <a:spLocks/>
          </p:cNvSpPr>
          <p:nvPr/>
        </p:nvSpPr>
        <p:spPr bwMode="auto">
          <a:xfrm>
            <a:off x="7289892" y="4704913"/>
            <a:ext cx="172203" cy="170350"/>
          </a:xfrm>
          <a:prstGeom prst="ellipse">
            <a:avLst/>
          </a:prstGeom>
          <a:noFill/>
          <a:ln w="50800" cap="flat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58" name="Line 54"/>
          <p:cNvSpPr>
            <a:spLocks noChangeShapeType="1"/>
          </p:cNvSpPr>
          <p:nvPr/>
        </p:nvSpPr>
        <p:spPr bwMode="auto">
          <a:xfrm flipH="1">
            <a:off x="6406416" y="4065662"/>
            <a:ext cx="883476" cy="0"/>
          </a:xfrm>
          <a:prstGeom prst="line">
            <a:avLst/>
          </a:prstGeom>
          <a:noFill/>
          <a:ln w="38100" cap="flat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64" name="Oval 60"/>
          <p:cNvSpPr>
            <a:spLocks/>
          </p:cNvSpPr>
          <p:nvPr/>
        </p:nvSpPr>
        <p:spPr bwMode="auto">
          <a:xfrm>
            <a:off x="6226726" y="3981365"/>
            <a:ext cx="172203" cy="170350"/>
          </a:xfrm>
          <a:prstGeom prst="ellipse">
            <a:avLst/>
          </a:prstGeom>
          <a:noFill/>
          <a:ln w="50800" cap="flat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65" name="Oval 61"/>
          <p:cNvSpPr>
            <a:spLocks/>
          </p:cNvSpPr>
          <p:nvPr/>
        </p:nvSpPr>
        <p:spPr bwMode="auto">
          <a:xfrm>
            <a:off x="7289892" y="3981365"/>
            <a:ext cx="172203" cy="170350"/>
          </a:xfrm>
          <a:prstGeom prst="ellipse">
            <a:avLst/>
          </a:prstGeom>
          <a:noFill/>
          <a:ln w="50800" cap="flat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Semi-supervised learning</a:t>
            </a:r>
            <a:br>
              <a:rPr lang="en-US" dirty="0" smtClean="0"/>
            </a:br>
            <a:r>
              <a:rPr lang="en-US" dirty="0" smtClean="0"/>
              <a:t>of auto-encoders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08872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Add classifier module to the codes</a:t>
            </a:r>
          </a:p>
          <a:p>
            <a:r>
              <a:rPr lang="en-US" dirty="0" smtClean="0"/>
              <a:t>When a </a:t>
            </a:r>
            <a:r>
              <a:rPr lang="en-US" b="1" dirty="0" smtClean="0">
                <a:solidFill>
                  <a:schemeClr val="tx2"/>
                </a:solidFill>
              </a:rPr>
              <a:t>input </a:t>
            </a:r>
            <a:r>
              <a:rPr lang="en-US" i="1" dirty="0" smtClean="0">
                <a:solidFill>
                  <a:schemeClr val="tx2"/>
                </a:solidFill>
              </a:rPr>
              <a:t>X</a:t>
            </a:r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i="1" dirty="0" smtClean="0">
                <a:solidFill>
                  <a:schemeClr val="tx2"/>
                </a:solidFill>
              </a:rPr>
              <a:t>t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  <a:r>
              <a:rPr lang="en-US" dirty="0" smtClean="0"/>
              <a:t> has a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label 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</a:rPr>
              <a:t>Y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</a:rPr>
              <a:t>t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smtClean="0"/>
              <a:t>back-propagate the prediction error on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Y(t)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b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dirty="0" smtClean="0"/>
              <a:t>to the </a:t>
            </a:r>
            <a:r>
              <a:rPr lang="en-US" b="1" dirty="0" smtClean="0">
                <a:solidFill>
                  <a:schemeClr val="accent5"/>
                </a:solidFill>
              </a:rPr>
              <a:t>code </a:t>
            </a:r>
            <a:r>
              <a:rPr lang="en-US" i="1" dirty="0" smtClean="0">
                <a:solidFill>
                  <a:schemeClr val="accent5"/>
                </a:solidFill>
              </a:rPr>
              <a:t>Z</a:t>
            </a:r>
            <a:r>
              <a:rPr lang="en-US" dirty="0" smtClean="0">
                <a:solidFill>
                  <a:schemeClr val="accent5"/>
                </a:solidFill>
              </a:rPr>
              <a:t>(</a:t>
            </a:r>
            <a:r>
              <a:rPr lang="en-US" i="1" dirty="0" smtClean="0">
                <a:solidFill>
                  <a:schemeClr val="accent5"/>
                </a:solidFill>
              </a:rPr>
              <a:t>t</a:t>
            </a:r>
            <a:r>
              <a:rPr lang="en-US" dirty="0" smtClean="0">
                <a:solidFill>
                  <a:schemeClr val="accent5"/>
                </a:solidFill>
              </a:rPr>
              <a:t>)</a:t>
            </a:r>
          </a:p>
          <a:p>
            <a:r>
              <a:rPr lang="en-US" dirty="0" smtClean="0"/>
              <a:t>Stack the encoders</a:t>
            </a:r>
          </a:p>
          <a:p>
            <a:r>
              <a:rPr lang="en-US" dirty="0" smtClean="0"/>
              <a:t>Train layer-wise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7410" y="6358833"/>
            <a:ext cx="78054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Szummer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“Semi-supervised learning of compact document representations with deep networks”,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ICML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2008;</a:t>
            </a:r>
            <a:b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Mirowski,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“Dynamic auto-encoders for semantic indexing”,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 Deep Learning Workshop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2010]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0983" y="1578166"/>
            <a:ext cx="4233576" cy="1760922"/>
          </a:xfrm>
          <a:prstGeom prst="rect">
            <a:avLst/>
          </a:prstGeom>
        </p:spPr>
      </p:pic>
      <p:sp>
        <p:nvSpPr>
          <p:cNvPr id="7" name="Rectangle 3"/>
          <p:cNvSpPr>
            <a:spLocks/>
          </p:cNvSpPr>
          <p:nvPr/>
        </p:nvSpPr>
        <p:spPr bwMode="auto">
          <a:xfrm>
            <a:off x="5410634" y="4863848"/>
            <a:ext cx="334702" cy="14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rgbClr val="956900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y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)</a:t>
            </a:r>
          </a:p>
        </p:txBody>
      </p:sp>
      <p:sp>
        <p:nvSpPr>
          <p:cNvPr id="8" name="Rectangle 4"/>
          <p:cNvSpPr>
            <a:spLocks/>
          </p:cNvSpPr>
          <p:nvPr/>
        </p:nvSpPr>
        <p:spPr bwMode="auto">
          <a:xfrm>
            <a:off x="6294110" y="4863848"/>
            <a:ext cx="486832" cy="14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rgbClr val="956900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y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+1)</a:t>
            </a:r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6358687" y="5258990"/>
            <a:ext cx="4222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chemeClr val="accent5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z</a:t>
            </a:r>
            <a:r>
              <a:rPr lang="en-US" sz="1000" baseline="32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(1)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)</a:t>
            </a:r>
          </a:p>
        </p:txBody>
      </p:sp>
      <p:sp>
        <p:nvSpPr>
          <p:cNvPr id="10" name="Rectangle 6"/>
          <p:cNvSpPr>
            <a:spLocks/>
          </p:cNvSpPr>
          <p:nvPr/>
        </p:nvSpPr>
        <p:spPr bwMode="auto">
          <a:xfrm>
            <a:off x="7444313" y="5258990"/>
            <a:ext cx="56972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 dirty="0">
                <a:solidFill>
                  <a:schemeClr val="accent5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z</a:t>
            </a:r>
            <a:r>
              <a:rPr lang="en-US" sz="1000" baseline="32000" dirty="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(1)</a:t>
            </a:r>
            <a:r>
              <a:rPr lang="en-US" sz="1000" dirty="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chemeClr val="accent5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 dirty="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+1)</a:t>
            </a:r>
          </a:p>
        </p:txBody>
      </p:sp>
      <p:sp>
        <p:nvSpPr>
          <p:cNvPr id="11" name="Rectangle 7"/>
          <p:cNvSpPr>
            <a:spLocks/>
          </p:cNvSpPr>
          <p:nvPr/>
        </p:nvSpPr>
        <p:spPr bwMode="auto">
          <a:xfrm>
            <a:off x="5306286" y="5306172"/>
            <a:ext cx="7749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00" dirty="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document</a:t>
            </a:r>
          </a:p>
          <a:p>
            <a:pPr algn="ctr"/>
            <a:r>
              <a:rPr lang="en-US" sz="1000" dirty="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classifier </a:t>
            </a:r>
            <a:r>
              <a:rPr lang="en-US" sz="1000" dirty="0" smtClean="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f</a:t>
            </a:r>
            <a:r>
              <a:rPr lang="en-US" sz="1000" baseline="-6000" dirty="0" smtClean="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1</a:t>
            </a:r>
            <a:endParaRPr lang="en-US" sz="1000" baseline="-6000" dirty="0">
              <a:solidFill>
                <a:srgbClr val="956900"/>
              </a:solidFill>
              <a:latin typeface="+mj-lt"/>
              <a:cs typeface="Times New Roman Italic" panose="02020503050405090304" pitchFamily="18" charset="0"/>
              <a:sym typeface="Times New Roman Italic" panose="02020503050405090304" pitchFamily="18" charset="0"/>
            </a:endParaRPr>
          </a:p>
        </p:txBody>
      </p:sp>
      <p:sp>
        <p:nvSpPr>
          <p:cNvPr id="12" name="Rectangle 8"/>
          <p:cNvSpPr>
            <a:spLocks/>
          </p:cNvSpPr>
          <p:nvPr/>
        </p:nvSpPr>
        <p:spPr bwMode="auto">
          <a:xfrm>
            <a:off x="6376468" y="6053508"/>
            <a:ext cx="31644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 dirty="0">
                <a:solidFill>
                  <a:schemeClr val="tx2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x</a:t>
            </a:r>
            <a:r>
              <a:rPr lang="en-US" sz="100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chemeClr val="tx2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)</a:t>
            </a:r>
          </a:p>
        </p:txBody>
      </p:sp>
      <p:sp>
        <p:nvSpPr>
          <p:cNvPr id="13" name="Rectangle 9"/>
          <p:cNvSpPr>
            <a:spLocks/>
          </p:cNvSpPr>
          <p:nvPr/>
        </p:nvSpPr>
        <p:spPr bwMode="auto">
          <a:xfrm>
            <a:off x="7485492" y="6039458"/>
            <a:ext cx="46392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 dirty="0">
                <a:solidFill>
                  <a:schemeClr val="tx2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x</a:t>
            </a:r>
            <a:r>
              <a:rPr lang="en-US" sz="100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chemeClr val="tx2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+1)</a:t>
            </a:r>
          </a:p>
        </p:txBody>
      </p:sp>
      <p:sp>
        <p:nvSpPr>
          <p:cNvPr id="15" name="Rectangle 11"/>
          <p:cNvSpPr>
            <a:spLocks/>
          </p:cNvSpPr>
          <p:nvPr/>
        </p:nvSpPr>
        <p:spPr bwMode="auto">
          <a:xfrm>
            <a:off x="6024575" y="5290601"/>
            <a:ext cx="102012" cy="102737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16" name="Rectangle 12"/>
          <p:cNvSpPr>
            <a:spLocks/>
          </p:cNvSpPr>
          <p:nvPr/>
        </p:nvSpPr>
        <p:spPr bwMode="auto">
          <a:xfrm>
            <a:off x="6801360" y="5460073"/>
            <a:ext cx="102012" cy="1036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18" name="Rectangle 14"/>
          <p:cNvSpPr>
            <a:spLocks/>
          </p:cNvSpPr>
          <p:nvPr/>
        </p:nvSpPr>
        <p:spPr bwMode="auto">
          <a:xfrm>
            <a:off x="7094292" y="5290601"/>
            <a:ext cx="101076" cy="102737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19" name="Oval 15"/>
          <p:cNvSpPr>
            <a:spLocks/>
          </p:cNvSpPr>
          <p:nvPr/>
        </p:nvSpPr>
        <p:spPr bwMode="auto">
          <a:xfrm>
            <a:off x="5724156" y="5050882"/>
            <a:ext cx="172203" cy="171228"/>
          </a:xfrm>
          <a:prstGeom prst="ellipse">
            <a:avLst/>
          </a:prstGeom>
          <a:noFill/>
          <a:ln w="508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20" name="Oval 16"/>
          <p:cNvSpPr>
            <a:spLocks/>
          </p:cNvSpPr>
          <p:nvPr/>
        </p:nvSpPr>
        <p:spPr bwMode="auto">
          <a:xfrm>
            <a:off x="6790129" y="5050882"/>
            <a:ext cx="172203" cy="171228"/>
          </a:xfrm>
          <a:prstGeom prst="ellipse">
            <a:avLst/>
          </a:prstGeom>
          <a:noFill/>
          <a:ln w="508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23" name="Rectangle 19"/>
          <p:cNvSpPr>
            <a:spLocks/>
          </p:cNvSpPr>
          <p:nvPr/>
        </p:nvSpPr>
        <p:spPr bwMode="auto">
          <a:xfrm>
            <a:off x="6256675" y="5842921"/>
            <a:ext cx="102012" cy="1018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24" name="Rectangle 20"/>
          <p:cNvSpPr>
            <a:spLocks/>
          </p:cNvSpPr>
          <p:nvPr/>
        </p:nvSpPr>
        <p:spPr bwMode="auto">
          <a:xfrm>
            <a:off x="7319841" y="5842921"/>
            <a:ext cx="101076" cy="1018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30" name="Rectangle 26"/>
          <p:cNvSpPr>
            <a:spLocks/>
          </p:cNvSpPr>
          <p:nvPr/>
        </p:nvSpPr>
        <p:spPr bwMode="auto">
          <a:xfrm>
            <a:off x="5410634" y="4142934"/>
            <a:ext cx="334702" cy="14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rgbClr val="956900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y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)</a:t>
            </a:r>
          </a:p>
        </p:txBody>
      </p:sp>
      <p:sp>
        <p:nvSpPr>
          <p:cNvPr id="31" name="Rectangle 27"/>
          <p:cNvSpPr>
            <a:spLocks/>
          </p:cNvSpPr>
          <p:nvPr/>
        </p:nvSpPr>
        <p:spPr bwMode="auto">
          <a:xfrm>
            <a:off x="6294110" y="4142934"/>
            <a:ext cx="486832" cy="14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rgbClr val="956900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y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+1)</a:t>
            </a:r>
          </a:p>
        </p:txBody>
      </p:sp>
      <p:sp>
        <p:nvSpPr>
          <p:cNvPr id="32" name="Rectangle 28"/>
          <p:cNvSpPr>
            <a:spLocks/>
          </p:cNvSpPr>
          <p:nvPr/>
        </p:nvSpPr>
        <p:spPr bwMode="auto">
          <a:xfrm>
            <a:off x="6361494" y="4536320"/>
            <a:ext cx="4222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chemeClr val="accent5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z</a:t>
            </a:r>
            <a:r>
              <a:rPr lang="en-US" sz="1000" baseline="32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(2)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)</a:t>
            </a:r>
          </a:p>
        </p:txBody>
      </p:sp>
      <p:sp>
        <p:nvSpPr>
          <p:cNvPr id="33" name="Rectangle 29"/>
          <p:cNvSpPr>
            <a:spLocks/>
          </p:cNvSpPr>
          <p:nvPr/>
        </p:nvSpPr>
        <p:spPr bwMode="auto">
          <a:xfrm>
            <a:off x="7447121" y="4536320"/>
            <a:ext cx="56972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chemeClr val="accent5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z</a:t>
            </a:r>
            <a:r>
              <a:rPr lang="en-US" sz="1000" baseline="32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(2)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+1)</a:t>
            </a:r>
          </a:p>
        </p:txBody>
      </p:sp>
      <p:sp>
        <p:nvSpPr>
          <p:cNvPr id="34" name="Rectangle 30"/>
          <p:cNvSpPr>
            <a:spLocks/>
          </p:cNvSpPr>
          <p:nvPr/>
        </p:nvSpPr>
        <p:spPr bwMode="auto">
          <a:xfrm>
            <a:off x="5307690" y="4584380"/>
            <a:ext cx="7749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00" dirty="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document</a:t>
            </a:r>
          </a:p>
          <a:p>
            <a:pPr algn="ctr"/>
            <a:r>
              <a:rPr lang="en-US" sz="1000" dirty="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classifier </a:t>
            </a:r>
            <a:r>
              <a:rPr lang="en-US" sz="1000" dirty="0" smtClean="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f</a:t>
            </a:r>
            <a:r>
              <a:rPr lang="en-US" sz="1000" baseline="-6000" dirty="0" smtClean="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2</a:t>
            </a:r>
            <a:endParaRPr lang="en-US" sz="1000" baseline="-6000" dirty="0">
              <a:solidFill>
                <a:srgbClr val="956900"/>
              </a:solidFill>
              <a:latin typeface="+mj-lt"/>
              <a:cs typeface="Times New Roman Italic" panose="02020503050405090304" pitchFamily="18" charset="0"/>
              <a:sym typeface="Times New Roman Italic" panose="02020503050405090304" pitchFamily="18" charset="0"/>
            </a:endParaRPr>
          </a:p>
        </p:txBody>
      </p:sp>
      <p:sp>
        <p:nvSpPr>
          <p:cNvPr id="36" name="Rectangle 32"/>
          <p:cNvSpPr>
            <a:spLocks/>
          </p:cNvSpPr>
          <p:nvPr/>
        </p:nvSpPr>
        <p:spPr bwMode="auto">
          <a:xfrm>
            <a:off x="6024575" y="4564419"/>
            <a:ext cx="102012" cy="10185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37" name="Rectangle 33"/>
          <p:cNvSpPr>
            <a:spLocks/>
          </p:cNvSpPr>
          <p:nvPr/>
        </p:nvSpPr>
        <p:spPr bwMode="auto">
          <a:xfrm>
            <a:off x="6803232" y="4740037"/>
            <a:ext cx="102012" cy="1036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39" name="Rectangle 35"/>
          <p:cNvSpPr>
            <a:spLocks/>
          </p:cNvSpPr>
          <p:nvPr/>
        </p:nvSpPr>
        <p:spPr bwMode="auto">
          <a:xfrm>
            <a:off x="7095228" y="4564419"/>
            <a:ext cx="101076" cy="10185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40" name="Oval 36"/>
          <p:cNvSpPr>
            <a:spLocks/>
          </p:cNvSpPr>
          <p:nvPr/>
        </p:nvSpPr>
        <p:spPr bwMode="auto">
          <a:xfrm>
            <a:off x="5725092" y="4325577"/>
            <a:ext cx="172203" cy="170350"/>
          </a:xfrm>
          <a:prstGeom prst="ellipse">
            <a:avLst/>
          </a:prstGeom>
          <a:noFill/>
          <a:ln w="508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41" name="Oval 37"/>
          <p:cNvSpPr>
            <a:spLocks/>
          </p:cNvSpPr>
          <p:nvPr/>
        </p:nvSpPr>
        <p:spPr bwMode="auto">
          <a:xfrm>
            <a:off x="6788258" y="4325577"/>
            <a:ext cx="172203" cy="170350"/>
          </a:xfrm>
          <a:prstGeom prst="ellipse">
            <a:avLst/>
          </a:prstGeom>
          <a:noFill/>
          <a:ln w="508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42" name="Rectangle 38"/>
          <p:cNvSpPr>
            <a:spLocks/>
          </p:cNvSpPr>
          <p:nvPr/>
        </p:nvSpPr>
        <p:spPr bwMode="auto">
          <a:xfrm>
            <a:off x="6256675" y="5119373"/>
            <a:ext cx="102012" cy="1018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43" name="Rectangle 39"/>
          <p:cNvSpPr>
            <a:spLocks/>
          </p:cNvSpPr>
          <p:nvPr/>
        </p:nvSpPr>
        <p:spPr bwMode="auto">
          <a:xfrm>
            <a:off x="7319841" y="5119373"/>
            <a:ext cx="101076" cy="1018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49" name="Rectangle 45"/>
          <p:cNvSpPr>
            <a:spLocks/>
          </p:cNvSpPr>
          <p:nvPr/>
        </p:nvSpPr>
        <p:spPr bwMode="auto">
          <a:xfrm>
            <a:off x="5410634" y="3419386"/>
            <a:ext cx="334702" cy="14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rgbClr val="956900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y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)</a:t>
            </a:r>
          </a:p>
        </p:txBody>
      </p:sp>
      <p:sp>
        <p:nvSpPr>
          <p:cNvPr id="50" name="Rectangle 46"/>
          <p:cNvSpPr>
            <a:spLocks/>
          </p:cNvSpPr>
          <p:nvPr/>
        </p:nvSpPr>
        <p:spPr bwMode="auto">
          <a:xfrm>
            <a:off x="6294110" y="3419386"/>
            <a:ext cx="486832" cy="14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rgbClr val="956900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y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+1)</a:t>
            </a:r>
          </a:p>
        </p:txBody>
      </p:sp>
      <p:sp>
        <p:nvSpPr>
          <p:cNvPr id="51" name="Rectangle 47"/>
          <p:cNvSpPr>
            <a:spLocks/>
          </p:cNvSpPr>
          <p:nvPr/>
        </p:nvSpPr>
        <p:spPr bwMode="auto">
          <a:xfrm>
            <a:off x="6361494" y="3812771"/>
            <a:ext cx="4222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chemeClr val="accent5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z</a:t>
            </a:r>
            <a:r>
              <a:rPr lang="en-US" sz="1000" baseline="32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(3)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)</a:t>
            </a:r>
          </a:p>
        </p:txBody>
      </p:sp>
      <p:sp>
        <p:nvSpPr>
          <p:cNvPr id="52" name="Rectangle 48"/>
          <p:cNvSpPr>
            <a:spLocks/>
          </p:cNvSpPr>
          <p:nvPr/>
        </p:nvSpPr>
        <p:spPr bwMode="auto">
          <a:xfrm>
            <a:off x="7447121" y="3812771"/>
            <a:ext cx="56972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chemeClr val="accent5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z</a:t>
            </a:r>
            <a:r>
              <a:rPr lang="en-US" sz="1000" baseline="32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(3)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+1)</a:t>
            </a:r>
          </a:p>
        </p:txBody>
      </p:sp>
      <p:sp>
        <p:nvSpPr>
          <p:cNvPr id="53" name="Rectangle 49"/>
          <p:cNvSpPr>
            <a:spLocks/>
          </p:cNvSpPr>
          <p:nvPr/>
        </p:nvSpPr>
        <p:spPr bwMode="auto">
          <a:xfrm>
            <a:off x="5307690" y="3860832"/>
            <a:ext cx="7749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00" dirty="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document</a:t>
            </a:r>
          </a:p>
          <a:p>
            <a:pPr algn="ctr"/>
            <a:r>
              <a:rPr lang="en-US" sz="1000" dirty="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classifier </a:t>
            </a:r>
            <a:r>
              <a:rPr lang="en-US" sz="1000" dirty="0" smtClean="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f</a:t>
            </a:r>
            <a:r>
              <a:rPr lang="en-US" sz="1000" baseline="-6000" dirty="0" smtClean="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3</a:t>
            </a:r>
            <a:endParaRPr lang="en-US" sz="1000" baseline="-6000" dirty="0">
              <a:solidFill>
                <a:srgbClr val="956900"/>
              </a:solidFill>
              <a:latin typeface="+mj-lt"/>
              <a:cs typeface="Times New Roman Italic" panose="02020503050405090304" pitchFamily="18" charset="0"/>
              <a:sym typeface="Times New Roman Italic" panose="02020503050405090304" pitchFamily="18" charset="0"/>
            </a:endParaRPr>
          </a:p>
        </p:txBody>
      </p:sp>
      <p:sp>
        <p:nvSpPr>
          <p:cNvPr id="54" name="Rectangle 50"/>
          <p:cNvSpPr>
            <a:spLocks/>
          </p:cNvSpPr>
          <p:nvPr/>
        </p:nvSpPr>
        <p:spPr bwMode="auto">
          <a:xfrm>
            <a:off x="7454608" y="4346652"/>
            <a:ext cx="1491087" cy="230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auto-encoder </a:t>
            </a:r>
            <a:r>
              <a:rPr lang="en-US" sz="1000" dirty="0" smtClean="0">
                <a:solidFill>
                  <a:schemeClr val="tx2"/>
                </a:solidFill>
                <a:latin typeface="Century Gothic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g</a:t>
            </a:r>
            <a:r>
              <a:rPr lang="en-US" sz="1000" baseline="-6000" dirty="0" smtClean="0">
                <a:solidFill>
                  <a:schemeClr val="tx2"/>
                </a:solidFill>
                <a:latin typeface="Century Gothic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3</a:t>
            </a:r>
            <a:r>
              <a:rPr lang="en-US" sz="1000" dirty="0" smtClean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,</a:t>
            </a:r>
            <a:r>
              <a:rPr lang="en-US" sz="1000" dirty="0" smtClean="0">
                <a:solidFill>
                  <a:schemeClr val="tx2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h</a:t>
            </a:r>
            <a:r>
              <a:rPr lang="en-US" sz="1000" baseline="-6000" dirty="0" smtClean="0">
                <a:solidFill>
                  <a:schemeClr val="tx2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3</a:t>
            </a:r>
            <a:endParaRPr lang="en-US" sz="1000" baseline="-6000" dirty="0">
              <a:solidFill>
                <a:schemeClr val="tx2"/>
              </a:solidFill>
              <a:latin typeface="+mj-lt"/>
              <a:cs typeface="Times New Roman Italic" panose="02020503050405090304" pitchFamily="18" charset="0"/>
              <a:sym typeface="Times New Roman Italic" panose="02020503050405090304" pitchFamily="18" charset="0"/>
            </a:endParaRPr>
          </a:p>
        </p:txBody>
      </p:sp>
      <p:sp>
        <p:nvSpPr>
          <p:cNvPr id="56" name="Rectangle 52"/>
          <p:cNvSpPr>
            <a:spLocks/>
          </p:cNvSpPr>
          <p:nvPr/>
        </p:nvSpPr>
        <p:spPr bwMode="auto">
          <a:xfrm>
            <a:off x="6024575" y="3840870"/>
            <a:ext cx="102012" cy="10185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57" name="Rectangle 53"/>
          <p:cNvSpPr>
            <a:spLocks/>
          </p:cNvSpPr>
          <p:nvPr/>
        </p:nvSpPr>
        <p:spPr bwMode="auto">
          <a:xfrm>
            <a:off x="6803232" y="4016489"/>
            <a:ext cx="102012" cy="1036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59" name="Rectangle 55"/>
          <p:cNvSpPr>
            <a:spLocks/>
          </p:cNvSpPr>
          <p:nvPr/>
        </p:nvSpPr>
        <p:spPr bwMode="auto">
          <a:xfrm>
            <a:off x="7095228" y="3840870"/>
            <a:ext cx="101076" cy="10185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60" name="Oval 56"/>
          <p:cNvSpPr>
            <a:spLocks/>
          </p:cNvSpPr>
          <p:nvPr/>
        </p:nvSpPr>
        <p:spPr bwMode="auto">
          <a:xfrm>
            <a:off x="5725092" y="3602029"/>
            <a:ext cx="172203" cy="170350"/>
          </a:xfrm>
          <a:prstGeom prst="ellipse">
            <a:avLst/>
          </a:prstGeom>
          <a:noFill/>
          <a:ln w="508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61" name="Oval 57"/>
          <p:cNvSpPr>
            <a:spLocks/>
          </p:cNvSpPr>
          <p:nvPr/>
        </p:nvSpPr>
        <p:spPr bwMode="auto">
          <a:xfrm>
            <a:off x="6788258" y="3602029"/>
            <a:ext cx="172203" cy="170350"/>
          </a:xfrm>
          <a:prstGeom prst="ellipse">
            <a:avLst/>
          </a:prstGeom>
          <a:noFill/>
          <a:ln w="508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62" name="Rectangle 58"/>
          <p:cNvSpPr>
            <a:spLocks/>
          </p:cNvSpPr>
          <p:nvPr/>
        </p:nvSpPr>
        <p:spPr bwMode="auto">
          <a:xfrm>
            <a:off x="6256675" y="4395825"/>
            <a:ext cx="102012" cy="1018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63" name="Rectangle 59"/>
          <p:cNvSpPr>
            <a:spLocks/>
          </p:cNvSpPr>
          <p:nvPr/>
        </p:nvSpPr>
        <p:spPr bwMode="auto">
          <a:xfrm>
            <a:off x="7319841" y="4395825"/>
            <a:ext cx="101076" cy="1018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69" name="Rectangle 65"/>
          <p:cNvSpPr>
            <a:spLocks/>
          </p:cNvSpPr>
          <p:nvPr/>
        </p:nvSpPr>
        <p:spPr bwMode="auto">
          <a:xfrm>
            <a:off x="7454608" y="5070199"/>
            <a:ext cx="1491087" cy="19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auto-encoder </a:t>
            </a:r>
            <a:r>
              <a:rPr lang="en-US" sz="1000" dirty="0" smtClean="0">
                <a:solidFill>
                  <a:schemeClr val="tx2"/>
                </a:solidFill>
                <a:latin typeface="Century Gothic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g</a:t>
            </a:r>
            <a:r>
              <a:rPr lang="en-US" sz="1000" baseline="-6000" dirty="0" smtClean="0">
                <a:solidFill>
                  <a:schemeClr val="tx2"/>
                </a:solidFill>
                <a:latin typeface="Century Gothic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2</a:t>
            </a:r>
            <a:r>
              <a:rPr lang="en-US" sz="1000" dirty="0" smtClean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,</a:t>
            </a:r>
            <a:r>
              <a:rPr lang="en-US" sz="1000" dirty="0" smtClean="0">
                <a:solidFill>
                  <a:schemeClr val="tx2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h</a:t>
            </a:r>
            <a:r>
              <a:rPr lang="en-US" sz="1000" baseline="-6000" dirty="0" smtClean="0">
                <a:solidFill>
                  <a:schemeClr val="tx2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2</a:t>
            </a:r>
            <a:endParaRPr lang="en-US" sz="1000" baseline="-6000" dirty="0">
              <a:solidFill>
                <a:schemeClr val="tx2"/>
              </a:solidFill>
              <a:latin typeface="+mj-lt"/>
              <a:cs typeface="Times New Roman Italic" panose="02020503050405090304" pitchFamily="18" charset="0"/>
              <a:sym typeface="Times New Roman Italic" panose="02020503050405090304" pitchFamily="18" charset="0"/>
            </a:endParaRPr>
          </a:p>
        </p:txBody>
      </p:sp>
      <p:sp>
        <p:nvSpPr>
          <p:cNvPr id="70" name="Rectangle 66"/>
          <p:cNvSpPr>
            <a:spLocks/>
          </p:cNvSpPr>
          <p:nvPr/>
        </p:nvSpPr>
        <p:spPr bwMode="auto">
          <a:xfrm>
            <a:off x="7454608" y="5793748"/>
            <a:ext cx="1491087" cy="245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auto-encoder </a:t>
            </a:r>
            <a:r>
              <a:rPr lang="en-US" sz="1000" dirty="0" smtClean="0">
                <a:solidFill>
                  <a:schemeClr val="tx2"/>
                </a:solidFill>
                <a:latin typeface="Century Gothic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g</a:t>
            </a:r>
            <a:r>
              <a:rPr lang="en-US" sz="1000" baseline="-6000" dirty="0" smtClean="0">
                <a:solidFill>
                  <a:schemeClr val="tx2"/>
                </a:solidFill>
                <a:latin typeface="Century Gothic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1</a:t>
            </a:r>
            <a:r>
              <a:rPr lang="en-US" sz="1000" dirty="0" smtClean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,</a:t>
            </a:r>
            <a:r>
              <a:rPr lang="en-US" sz="1000" dirty="0" smtClean="0">
                <a:solidFill>
                  <a:schemeClr val="tx2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h</a:t>
            </a:r>
            <a:r>
              <a:rPr lang="en-US" sz="1000" baseline="-6000" dirty="0" smtClean="0">
                <a:solidFill>
                  <a:schemeClr val="tx2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1</a:t>
            </a:r>
            <a:endParaRPr lang="en-US" sz="1000" baseline="-6000" dirty="0">
              <a:solidFill>
                <a:schemeClr val="tx2"/>
              </a:solidFill>
              <a:latin typeface="+mj-lt"/>
              <a:cs typeface="Times New Roman Italic" panose="02020503050405090304" pitchFamily="18" charset="0"/>
              <a:sym typeface="Times New Roman Italic" panose="02020503050405090304" pitchFamily="18" charset="0"/>
            </a:endParaRPr>
          </a:p>
        </p:txBody>
      </p:sp>
      <p:sp>
        <p:nvSpPr>
          <p:cNvPr id="71" name="Rectangle 67"/>
          <p:cNvSpPr>
            <a:spLocks/>
          </p:cNvSpPr>
          <p:nvPr/>
        </p:nvSpPr>
        <p:spPr bwMode="auto">
          <a:xfrm>
            <a:off x="6346520" y="5561931"/>
            <a:ext cx="1018243" cy="49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00" dirty="0" smtClean="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Random</a:t>
            </a:r>
            <a:endParaRPr lang="en-US" sz="1000" dirty="0">
              <a:solidFill>
                <a:schemeClr val="accent5"/>
              </a:solidFill>
              <a:latin typeface="+mj-lt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walk</a:t>
            </a:r>
          </a:p>
        </p:txBody>
      </p:sp>
      <p:sp>
        <p:nvSpPr>
          <p:cNvPr id="72" name="Rectangle 68"/>
          <p:cNvSpPr>
            <a:spLocks/>
          </p:cNvSpPr>
          <p:nvPr/>
        </p:nvSpPr>
        <p:spPr bwMode="auto">
          <a:xfrm>
            <a:off x="5298328" y="6039614"/>
            <a:ext cx="1018243" cy="34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0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word histograms</a:t>
            </a:r>
          </a:p>
        </p:txBody>
      </p:sp>
    </p:spTree>
    <p:extLst>
      <p:ext uri="{BB962C8B-B14F-4D97-AF65-F5344CB8AC3E}">
        <p14:creationId xmlns:p14="http://schemas.microsoft.com/office/powerpoint/2010/main" val="89188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Semi-supervised learning of auto-encoders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7410" y="6358833"/>
            <a:ext cx="78054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Szummer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“Semi-supervised learning of compact document representations with deep networks”,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ICML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2008;</a:t>
            </a:r>
            <a:b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Mirowski,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“Dynamic auto-encoders for semantic indexing”,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 Deep Learning Workshop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2010]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155" y="1462204"/>
            <a:ext cx="5494867" cy="19921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3691845"/>
            <a:ext cx="3423356" cy="246981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20162" y="3824114"/>
            <a:ext cx="49734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Performance on document retrieval task:</a:t>
            </a:r>
            <a:br>
              <a:rPr lang="en-US" dirty="0" smtClean="0">
                <a:latin typeface="+mj-lt"/>
              </a:rPr>
            </a:br>
            <a:r>
              <a:rPr lang="en-US" b="1" dirty="0" smtClean="0">
                <a:latin typeface="+mj-lt"/>
              </a:rPr>
              <a:t>Reuters-21k</a:t>
            </a:r>
            <a:r>
              <a:rPr lang="en-US" dirty="0" smtClean="0">
                <a:latin typeface="+mj-lt"/>
              </a:rPr>
              <a:t> dataset (9.6k training, </a:t>
            </a:r>
            <a:r>
              <a:rPr lang="en-US" dirty="0">
                <a:latin typeface="+mj-lt"/>
              </a:rPr>
              <a:t>4</a:t>
            </a:r>
            <a:r>
              <a:rPr lang="en-US" dirty="0" smtClean="0">
                <a:latin typeface="+mj-lt"/>
              </a:rPr>
              <a:t>k test),</a:t>
            </a:r>
            <a:br>
              <a:rPr lang="en-US" dirty="0" smtClean="0">
                <a:latin typeface="+mj-lt"/>
              </a:rPr>
            </a:br>
            <a:r>
              <a:rPr lang="en-US" dirty="0" smtClean="0">
                <a:latin typeface="+mj-lt"/>
              </a:rPr>
              <a:t>vocabulary 2k words, 10-class classification</a:t>
            </a:r>
            <a:br>
              <a:rPr lang="en-US" dirty="0" smtClean="0">
                <a:latin typeface="+mj-lt"/>
              </a:rPr>
            </a:br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Comparison with: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+mj-lt"/>
              </a:rPr>
              <a:t>unsupervised techniques</a:t>
            </a:r>
            <a:br>
              <a:rPr lang="en-US" dirty="0" smtClean="0">
                <a:latin typeface="+mj-lt"/>
              </a:rPr>
            </a:br>
            <a:r>
              <a:rPr lang="en-US" dirty="0" smtClean="0">
                <a:latin typeface="+mj-lt"/>
              </a:rPr>
              <a:t>(DBN: Semantic Hashing, LSA) + SVM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+mj-lt"/>
              </a:rPr>
              <a:t>t</a:t>
            </a:r>
            <a:r>
              <a:rPr lang="en-US" dirty="0" smtClean="0">
                <a:latin typeface="+mj-lt"/>
              </a:rPr>
              <a:t>raditional technique: word TF-IDF + SVM 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197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Structured Semantic Models for web search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6625" y="6562469"/>
            <a:ext cx="83201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[Huang, He,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Gao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Deng et al, “Learning Deep Structured Semantic Models for Web Search using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Clickthrough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Data”,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CIKM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2013]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90011" y="1814379"/>
            <a:ext cx="8756886" cy="4315876"/>
            <a:chOff x="167687" y="1761925"/>
            <a:chExt cx="9584488" cy="4850137"/>
          </a:xfrm>
        </p:grpSpPr>
        <p:sp>
          <p:nvSpPr>
            <p:cNvPr id="6" name="TextBox 5"/>
            <p:cNvSpPr txBox="1"/>
            <p:nvPr/>
          </p:nvSpPr>
          <p:spPr>
            <a:xfrm>
              <a:off x="2520950" y="6215604"/>
              <a:ext cx="1828541" cy="380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olidFill>
                    <a:srgbClr val="0070C0"/>
                  </a:solidFill>
                  <a:latin typeface="+mj-lt"/>
                </a:rPr>
                <a:t>s</a:t>
              </a:r>
              <a:r>
                <a:rPr lang="en-US" sz="1600" dirty="0">
                  <a:solidFill>
                    <a:srgbClr val="0070C0"/>
                  </a:solidFill>
                  <a:latin typeface="+mj-lt"/>
                </a:rPr>
                <a:t>: “</a:t>
              </a:r>
              <a:r>
                <a:rPr lang="en-US" sz="1600" b="1" dirty="0">
                  <a:solidFill>
                    <a:srgbClr val="0070C0"/>
                  </a:solidFill>
                  <a:latin typeface="+mj-lt"/>
                </a:rPr>
                <a:t>racing  car</a:t>
              </a:r>
              <a:r>
                <a:rPr lang="en-US" sz="1600" dirty="0">
                  <a:solidFill>
                    <a:srgbClr val="0070C0"/>
                  </a:solidFill>
                  <a:latin typeface="+mj-lt"/>
                </a:rPr>
                <a:t>”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67687" y="6247446"/>
              <a:ext cx="2049793" cy="345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+mj-lt"/>
                </a:rPr>
                <a:t>Input word/phrase</a:t>
              </a:r>
              <a:endParaRPr lang="en-US" sz="1400" dirty="0">
                <a:latin typeface="+mj-lt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268855" y="5926285"/>
              <a:ext cx="2184823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dim = 5M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68064" y="5926286"/>
              <a:ext cx="2133825" cy="3458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+mj-lt"/>
                </a:rPr>
                <a:t>Bag-of-words vector</a:t>
              </a:r>
            </a:p>
          </p:txBody>
        </p:sp>
        <p:sp>
          <p:nvSpPr>
            <p:cNvPr id="10" name="Up Arrow 9"/>
            <p:cNvSpPr/>
            <p:nvPr/>
          </p:nvSpPr>
          <p:spPr>
            <a:xfrm>
              <a:off x="3264553" y="5610951"/>
              <a:ext cx="180746" cy="252094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658794" y="5275260"/>
              <a:ext cx="1458758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dim = 50K</a:t>
              </a:r>
            </a:p>
          </p:txBody>
        </p:sp>
        <p:sp>
          <p:nvSpPr>
            <p:cNvPr id="12" name="Up Arrow 11"/>
            <p:cNvSpPr/>
            <p:nvPr/>
          </p:nvSpPr>
          <p:spPr>
            <a:xfrm>
              <a:off x="3270894" y="4939136"/>
              <a:ext cx="180746" cy="252094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857078" y="4603007"/>
              <a:ext cx="1063967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d=500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8064" y="4603006"/>
              <a:ext cx="2108154" cy="587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+mj-lt"/>
                </a:rPr>
                <a:t>Letter-tri-gram embedding matrix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8064" y="5291255"/>
              <a:ext cx="2161897" cy="587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+mj-lt"/>
                </a:rPr>
                <a:t>Letter-tri-gram </a:t>
              </a:r>
              <a:r>
                <a:rPr lang="en-US" sz="1400" b="1" dirty="0" err="1">
                  <a:latin typeface="+mj-lt"/>
                </a:rPr>
                <a:t>coeff</a:t>
              </a:r>
              <a:r>
                <a:rPr lang="en-US" sz="1400" b="1" dirty="0">
                  <a:latin typeface="+mj-lt"/>
                </a:rPr>
                <a:t>.</a:t>
              </a:r>
            </a:p>
            <a:p>
              <a:r>
                <a:rPr lang="en-US" sz="1400" b="1" dirty="0">
                  <a:latin typeface="+mj-lt"/>
                </a:rPr>
                <a:t>matrix </a:t>
              </a:r>
              <a:r>
                <a:rPr lang="en-US" sz="1400" dirty="0">
                  <a:latin typeface="+mj-lt"/>
                </a:rPr>
                <a:t>(fixed)</a:t>
              </a:r>
            </a:p>
          </p:txBody>
        </p:sp>
        <p:cxnSp>
          <p:nvCxnSpPr>
            <p:cNvPr id="16" name="Straight Arrow Connector 15"/>
            <p:cNvCxnSpPr>
              <a:stCxn id="15" idx="3"/>
              <a:endCxn id="65" idx="1"/>
            </p:cNvCxnSpPr>
            <p:nvPr/>
          </p:nvCxnSpPr>
          <p:spPr>
            <a:xfrm>
              <a:off x="2329960" y="5585249"/>
              <a:ext cx="355825" cy="132113"/>
            </a:xfrm>
            <a:prstGeom prst="straightConnector1">
              <a:avLst/>
            </a:prstGeom>
            <a:ln w="63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endCxn id="66" idx="1"/>
            </p:cNvCxnSpPr>
            <p:nvPr/>
          </p:nvCxnSpPr>
          <p:spPr>
            <a:xfrm>
              <a:off x="2206003" y="5009479"/>
              <a:ext cx="483011" cy="42154"/>
            </a:xfrm>
            <a:prstGeom prst="straightConnector1">
              <a:avLst/>
            </a:prstGeom>
            <a:ln w="63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Up Arrow 17"/>
            <p:cNvSpPr/>
            <p:nvPr/>
          </p:nvSpPr>
          <p:spPr>
            <a:xfrm>
              <a:off x="3270893" y="4253193"/>
              <a:ext cx="174407" cy="265783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857076" y="3930753"/>
              <a:ext cx="1063967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d=500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1720" y="2770305"/>
              <a:ext cx="1723103" cy="587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+mj-lt"/>
                </a:rPr>
                <a:t>Semantic vector</a:t>
              </a:r>
            </a:p>
          </p:txBody>
        </p:sp>
        <p:cxnSp>
          <p:nvCxnSpPr>
            <p:cNvPr id="21" name="Straight Arrow Connector 20"/>
            <p:cNvCxnSpPr>
              <a:stCxn id="20" idx="3"/>
            </p:cNvCxnSpPr>
            <p:nvPr/>
          </p:nvCxnSpPr>
          <p:spPr>
            <a:xfrm flipV="1">
              <a:off x="2184822" y="3015808"/>
              <a:ext cx="818467" cy="48492"/>
            </a:xfrm>
            <a:prstGeom prst="straightConnector1">
              <a:avLst/>
            </a:prstGeom>
            <a:ln w="63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Up Arrow 21"/>
            <p:cNvSpPr/>
            <p:nvPr/>
          </p:nvSpPr>
          <p:spPr>
            <a:xfrm>
              <a:off x="3270892" y="3580939"/>
              <a:ext cx="174407" cy="265783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006719" y="3243293"/>
              <a:ext cx="774706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+mj-lt"/>
                </a:rPr>
                <a:t>d=300</a:t>
              </a:r>
              <a:endParaRPr lang="en-US" sz="1400" dirty="0">
                <a:latin typeface="+mj-lt"/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3146870" y="2779428"/>
              <a:ext cx="472763" cy="472763"/>
              <a:chOff x="838200" y="1571920"/>
              <a:chExt cx="428702" cy="428702"/>
            </a:xfrm>
          </p:grpSpPr>
          <p:cxnSp>
            <p:nvCxnSpPr>
              <p:cNvPr id="77" name="Straight Connector 76"/>
              <p:cNvCxnSpPr/>
              <p:nvPr/>
            </p:nvCxnSpPr>
            <p:spPr>
              <a:xfrm>
                <a:off x="838200" y="1786354"/>
                <a:ext cx="428702" cy="0"/>
              </a:xfrm>
              <a:prstGeom prst="line">
                <a:avLst/>
              </a:prstGeom>
              <a:ln w="3175">
                <a:solidFill>
                  <a:schemeClr val="accent6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 rot="16200000">
                <a:off x="833595" y="1786271"/>
                <a:ext cx="428702" cy="0"/>
              </a:xfrm>
              <a:prstGeom prst="line">
                <a:avLst/>
              </a:prstGeom>
              <a:ln w="3175">
                <a:solidFill>
                  <a:schemeClr val="accent6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Up Arrow 24"/>
            <p:cNvSpPr/>
            <p:nvPr/>
          </p:nvSpPr>
          <p:spPr>
            <a:xfrm rot="1949610">
              <a:off x="3393668" y="2729835"/>
              <a:ext cx="121371" cy="332386"/>
            </a:xfrm>
            <a:prstGeom prst="upArrow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873837" y="6224603"/>
              <a:ext cx="2060136" cy="380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olidFill>
                    <a:srgbClr val="0070C0"/>
                  </a:solidFill>
                  <a:latin typeface="+mj-lt"/>
                </a:rPr>
                <a:t>t1</a:t>
              </a:r>
              <a:r>
                <a:rPr lang="en-US" sz="1600" dirty="0">
                  <a:solidFill>
                    <a:srgbClr val="0070C0"/>
                  </a:solidFill>
                  <a:latin typeface="+mj-lt"/>
                </a:rPr>
                <a:t>: “</a:t>
              </a:r>
              <a:r>
                <a:rPr lang="en-US" sz="1600" b="1" dirty="0">
                  <a:solidFill>
                    <a:srgbClr val="0070C0"/>
                  </a:solidFill>
                  <a:latin typeface="+mj-lt"/>
                </a:rPr>
                <a:t>formula one</a:t>
              </a:r>
              <a:r>
                <a:rPr lang="en-US" sz="1600" dirty="0">
                  <a:solidFill>
                    <a:srgbClr val="0070C0"/>
                  </a:solidFill>
                  <a:latin typeface="+mj-lt"/>
                </a:rPr>
                <a:t>”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705774" y="5935283"/>
              <a:ext cx="2184823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dim = 5M</a:t>
              </a:r>
            </a:p>
          </p:txBody>
        </p:sp>
        <p:sp>
          <p:nvSpPr>
            <p:cNvPr id="28" name="Up Arrow 27"/>
            <p:cNvSpPr/>
            <p:nvPr/>
          </p:nvSpPr>
          <p:spPr>
            <a:xfrm>
              <a:off x="5701471" y="5619949"/>
              <a:ext cx="180746" cy="252094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095713" y="5284258"/>
              <a:ext cx="1458758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dim = 50K</a:t>
              </a:r>
            </a:p>
          </p:txBody>
        </p:sp>
        <p:sp>
          <p:nvSpPr>
            <p:cNvPr id="30" name="Up Arrow 29"/>
            <p:cNvSpPr/>
            <p:nvPr/>
          </p:nvSpPr>
          <p:spPr>
            <a:xfrm>
              <a:off x="5707812" y="4948133"/>
              <a:ext cx="180746" cy="252094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293996" y="4612004"/>
              <a:ext cx="1063967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d=500</a:t>
              </a:r>
            </a:p>
          </p:txBody>
        </p:sp>
        <p:sp>
          <p:nvSpPr>
            <p:cNvPr id="32" name="Up Arrow 31"/>
            <p:cNvSpPr/>
            <p:nvPr/>
          </p:nvSpPr>
          <p:spPr>
            <a:xfrm>
              <a:off x="5707811" y="4262190"/>
              <a:ext cx="174407" cy="265783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293995" y="3939751"/>
              <a:ext cx="1063967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d=500</a:t>
              </a:r>
            </a:p>
          </p:txBody>
        </p:sp>
        <p:sp>
          <p:nvSpPr>
            <p:cNvPr id="34" name="Up Arrow 33"/>
            <p:cNvSpPr/>
            <p:nvPr/>
          </p:nvSpPr>
          <p:spPr>
            <a:xfrm>
              <a:off x="5707810" y="3589937"/>
              <a:ext cx="174407" cy="265783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443637" y="3252290"/>
              <a:ext cx="774706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+mj-lt"/>
                </a:rPr>
                <a:t>d=300</a:t>
              </a: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5583788" y="2788425"/>
              <a:ext cx="472763" cy="472763"/>
              <a:chOff x="838200" y="1571920"/>
              <a:chExt cx="428702" cy="428702"/>
            </a:xfrm>
          </p:grpSpPr>
          <p:cxnSp>
            <p:nvCxnSpPr>
              <p:cNvPr id="75" name="Straight Connector 74"/>
              <p:cNvCxnSpPr/>
              <p:nvPr/>
            </p:nvCxnSpPr>
            <p:spPr>
              <a:xfrm>
                <a:off x="838200" y="1786354"/>
                <a:ext cx="428702" cy="0"/>
              </a:xfrm>
              <a:prstGeom prst="line">
                <a:avLst/>
              </a:prstGeom>
              <a:ln w="3175">
                <a:solidFill>
                  <a:schemeClr val="accent6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 rot="16200000">
                <a:off x="833595" y="1786271"/>
                <a:ext cx="428702" cy="0"/>
              </a:xfrm>
              <a:prstGeom prst="line">
                <a:avLst/>
              </a:prstGeom>
              <a:ln w="3175">
                <a:solidFill>
                  <a:schemeClr val="accent6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Up Arrow 36"/>
            <p:cNvSpPr/>
            <p:nvPr/>
          </p:nvSpPr>
          <p:spPr>
            <a:xfrm rot="17199589">
              <a:off x="5615674" y="2804564"/>
              <a:ext cx="166633" cy="332386"/>
            </a:xfrm>
            <a:prstGeom prst="upArrow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310755" y="6231599"/>
              <a:ext cx="2068907" cy="380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olidFill>
                    <a:srgbClr val="0070C0"/>
                  </a:solidFill>
                  <a:latin typeface="+mj-lt"/>
                </a:rPr>
                <a:t>t2</a:t>
              </a:r>
              <a:r>
                <a:rPr lang="en-US" sz="1600" dirty="0">
                  <a:solidFill>
                    <a:srgbClr val="0070C0"/>
                  </a:solidFill>
                  <a:latin typeface="+mj-lt"/>
                </a:rPr>
                <a:t>: “</a:t>
              </a:r>
              <a:r>
                <a:rPr lang="en-US" sz="1600" b="1" dirty="0">
                  <a:solidFill>
                    <a:srgbClr val="0070C0"/>
                  </a:solidFill>
                  <a:latin typeface="+mj-lt"/>
                </a:rPr>
                <a:t>ford model t</a:t>
              </a:r>
              <a:r>
                <a:rPr lang="en-US" sz="1600" dirty="0">
                  <a:solidFill>
                    <a:srgbClr val="0070C0"/>
                  </a:solidFill>
                  <a:latin typeface="+mj-lt"/>
                </a:rPr>
                <a:t>”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226724" y="5942280"/>
              <a:ext cx="2184823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dim = 5M</a:t>
              </a:r>
            </a:p>
          </p:txBody>
        </p:sp>
        <p:sp>
          <p:nvSpPr>
            <p:cNvPr id="40" name="Up Arrow 39"/>
            <p:cNvSpPr/>
            <p:nvPr/>
          </p:nvSpPr>
          <p:spPr>
            <a:xfrm>
              <a:off x="8222421" y="5626946"/>
              <a:ext cx="180746" cy="252094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616663" y="5291255"/>
              <a:ext cx="1458758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dim = 50K</a:t>
              </a:r>
            </a:p>
          </p:txBody>
        </p:sp>
        <p:sp>
          <p:nvSpPr>
            <p:cNvPr id="42" name="Up Arrow 41"/>
            <p:cNvSpPr/>
            <p:nvPr/>
          </p:nvSpPr>
          <p:spPr>
            <a:xfrm>
              <a:off x="8228762" y="4955130"/>
              <a:ext cx="180746" cy="252094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814946" y="4619002"/>
              <a:ext cx="1063967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d=500</a:t>
              </a:r>
            </a:p>
          </p:txBody>
        </p:sp>
        <p:sp>
          <p:nvSpPr>
            <p:cNvPr id="44" name="Up Arrow 43"/>
            <p:cNvSpPr/>
            <p:nvPr/>
          </p:nvSpPr>
          <p:spPr>
            <a:xfrm>
              <a:off x="8228761" y="4269187"/>
              <a:ext cx="174407" cy="265783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814945" y="3946748"/>
              <a:ext cx="1063967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d=500</a:t>
              </a:r>
            </a:p>
          </p:txBody>
        </p:sp>
        <p:sp>
          <p:nvSpPr>
            <p:cNvPr id="46" name="Up Arrow 45"/>
            <p:cNvSpPr/>
            <p:nvPr/>
          </p:nvSpPr>
          <p:spPr>
            <a:xfrm>
              <a:off x="8228760" y="3596934"/>
              <a:ext cx="174407" cy="265783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964587" y="3259288"/>
              <a:ext cx="774706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+mj-lt"/>
                </a:rPr>
                <a:t>d=300</a:t>
              </a: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8104738" y="2795422"/>
              <a:ext cx="472763" cy="472763"/>
              <a:chOff x="838200" y="1571920"/>
              <a:chExt cx="428702" cy="428702"/>
            </a:xfrm>
          </p:grpSpPr>
          <p:cxnSp>
            <p:nvCxnSpPr>
              <p:cNvPr id="73" name="Straight Connector 72"/>
              <p:cNvCxnSpPr/>
              <p:nvPr/>
            </p:nvCxnSpPr>
            <p:spPr>
              <a:xfrm>
                <a:off x="838200" y="1786354"/>
                <a:ext cx="428702" cy="0"/>
              </a:xfrm>
              <a:prstGeom prst="line">
                <a:avLst/>
              </a:prstGeom>
              <a:ln w="3175">
                <a:solidFill>
                  <a:schemeClr val="accent6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 rot="16200000">
                <a:off x="833595" y="1786271"/>
                <a:ext cx="428702" cy="0"/>
              </a:xfrm>
              <a:prstGeom prst="line">
                <a:avLst/>
              </a:prstGeom>
              <a:ln w="3175">
                <a:solidFill>
                  <a:schemeClr val="accent6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Up Arrow 48"/>
            <p:cNvSpPr/>
            <p:nvPr/>
          </p:nvSpPr>
          <p:spPr>
            <a:xfrm rot="7733117">
              <a:off x="8376195" y="2958225"/>
              <a:ext cx="144810" cy="332386"/>
            </a:xfrm>
            <a:prstGeom prst="upArrow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5464191" y="1835158"/>
              <a:ext cx="670121" cy="63502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j-lt"/>
              </a:endParaRP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flipV="1">
              <a:off x="3803411" y="2450175"/>
              <a:ext cx="1780903" cy="39311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flipV="1">
              <a:off x="5816999" y="2450175"/>
              <a:ext cx="4237" cy="27980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/>
            <p:cNvGrpSpPr/>
            <p:nvPr/>
          </p:nvGrpSpPr>
          <p:grpSpPr>
            <a:xfrm>
              <a:off x="5562870" y="1916290"/>
              <a:ext cx="472763" cy="472763"/>
              <a:chOff x="838200" y="1571920"/>
              <a:chExt cx="428702" cy="428702"/>
            </a:xfrm>
          </p:grpSpPr>
          <p:cxnSp>
            <p:nvCxnSpPr>
              <p:cNvPr id="71" name="Straight Connector 70"/>
              <p:cNvCxnSpPr/>
              <p:nvPr/>
            </p:nvCxnSpPr>
            <p:spPr>
              <a:xfrm>
                <a:off x="838200" y="1786354"/>
                <a:ext cx="428702" cy="0"/>
              </a:xfrm>
              <a:prstGeom prst="line">
                <a:avLst/>
              </a:prstGeom>
              <a:ln w="3175">
                <a:solidFill>
                  <a:schemeClr val="accent6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 rot="16200000">
                <a:off x="833595" y="1786271"/>
                <a:ext cx="428702" cy="0"/>
              </a:xfrm>
              <a:prstGeom prst="line">
                <a:avLst/>
              </a:prstGeom>
              <a:ln w="3175">
                <a:solidFill>
                  <a:schemeClr val="accent6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Up Arrow 53"/>
            <p:cNvSpPr/>
            <p:nvPr/>
          </p:nvSpPr>
          <p:spPr>
            <a:xfrm rot="1949610">
              <a:off x="5809667" y="1866697"/>
              <a:ext cx="121371" cy="332386"/>
            </a:xfrm>
            <a:prstGeom prst="upArrow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757505" y="1761925"/>
              <a:ext cx="2744391" cy="587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+mj-lt"/>
                </a:rPr>
                <a:t>Compute Cosine similarity </a:t>
              </a:r>
            </a:p>
            <a:p>
              <a:r>
                <a:rPr lang="en-US" sz="1400" dirty="0">
                  <a:latin typeface="+mj-lt"/>
                </a:rPr>
                <a:t>between semantic vectors</a:t>
              </a:r>
            </a:p>
          </p:txBody>
        </p:sp>
        <p:sp>
          <p:nvSpPr>
            <p:cNvPr id="56" name="Up Arrow 55"/>
            <p:cNvSpPr/>
            <p:nvPr/>
          </p:nvSpPr>
          <p:spPr>
            <a:xfrm rot="17199589">
              <a:off x="5561846" y="1966008"/>
              <a:ext cx="166633" cy="332386"/>
            </a:xfrm>
            <a:prstGeom prst="upArrow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7985141" y="1819162"/>
              <a:ext cx="670121" cy="63502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j-lt"/>
              </a:endParaRPr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 flipV="1">
              <a:off x="8337949" y="2434179"/>
              <a:ext cx="4237" cy="27980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Group 58"/>
            <p:cNvGrpSpPr/>
            <p:nvPr/>
          </p:nvGrpSpPr>
          <p:grpSpPr>
            <a:xfrm>
              <a:off x="8083820" y="1900294"/>
              <a:ext cx="472763" cy="472763"/>
              <a:chOff x="838200" y="1571920"/>
              <a:chExt cx="428702" cy="428702"/>
            </a:xfrm>
          </p:grpSpPr>
          <p:cxnSp>
            <p:nvCxnSpPr>
              <p:cNvPr id="69" name="Straight Connector 68"/>
              <p:cNvCxnSpPr/>
              <p:nvPr/>
            </p:nvCxnSpPr>
            <p:spPr>
              <a:xfrm>
                <a:off x="838200" y="1786354"/>
                <a:ext cx="428702" cy="0"/>
              </a:xfrm>
              <a:prstGeom prst="line">
                <a:avLst/>
              </a:prstGeom>
              <a:ln w="3175">
                <a:solidFill>
                  <a:schemeClr val="accent6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 rot="16200000">
                <a:off x="833595" y="1786271"/>
                <a:ext cx="428702" cy="0"/>
              </a:xfrm>
              <a:prstGeom prst="line">
                <a:avLst/>
              </a:prstGeom>
              <a:ln w="3175">
                <a:solidFill>
                  <a:schemeClr val="accent6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" name="Up Arrow 59"/>
            <p:cNvSpPr/>
            <p:nvPr/>
          </p:nvSpPr>
          <p:spPr>
            <a:xfrm rot="1949610">
              <a:off x="8330617" y="1850701"/>
              <a:ext cx="121371" cy="332386"/>
            </a:xfrm>
            <a:prstGeom prst="upArrow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cxnSp>
          <p:nvCxnSpPr>
            <p:cNvPr id="61" name="Straight Arrow Connector 60"/>
            <p:cNvCxnSpPr/>
            <p:nvPr/>
          </p:nvCxnSpPr>
          <p:spPr>
            <a:xfrm flipV="1">
              <a:off x="3803411" y="2434179"/>
              <a:ext cx="4301853" cy="40911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Up Arrow 61"/>
            <p:cNvSpPr/>
            <p:nvPr/>
          </p:nvSpPr>
          <p:spPr>
            <a:xfrm rot="7733117">
              <a:off x="8358746" y="2071322"/>
              <a:ext cx="144810" cy="332386"/>
            </a:xfrm>
            <a:prstGeom prst="upArrow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060950" y="1900295"/>
              <a:ext cx="1096913" cy="380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latin typeface="+mj-lt"/>
                </a:rPr>
                <a:t>cos</a:t>
              </a:r>
              <a:r>
                <a:rPr lang="en-US" sz="1600" dirty="0">
                  <a:latin typeface="+mj-lt"/>
                </a:rPr>
                <a:t>(s,t1)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8655262" y="1900399"/>
              <a:ext cx="1096913" cy="380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latin typeface="+mj-lt"/>
                </a:rPr>
                <a:t>cos</a:t>
              </a:r>
              <a:r>
                <a:rPr lang="en-US" sz="1600" dirty="0">
                  <a:latin typeface="+mj-lt"/>
                </a:rPr>
                <a:t>(s,t2)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685785" y="5527130"/>
              <a:ext cx="500383" cy="380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latin typeface="+mj-lt"/>
                </a:rPr>
                <a:t>W</a:t>
              </a:r>
              <a:r>
                <a:rPr lang="en-US" sz="1600" i="1" baseline="-25000" dirty="0">
                  <a:latin typeface="+mj-lt"/>
                </a:rPr>
                <a:t>1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689014" y="4861402"/>
              <a:ext cx="500383" cy="380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latin typeface="+mj-lt"/>
                </a:rPr>
                <a:t>W</a:t>
              </a:r>
              <a:r>
                <a:rPr lang="en-US" sz="1600" i="1" baseline="-25000" dirty="0">
                  <a:latin typeface="+mj-lt"/>
                </a:rPr>
                <a:t>2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680144" y="4192320"/>
              <a:ext cx="500383" cy="380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latin typeface="+mj-lt"/>
                </a:rPr>
                <a:t>W</a:t>
              </a:r>
              <a:r>
                <a:rPr lang="en-US" sz="1600" i="1" baseline="-25000" dirty="0">
                  <a:latin typeface="+mj-lt"/>
                </a:rPr>
                <a:t>3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704912" y="3523778"/>
              <a:ext cx="500383" cy="380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latin typeface="+mj-lt"/>
                </a:rPr>
                <a:t>W</a:t>
              </a:r>
              <a:r>
                <a:rPr lang="en-US" sz="1600" i="1" baseline="-25000" dirty="0">
                  <a:latin typeface="+mj-lt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841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Structured Semantic Models for web search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863" y="2477389"/>
            <a:ext cx="5755770" cy="34583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4020501"/>
            <a:ext cx="28216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b="1" dirty="0" smtClean="0">
                <a:solidFill>
                  <a:schemeClr val="accent2"/>
                </a:solidFill>
                <a:latin typeface="+mj-lt"/>
              </a:rPr>
              <a:t>Semantic hashing</a:t>
            </a:r>
            <a:r>
              <a:rPr lang="en-GB" dirty="0" smtClean="0">
                <a:latin typeface="+mj-lt"/>
              </a:rPr>
              <a:t/>
            </a:r>
            <a:br>
              <a:rPr lang="en-GB" dirty="0" smtClean="0">
                <a:latin typeface="+mj-lt"/>
              </a:rPr>
            </a:br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[</a:t>
            </a:r>
            <a:r>
              <a:rPr lang="en-GB" sz="1400" dirty="0" err="1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Salakhutdinov</a:t>
            </a:r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&amp; Hinton, 2007]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625" y="6562469"/>
            <a:ext cx="83201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[Huang, He,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Gao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Deng et al, “Learning Deep Structured Semantic Models for Web Search using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Clickthrough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Data”,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CIKM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2013]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16863" y="4129189"/>
            <a:ext cx="5755770" cy="176997"/>
          </a:xfrm>
          <a:prstGeom prst="rect">
            <a:avLst/>
          </a:prstGeom>
          <a:solidFill>
            <a:srgbClr val="FFF415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50003" y="5470076"/>
            <a:ext cx="266451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b="1" dirty="0" smtClean="0">
                <a:solidFill>
                  <a:schemeClr val="tx2"/>
                </a:solidFill>
                <a:latin typeface="+mj-lt"/>
              </a:rPr>
              <a:t>Deep Structured</a:t>
            </a:r>
            <a:br>
              <a:rPr lang="en-GB" b="1" dirty="0" smtClean="0">
                <a:solidFill>
                  <a:schemeClr val="tx2"/>
                </a:solidFill>
                <a:latin typeface="+mj-lt"/>
              </a:rPr>
            </a:br>
            <a:r>
              <a:rPr lang="en-GB" b="1" dirty="0" smtClean="0">
                <a:solidFill>
                  <a:schemeClr val="tx2"/>
                </a:solidFill>
                <a:latin typeface="+mj-lt"/>
              </a:rPr>
              <a:t>Semantic Model</a:t>
            </a:r>
            <a:r>
              <a:rPr lang="en-GB" dirty="0" smtClean="0">
                <a:latin typeface="+mj-lt"/>
              </a:rPr>
              <a:t/>
            </a:r>
            <a:br>
              <a:rPr lang="en-GB" dirty="0" smtClean="0">
                <a:latin typeface="+mj-lt"/>
              </a:rPr>
            </a:br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[Huang, He, Gao et al, 2013]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31037" y="5674464"/>
            <a:ext cx="5755770" cy="176997"/>
          </a:xfrm>
          <a:prstGeom prst="rect">
            <a:avLst/>
          </a:prstGeom>
          <a:solidFill>
            <a:schemeClr val="accent1"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3818354" y="1811954"/>
            <a:ext cx="493122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dirty="0" smtClean="0">
                <a:latin typeface="Century Gothic"/>
              </a:rPr>
              <a:t>Results on a web ranking task (16k queries)</a:t>
            </a:r>
            <a:br>
              <a:rPr lang="en-GB" dirty="0" smtClean="0">
                <a:latin typeface="Century Gothic"/>
              </a:rPr>
            </a:br>
            <a:r>
              <a:rPr lang="en-GB" dirty="0" smtClean="0">
                <a:latin typeface="Century Gothic"/>
              </a:rPr>
              <a:t>Normalized discounted </a:t>
            </a:r>
            <a:r>
              <a:rPr lang="en-GB" dirty="0">
                <a:latin typeface="Century Gothic"/>
              </a:rPr>
              <a:t>cumulative </a:t>
            </a:r>
            <a:r>
              <a:rPr lang="en-GB" dirty="0" smtClean="0">
                <a:latin typeface="Century Gothic"/>
              </a:rPr>
              <a:t>gains</a:t>
            </a:r>
          </a:p>
          <a:p>
            <a:pPr algn="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906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Continuous Bag-of-Words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61</a:t>
            </a:fld>
            <a:endParaRPr lang="en-US" dirty="0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rot="10800000">
            <a:off x="3290798" y="2432361"/>
            <a:ext cx="1821663" cy="1756942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0" name="Rectangle 23"/>
          <p:cNvSpPr>
            <a:spLocks/>
          </p:cNvSpPr>
          <p:nvPr/>
        </p:nvSpPr>
        <p:spPr bwMode="auto">
          <a:xfrm>
            <a:off x="69960" y="2018605"/>
            <a:ext cx="1646198" cy="864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  <a:t>word embedding </a:t>
            </a:r>
            <a:r>
              <a:rPr lang="en-US" dirty="0" smtClean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  <a:t/>
            </a:r>
            <a:br>
              <a:rPr lang="en-US" dirty="0" smtClean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</a:br>
            <a:r>
              <a:rPr lang="en-US" dirty="0" smtClean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  <a:t>space </a:t>
            </a:r>
            <a:r>
              <a:rPr lang="en-US" dirty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  <a:t>ℜ</a:t>
            </a:r>
            <a:r>
              <a:rPr lang="en-US" i="1" baseline="32000" dirty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D</a:t>
            </a:r>
            <a:br>
              <a:rPr lang="en-US" i="1" baseline="32000" dirty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</a:br>
            <a:r>
              <a:rPr lang="en-US" dirty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in </a:t>
            </a:r>
            <a:r>
              <a:rPr lang="en-US" dirty="0" smtClean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dimension </a:t>
            </a:r>
            <a:br>
              <a:rPr lang="en-US" dirty="0" smtClean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</a:br>
            <a:r>
              <a:rPr lang="en-US" i="1" dirty="0" smtClean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D</a:t>
            </a:r>
            <a:r>
              <a:rPr lang="en-US" dirty="0" smtClean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=100 to 300</a:t>
            </a:r>
            <a:endParaRPr lang="en-US" i="1" baseline="32000" dirty="0">
              <a:solidFill>
                <a:srgbClr val="343434"/>
              </a:solidFill>
              <a:latin typeface="+mj-lt"/>
              <a:ea typeface="Gill Sans" charset="0"/>
              <a:cs typeface="Gill Sans" charset="0"/>
            </a:endParaRPr>
          </a:p>
        </p:txBody>
      </p:sp>
      <p:sp>
        <p:nvSpPr>
          <p:cNvPr id="11" name="Rectangle 24"/>
          <p:cNvSpPr>
            <a:spLocks/>
          </p:cNvSpPr>
          <p:nvPr/>
        </p:nvSpPr>
        <p:spPr bwMode="auto">
          <a:xfrm>
            <a:off x="832485" y="4317731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latin typeface="+mj-lt"/>
                <a:ea typeface="Gill Sans" charset="0"/>
                <a:cs typeface="Gill Sans" charset="0"/>
              </a:rPr>
              <a:t>discrete word space {1, ..., </a:t>
            </a:r>
            <a:r>
              <a:rPr lang="en-US" i="1" dirty="0" smtClean="0">
                <a:latin typeface="+mj-lt"/>
                <a:ea typeface="Gill Sans" charset="0"/>
                <a:cs typeface="Gill Sans" charset="0"/>
              </a:rPr>
              <a:t>V</a:t>
            </a:r>
            <a:r>
              <a:rPr lang="en-US" dirty="0" smtClean="0">
                <a:latin typeface="+mj-lt"/>
                <a:ea typeface="Gill Sans" charset="0"/>
                <a:cs typeface="Gill Sans" charset="0"/>
              </a:rPr>
              <a:t>}</a:t>
            </a:r>
            <a:r>
              <a:rPr lang="en-US" dirty="0">
                <a:latin typeface="+mj-lt"/>
                <a:ea typeface="Gill Sans" charset="0"/>
                <a:cs typeface="Gill Sans" charset="0"/>
              </a:rPr>
              <a:t/>
            </a:r>
            <a:br>
              <a:rPr lang="en-US" dirty="0">
                <a:latin typeface="+mj-lt"/>
                <a:ea typeface="Gill Sans" charset="0"/>
                <a:cs typeface="Gill Sans" charset="0"/>
              </a:rPr>
            </a:br>
            <a:r>
              <a:rPr lang="en-US" i="1" dirty="0" smtClean="0">
                <a:latin typeface="+mj-lt"/>
                <a:ea typeface="Gill Sans" charset="0"/>
                <a:cs typeface="Gill Sans" charset="0"/>
              </a:rPr>
              <a:t>V</a:t>
            </a:r>
            <a:r>
              <a:rPr lang="en-US" dirty="0" smtClean="0">
                <a:latin typeface="+mj-lt"/>
                <a:ea typeface="Gill Sans" charset="0"/>
                <a:cs typeface="Gill Sans" charset="0"/>
              </a:rPr>
              <a:t>&gt;100k </a:t>
            </a:r>
            <a:r>
              <a:rPr lang="en-US" dirty="0">
                <a:latin typeface="+mj-lt"/>
                <a:ea typeface="Gill Sans" charset="0"/>
                <a:cs typeface="Gill Sans" charset="0"/>
              </a:rPr>
              <a:t>words</a:t>
            </a:r>
          </a:p>
        </p:txBody>
      </p:sp>
      <p:sp>
        <p:nvSpPr>
          <p:cNvPr id="12" name="Rectangle 25"/>
          <p:cNvSpPr>
            <a:spLocks/>
          </p:cNvSpPr>
          <p:nvPr/>
        </p:nvSpPr>
        <p:spPr bwMode="auto">
          <a:xfrm>
            <a:off x="2278649" y="496757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13" name="Rectangle 26"/>
          <p:cNvSpPr>
            <a:spLocks/>
          </p:cNvSpPr>
          <p:nvPr/>
        </p:nvSpPr>
        <p:spPr bwMode="auto">
          <a:xfrm>
            <a:off x="2661603" y="496979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cat</a:t>
            </a:r>
          </a:p>
        </p:txBody>
      </p:sp>
      <p:sp>
        <p:nvSpPr>
          <p:cNvPr id="15" name="Rectangle 28"/>
          <p:cNvSpPr>
            <a:spLocks/>
          </p:cNvSpPr>
          <p:nvPr/>
        </p:nvSpPr>
        <p:spPr bwMode="auto">
          <a:xfrm>
            <a:off x="3503964" y="4969794"/>
            <a:ext cx="20839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on</a:t>
            </a:r>
          </a:p>
        </p:txBody>
      </p:sp>
      <p:sp>
        <p:nvSpPr>
          <p:cNvPr id="16" name="Rectangle 29"/>
          <p:cNvSpPr>
            <a:spLocks/>
          </p:cNvSpPr>
          <p:nvPr/>
        </p:nvSpPr>
        <p:spPr bwMode="auto">
          <a:xfrm>
            <a:off x="3852411" y="496979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 dirty="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grpSp>
        <p:nvGrpSpPr>
          <p:cNvPr id="18" name="Group 33"/>
          <p:cNvGrpSpPr>
            <a:grpSpLocks/>
          </p:cNvGrpSpPr>
          <p:nvPr/>
        </p:nvGrpSpPr>
        <p:grpSpPr bwMode="auto">
          <a:xfrm>
            <a:off x="5106146" y="4091534"/>
            <a:ext cx="227336" cy="835481"/>
            <a:chOff x="0" y="0"/>
            <a:chExt cx="336" cy="1504"/>
          </a:xfrm>
        </p:grpSpPr>
        <p:sp>
          <p:nvSpPr>
            <p:cNvPr id="19" name="AutoShape 31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20" name="Oval 32"/>
            <p:cNvSpPr>
              <a:spLocks/>
            </p:cNvSpPr>
            <p:nvPr/>
          </p:nvSpPr>
          <p:spPr bwMode="auto">
            <a:xfrm>
              <a:off x="88" y="632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21" name="Rectangle 34"/>
          <p:cNvSpPr>
            <a:spLocks/>
          </p:cNvSpPr>
          <p:nvPr/>
        </p:nvSpPr>
        <p:spPr bwMode="auto">
          <a:xfrm>
            <a:off x="5054049" y="496979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 b="1" dirty="0" smtClean="0">
                <a:latin typeface="Courier" charset="0"/>
                <a:ea typeface="Courier" charset="0"/>
                <a:cs typeface="Courier" charset="0"/>
                <a:sym typeface="Courier" charset="0"/>
              </a:rPr>
              <a:t>sat</a:t>
            </a:r>
            <a:endParaRPr lang="en-US" sz="1350" b="1" dirty="0">
              <a:latin typeface="Courier" charset="0"/>
              <a:ea typeface="Courier" charset="0"/>
              <a:cs typeface="Courier" charset="0"/>
              <a:sym typeface="Courier" charset="0"/>
            </a:endParaRPr>
          </a:p>
        </p:txBody>
      </p:sp>
      <p:grpSp>
        <p:nvGrpSpPr>
          <p:cNvPr id="26" name="Group 58"/>
          <p:cNvGrpSpPr>
            <a:grpSpLocks/>
          </p:cNvGrpSpPr>
          <p:nvPr/>
        </p:nvGrpSpPr>
        <p:grpSpPr bwMode="auto">
          <a:xfrm>
            <a:off x="2286091" y="4091534"/>
            <a:ext cx="227336" cy="835481"/>
            <a:chOff x="0" y="0"/>
            <a:chExt cx="336" cy="1504"/>
          </a:xfrm>
        </p:grpSpPr>
        <p:sp>
          <p:nvSpPr>
            <p:cNvPr id="27" name="AutoShape 56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28" name="Oval 57"/>
            <p:cNvSpPr>
              <a:spLocks/>
            </p:cNvSpPr>
            <p:nvPr/>
          </p:nvSpPr>
          <p:spPr bwMode="auto">
            <a:xfrm>
              <a:off x="96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29" name="Group 61"/>
          <p:cNvGrpSpPr>
            <a:grpSpLocks/>
          </p:cNvGrpSpPr>
          <p:nvPr/>
        </p:nvGrpSpPr>
        <p:grpSpPr bwMode="auto">
          <a:xfrm>
            <a:off x="2681223" y="4091534"/>
            <a:ext cx="227336" cy="835481"/>
            <a:chOff x="0" y="0"/>
            <a:chExt cx="336" cy="1504"/>
          </a:xfrm>
        </p:grpSpPr>
        <p:sp>
          <p:nvSpPr>
            <p:cNvPr id="30" name="AutoShape 59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31" name="Oval 60"/>
            <p:cNvSpPr>
              <a:spLocks/>
            </p:cNvSpPr>
            <p:nvPr/>
          </p:nvSpPr>
          <p:spPr bwMode="auto">
            <a:xfrm>
              <a:off x="88" y="17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35" name="Group 67"/>
          <p:cNvGrpSpPr>
            <a:grpSpLocks/>
          </p:cNvGrpSpPr>
          <p:nvPr/>
        </p:nvGrpSpPr>
        <p:grpSpPr bwMode="auto">
          <a:xfrm>
            <a:off x="3471487" y="4091534"/>
            <a:ext cx="227336" cy="835481"/>
            <a:chOff x="0" y="0"/>
            <a:chExt cx="336" cy="1504"/>
          </a:xfrm>
        </p:grpSpPr>
        <p:sp>
          <p:nvSpPr>
            <p:cNvPr id="36" name="AutoShape 65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37" name="Oval 66"/>
            <p:cNvSpPr>
              <a:spLocks/>
            </p:cNvSpPr>
            <p:nvPr/>
          </p:nvSpPr>
          <p:spPr bwMode="auto">
            <a:xfrm>
              <a:off x="96" y="4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38" name="Group 70"/>
          <p:cNvGrpSpPr>
            <a:grpSpLocks/>
          </p:cNvGrpSpPr>
          <p:nvPr/>
        </p:nvGrpSpPr>
        <p:grpSpPr bwMode="auto">
          <a:xfrm>
            <a:off x="3866618" y="4091534"/>
            <a:ext cx="227336" cy="835481"/>
            <a:chOff x="0" y="0"/>
            <a:chExt cx="336" cy="1504"/>
          </a:xfrm>
        </p:grpSpPr>
        <p:sp>
          <p:nvSpPr>
            <p:cNvPr id="39" name="AutoShape 68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40" name="Oval 69"/>
            <p:cNvSpPr>
              <a:spLocks/>
            </p:cNvSpPr>
            <p:nvPr/>
          </p:nvSpPr>
          <p:spPr bwMode="auto">
            <a:xfrm>
              <a:off x="88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48" name="Rectangle 90"/>
          <p:cNvSpPr>
            <a:spLocks/>
          </p:cNvSpPr>
          <p:nvPr/>
        </p:nvSpPr>
        <p:spPr bwMode="auto">
          <a:xfrm>
            <a:off x="4172533" y="3332350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W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49" name="Line 92"/>
          <p:cNvSpPr>
            <a:spLocks noChangeShapeType="1"/>
          </p:cNvSpPr>
          <p:nvPr/>
        </p:nvSpPr>
        <p:spPr bwMode="auto">
          <a:xfrm rot="10800000" flipH="1">
            <a:off x="4719437" y="2651765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50" name="Group 98"/>
          <p:cNvGrpSpPr>
            <a:grpSpLocks/>
          </p:cNvGrpSpPr>
          <p:nvPr/>
        </p:nvGrpSpPr>
        <p:grpSpPr bwMode="auto">
          <a:xfrm>
            <a:off x="2973873" y="2198986"/>
            <a:ext cx="353183" cy="432184"/>
            <a:chOff x="870" y="0"/>
            <a:chExt cx="522" cy="778"/>
          </a:xfrm>
          <a:solidFill>
            <a:srgbClr val="FF0000"/>
          </a:solidFill>
        </p:grpSpPr>
        <p:sp>
          <p:nvSpPr>
            <p:cNvPr id="51" name="Rectangle 93"/>
            <p:cNvSpPr>
              <a:spLocks/>
            </p:cNvSpPr>
            <p:nvPr/>
          </p:nvSpPr>
          <p:spPr bwMode="auto">
            <a:xfrm>
              <a:off x="870" y="0"/>
              <a:ext cx="522" cy="778"/>
            </a:xfrm>
            <a:prstGeom prst="rect">
              <a:avLst/>
            </a:prstGeom>
            <a:grpFill/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55" name="AutoShape 97"/>
            <p:cNvSpPr>
              <a:spLocks/>
            </p:cNvSpPr>
            <p:nvPr/>
          </p:nvSpPr>
          <p:spPr bwMode="auto">
            <a:xfrm>
              <a:off x="986" y="60"/>
              <a:ext cx="336" cy="632"/>
            </a:xfrm>
            <a:prstGeom prst="roundRect">
              <a:avLst>
                <a:gd name="adj" fmla="val 35713"/>
              </a:avLst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825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Gill Sans" charset="0"/>
                  <a:cs typeface="Gill Sans" charset="0"/>
                </a:rPr>
                <a:t>h</a:t>
              </a:r>
              <a:endParaRPr lang="en-US" baseline="32000" dirty="0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endParaRPr>
            </a:p>
          </p:txBody>
        </p:sp>
      </p:grpSp>
      <p:sp>
        <p:nvSpPr>
          <p:cNvPr id="62" name="Line 119"/>
          <p:cNvSpPr>
            <a:spLocks noChangeShapeType="1"/>
          </p:cNvSpPr>
          <p:nvPr/>
        </p:nvSpPr>
        <p:spPr bwMode="auto">
          <a:xfrm rot="10800000" flipH="1">
            <a:off x="4692373" y="2651765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63" name="Rectangle 120"/>
          <p:cNvSpPr>
            <a:spLocks/>
          </p:cNvSpPr>
          <p:nvPr/>
        </p:nvSpPr>
        <p:spPr bwMode="auto">
          <a:xfrm>
            <a:off x="2294585" y="472623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t-2</a:t>
            </a:r>
            <a:endParaRPr lang="en-US" sz="1050" baseline="-6000" dirty="0">
              <a:effectLst>
                <a:outerShdw blurRad="38100" dist="38100" dir="2700000" algn="tl">
                  <a:srgbClr val="C0C0C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64" name="Rectangle 121"/>
          <p:cNvSpPr>
            <a:spLocks/>
          </p:cNvSpPr>
          <p:nvPr/>
        </p:nvSpPr>
        <p:spPr bwMode="auto">
          <a:xfrm>
            <a:off x="2692085" y="472623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t-1</a:t>
            </a:r>
            <a:endParaRPr lang="en-US" sz="1050" baseline="-6000" dirty="0">
              <a:effectLst>
                <a:outerShdw blurRad="38100" dist="38100" dir="2700000" algn="tl">
                  <a:srgbClr val="C0C0C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66" name="Rectangle 123"/>
          <p:cNvSpPr>
            <a:spLocks/>
          </p:cNvSpPr>
          <p:nvPr/>
        </p:nvSpPr>
        <p:spPr bwMode="auto">
          <a:xfrm>
            <a:off x="3471128" y="4726235"/>
            <a:ext cx="22602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t+1</a:t>
            </a:r>
            <a:endParaRPr lang="en-US" baseline="-6000" dirty="0">
              <a:effectLst>
                <a:outerShdw blurRad="38100" dist="38100" dir="2700000" algn="tl">
                  <a:srgbClr val="C0C0C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67" name="Rectangle 124"/>
          <p:cNvSpPr>
            <a:spLocks/>
          </p:cNvSpPr>
          <p:nvPr/>
        </p:nvSpPr>
        <p:spPr bwMode="auto">
          <a:xfrm>
            <a:off x="3866260" y="4726235"/>
            <a:ext cx="226023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t+2</a:t>
            </a:r>
            <a:endParaRPr lang="en-US" sz="1050" baseline="-6000" dirty="0">
              <a:effectLst>
                <a:outerShdw blurRad="38100" dist="38100" dir="2700000" algn="tl">
                  <a:srgbClr val="C0C0C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68" name="Rectangle 125"/>
          <p:cNvSpPr>
            <a:spLocks/>
          </p:cNvSpPr>
          <p:nvPr/>
        </p:nvSpPr>
        <p:spPr bwMode="auto">
          <a:xfrm>
            <a:off x="5162495" y="4726235"/>
            <a:ext cx="12343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607086" y="1816019"/>
            <a:ext cx="111761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Simple sum</a:t>
            </a:r>
            <a:endParaRPr lang="en-GB" sz="135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4" name="Footer Placeholder 3"/>
          <p:cNvSpPr txBox="1">
            <a:spLocks/>
          </p:cNvSpPr>
          <p:nvPr/>
        </p:nvSpPr>
        <p:spPr>
          <a:xfrm>
            <a:off x="659165" y="6356350"/>
            <a:ext cx="779141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[</a:t>
            </a:r>
            <a:r>
              <a:rPr lang="en-GB" dirty="0" err="1"/>
              <a:t>Mikolov</a:t>
            </a:r>
            <a:r>
              <a:rPr lang="en-GB" dirty="0"/>
              <a:t> et al, </a:t>
            </a:r>
            <a:r>
              <a:rPr lang="en-GB" dirty="0" smtClean="0"/>
              <a:t>2013a; </a:t>
            </a:r>
            <a:r>
              <a:rPr lang="en-GB" dirty="0" err="1" smtClean="0"/>
              <a:t>Mnih</a:t>
            </a:r>
            <a:r>
              <a:rPr lang="en-GB" dirty="0" smtClean="0"/>
              <a:t> &amp; </a:t>
            </a:r>
            <a:r>
              <a:rPr lang="en-GB" dirty="0" err="1" smtClean="0"/>
              <a:t>Kavukcuoglu</a:t>
            </a:r>
            <a:r>
              <a:rPr lang="en-GB" dirty="0"/>
              <a:t>, 2013;</a:t>
            </a:r>
            <a:br>
              <a:rPr lang="en-GB" dirty="0"/>
            </a:br>
            <a:r>
              <a:rPr lang="en-GB" dirty="0" smtClean="0">
                <a:hlinkClick r:id="rId4"/>
              </a:rPr>
              <a:t>http://code.google.com/p/word2vec</a:t>
            </a:r>
            <a:r>
              <a:rPr lang="en-GB" dirty="0" smtClean="0"/>
              <a:t> ]</a:t>
            </a:r>
            <a:endParaRPr lang="en-US" dirty="0"/>
          </a:p>
        </p:txBody>
      </p:sp>
      <p:sp>
        <p:nvSpPr>
          <p:cNvPr id="81" name="Line 30"/>
          <p:cNvSpPr>
            <a:spLocks noChangeShapeType="1"/>
          </p:cNvSpPr>
          <p:nvPr/>
        </p:nvSpPr>
        <p:spPr bwMode="auto">
          <a:xfrm>
            <a:off x="3222621" y="2608394"/>
            <a:ext cx="758596" cy="1479003"/>
          </a:xfrm>
          <a:prstGeom prst="line">
            <a:avLst/>
          </a:prstGeom>
          <a:noFill/>
          <a:ln w="63500" cap="flat">
            <a:solidFill>
              <a:schemeClr val="accent5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aphicFrame>
        <p:nvGraphicFramePr>
          <p:cNvPr id="87" name="Object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1526598"/>
              </p:ext>
            </p:extLst>
          </p:nvPr>
        </p:nvGraphicFramePr>
        <p:xfrm>
          <a:off x="5804218" y="3077528"/>
          <a:ext cx="27559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50" name="Equation" r:id="rId5" imgW="1688760" imgH="482400" progId="Equation.3">
                  <p:embed/>
                </p:oleObj>
              </mc:Choice>
              <mc:Fallback>
                <p:oleObj name="Equation" r:id="rId5" imgW="168876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04218" y="3077528"/>
                        <a:ext cx="27559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" name="Object 8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8044570"/>
              </p:ext>
            </p:extLst>
          </p:nvPr>
        </p:nvGraphicFramePr>
        <p:xfrm>
          <a:off x="3949458" y="2093460"/>
          <a:ext cx="1046163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51" name="Equation" r:id="rId7" imgW="698400" imgH="431640" progId="Equation.3">
                  <p:embed/>
                </p:oleObj>
              </mc:Choice>
              <mc:Fallback>
                <p:oleObj name="Equation" r:id="rId7" imgW="6984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49458" y="2093460"/>
                        <a:ext cx="1046163" cy="701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4653880"/>
              </p:ext>
            </p:extLst>
          </p:nvPr>
        </p:nvGraphicFramePr>
        <p:xfrm>
          <a:off x="5845175" y="2832069"/>
          <a:ext cx="779463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52" name="Equation" r:id="rId9" imgW="520560" imgH="177480" progId="Equation.3">
                  <p:embed/>
                </p:oleObj>
              </mc:Choice>
              <mc:Fallback>
                <p:oleObj name="Equation" r:id="rId9" imgW="52056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45175" y="2832069"/>
                        <a:ext cx="779463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" name="TextBox 93"/>
          <p:cNvSpPr txBox="1"/>
          <p:nvPr/>
        </p:nvSpPr>
        <p:spPr>
          <a:xfrm>
            <a:off x="5785812" y="3890777"/>
            <a:ext cx="3132589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b="1" dirty="0" smtClean="0">
                <a:solidFill>
                  <a:schemeClr val="accent5"/>
                </a:solidFill>
                <a:latin typeface="+mj-lt"/>
              </a:rPr>
              <a:t>Extremely efficient </a:t>
            </a:r>
            <a:r>
              <a:rPr lang="en-GB" sz="1350" dirty="0" smtClean="0">
                <a:solidFill>
                  <a:schemeClr val="accent5"/>
                </a:solidFill>
                <a:latin typeface="+mj-lt"/>
              </a:rPr>
              <a:t>estimation of</a:t>
            </a:r>
            <a:br>
              <a:rPr lang="en-GB" sz="1350" dirty="0" smtClean="0">
                <a:solidFill>
                  <a:schemeClr val="accent5"/>
                </a:solidFill>
                <a:latin typeface="+mj-lt"/>
              </a:rPr>
            </a:br>
            <a:r>
              <a:rPr lang="en-GB" sz="1350" b="1" dirty="0" smtClean="0">
                <a:solidFill>
                  <a:schemeClr val="accent5"/>
                </a:solidFill>
                <a:latin typeface="+mj-lt"/>
              </a:rPr>
              <a:t>word </a:t>
            </a:r>
            <a:r>
              <a:rPr lang="en-GB" sz="1350" b="1" dirty="0" err="1" smtClean="0">
                <a:solidFill>
                  <a:schemeClr val="accent5"/>
                </a:solidFill>
                <a:latin typeface="+mj-lt"/>
              </a:rPr>
              <a:t>embeddings</a:t>
            </a:r>
            <a:r>
              <a:rPr lang="en-GB" sz="1350" b="1" dirty="0" smtClean="0">
                <a:solidFill>
                  <a:schemeClr val="accent5"/>
                </a:solidFill>
                <a:latin typeface="+mj-lt"/>
              </a:rPr>
              <a:t> </a:t>
            </a:r>
            <a:r>
              <a:rPr lang="en-GB" sz="1350" dirty="0" smtClean="0">
                <a:solidFill>
                  <a:schemeClr val="accent5"/>
                </a:solidFill>
                <a:latin typeface="+mj-lt"/>
              </a:rPr>
              <a:t>in matrix </a:t>
            </a:r>
            <a:r>
              <a:rPr lang="en-GB" sz="1350" b="1" dirty="0" smtClean="0">
                <a:solidFill>
                  <a:schemeClr val="accent5"/>
                </a:solidFill>
                <a:latin typeface="+mj-lt"/>
              </a:rPr>
              <a:t>U</a:t>
            </a:r>
            <a:r>
              <a:rPr lang="en-GB" sz="1350" dirty="0" smtClean="0">
                <a:solidFill>
                  <a:schemeClr val="tx2"/>
                </a:solidFill>
                <a:latin typeface="+mj-lt"/>
              </a:rPr>
              <a:t/>
            </a:r>
            <a:br>
              <a:rPr lang="en-GB" sz="1350" dirty="0" smtClean="0">
                <a:solidFill>
                  <a:schemeClr val="tx2"/>
                </a:solidFill>
                <a:latin typeface="+mj-lt"/>
              </a:rPr>
            </a:br>
            <a:r>
              <a:rPr lang="en-GB" sz="1350" b="1" dirty="0" smtClean="0">
                <a:solidFill>
                  <a:schemeClr val="tx2"/>
                </a:solidFill>
                <a:latin typeface="+mj-lt"/>
              </a:rPr>
              <a:t>without </a:t>
            </a:r>
            <a:r>
              <a:rPr lang="en-GB" sz="1350" b="1" dirty="0">
                <a:solidFill>
                  <a:schemeClr val="tx2"/>
                </a:solidFill>
                <a:latin typeface="+mj-lt"/>
              </a:rPr>
              <a:t>a Language </a:t>
            </a:r>
            <a:r>
              <a:rPr lang="en-GB" sz="1350" b="1" dirty="0" smtClean="0">
                <a:solidFill>
                  <a:schemeClr val="tx2"/>
                </a:solidFill>
                <a:latin typeface="+mj-lt"/>
              </a:rPr>
              <a:t>Model</a:t>
            </a:r>
            <a:r>
              <a:rPr lang="en-GB" sz="1350" dirty="0" smtClean="0">
                <a:solidFill>
                  <a:schemeClr val="tx2"/>
                </a:solidFill>
                <a:latin typeface="+mj-lt"/>
              </a:rPr>
              <a:t>.</a:t>
            </a:r>
            <a:endParaRPr lang="en-GB" sz="1350" dirty="0">
              <a:solidFill>
                <a:schemeClr val="tx2"/>
              </a:solidFill>
              <a:latin typeface="+mj-lt"/>
            </a:endParaRPr>
          </a:p>
          <a:p>
            <a:r>
              <a:rPr lang="en-GB" sz="1350" dirty="0">
                <a:solidFill>
                  <a:schemeClr val="tx2"/>
                </a:solidFill>
                <a:latin typeface="+mj-lt"/>
              </a:rPr>
              <a:t>Can be used as input to neural LM.</a:t>
            </a:r>
            <a:br>
              <a:rPr lang="en-GB" sz="1350" dirty="0">
                <a:solidFill>
                  <a:schemeClr val="tx2"/>
                </a:solidFill>
                <a:latin typeface="+mj-lt"/>
              </a:rPr>
            </a:br>
            <a:r>
              <a:rPr lang="en-GB" sz="1350" b="1" dirty="0" smtClean="0">
                <a:solidFill>
                  <a:schemeClr val="tx2"/>
                </a:solidFill>
                <a:latin typeface="+mj-lt"/>
              </a:rPr>
              <a:t>Enables much </a:t>
            </a:r>
            <a:r>
              <a:rPr lang="en-GB" sz="1350" b="1" dirty="0">
                <a:solidFill>
                  <a:schemeClr val="tx2"/>
                </a:solidFill>
                <a:latin typeface="+mj-lt"/>
              </a:rPr>
              <a:t>larger datasets</a:t>
            </a:r>
            <a:r>
              <a:rPr lang="en-GB" sz="1350" dirty="0">
                <a:solidFill>
                  <a:schemeClr val="tx2"/>
                </a:solidFill>
                <a:latin typeface="+mj-lt"/>
              </a:rPr>
              <a:t>, e.g.,</a:t>
            </a:r>
            <a:br>
              <a:rPr lang="en-GB" sz="1350" dirty="0">
                <a:solidFill>
                  <a:schemeClr val="tx2"/>
                </a:solidFill>
                <a:latin typeface="+mj-lt"/>
              </a:rPr>
            </a:br>
            <a:r>
              <a:rPr lang="en-GB" sz="1350" dirty="0">
                <a:solidFill>
                  <a:schemeClr val="tx2"/>
                </a:solidFill>
                <a:latin typeface="+mj-lt"/>
              </a:rPr>
              <a:t>Google News </a:t>
            </a:r>
            <a:r>
              <a:rPr lang="en-GB" sz="1350" dirty="0" smtClean="0">
                <a:solidFill>
                  <a:schemeClr val="tx2"/>
                </a:solidFill>
                <a:latin typeface="+mj-lt"/>
              </a:rPr>
              <a:t>(6B words</a:t>
            </a:r>
            <a:r>
              <a:rPr lang="en-GB" sz="1350" dirty="0">
                <a:solidFill>
                  <a:schemeClr val="tx2"/>
                </a:solidFill>
                <a:latin typeface="+mj-lt"/>
              </a:rPr>
              <a:t>, </a:t>
            </a:r>
            <a:r>
              <a:rPr lang="en-GB" sz="1350" i="1" dirty="0" smtClean="0">
                <a:solidFill>
                  <a:schemeClr val="tx2"/>
                </a:solidFill>
                <a:latin typeface="+mj-lt"/>
              </a:rPr>
              <a:t>V</a:t>
            </a:r>
            <a:r>
              <a:rPr lang="en-GB" sz="1350" dirty="0" smtClean="0">
                <a:solidFill>
                  <a:schemeClr val="tx2"/>
                </a:solidFill>
                <a:latin typeface="+mj-lt"/>
              </a:rPr>
              <a:t>=1M)</a:t>
            </a:r>
            <a:endParaRPr lang="en-GB" sz="135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15809" y="3186619"/>
            <a:ext cx="16758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350" b="1" dirty="0">
                <a:solidFill>
                  <a:schemeClr val="accent5"/>
                </a:solidFill>
                <a:latin typeface="+mj-lt"/>
              </a:rPr>
              <a:t>Word </a:t>
            </a:r>
            <a:r>
              <a:rPr lang="en-GB" sz="1350" b="1" dirty="0" smtClean="0">
                <a:solidFill>
                  <a:schemeClr val="accent5"/>
                </a:solidFill>
                <a:latin typeface="+mj-lt"/>
              </a:rPr>
              <a:t>embedding matrices</a:t>
            </a:r>
            <a:endParaRPr lang="en-GB" sz="1350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503107" y="5287313"/>
            <a:ext cx="22589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 smtClean="0">
                <a:latin typeface="+mj-lt"/>
              </a:rPr>
              <a:t>Complexity: </a:t>
            </a:r>
            <a:r>
              <a:rPr lang="en-GB" sz="1350" dirty="0" smtClean="0">
                <a:solidFill>
                  <a:prstClr val="black"/>
                </a:solidFill>
                <a:latin typeface="Century Gothic"/>
              </a:rPr>
              <a:t>2</a:t>
            </a:r>
            <a:r>
              <a:rPr lang="en-GB" sz="1350" i="1" dirty="0" smtClean="0">
                <a:solidFill>
                  <a:prstClr val="black"/>
                </a:solidFill>
                <a:latin typeface="Century Gothic"/>
              </a:rPr>
              <a:t>C×D</a:t>
            </a:r>
            <a:r>
              <a:rPr lang="en-GB" sz="1350" dirty="0" smtClean="0">
                <a:solidFill>
                  <a:prstClr val="black"/>
                </a:solidFill>
                <a:latin typeface="Century Gothic"/>
              </a:rPr>
              <a:t> + </a:t>
            </a:r>
            <a:r>
              <a:rPr lang="en-GB" sz="1350" i="1" dirty="0" smtClean="0">
                <a:solidFill>
                  <a:prstClr val="black"/>
                </a:solidFill>
                <a:latin typeface="Century Gothic"/>
              </a:rPr>
              <a:t>D×V</a:t>
            </a:r>
            <a:endParaRPr lang="en-GB" sz="1350" i="1" dirty="0">
              <a:latin typeface="+mj-lt"/>
            </a:endParaRPr>
          </a:p>
        </p:txBody>
      </p:sp>
      <p:sp>
        <p:nvSpPr>
          <p:cNvPr id="75" name="Line 30"/>
          <p:cNvSpPr>
            <a:spLocks noChangeShapeType="1"/>
          </p:cNvSpPr>
          <p:nvPr/>
        </p:nvSpPr>
        <p:spPr bwMode="auto">
          <a:xfrm>
            <a:off x="3205076" y="2613389"/>
            <a:ext cx="390261" cy="1514773"/>
          </a:xfrm>
          <a:prstGeom prst="line">
            <a:avLst/>
          </a:prstGeom>
          <a:noFill/>
          <a:ln w="63500" cap="flat">
            <a:solidFill>
              <a:schemeClr val="accent5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6" name="Line 30"/>
          <p:cNvSpPr>
            <a:spLocks noChangeShapeType="1"/>
          </p:cNvSpPr>
          <p:nvPr/>
        </p:nvSpPr>
        <p:spPr bwMode="auto">
          <a:xfrm flipH="1">
            <a:off x="2789476" y="2592041"/>
            <a:ext cx="383041" cy="1535411"/>
          </a:xfrm>
          <a:prstGeom prst="line">
            <a:avLst/>
          </a:prstGeom>
          <a:noFill/>
          <a:ln w="63500" cap="flat">
            <a:solidFill>
              <a:schemeClr val="accent5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7" name="Line 30"/>
          <p:cNvSpPr>
            <a:spLocks noChangeShapeType="1"/>
          </p:cNvSpPr>
          <p:nvPr/>
        </p:nvSpPr>
        <p:spPr bwMode="auto">
          <a:xfrm flipH="1">
            <a:off x="2396375" y="2592041"/>
            <a:ext cx="746631" cy="1523046"/>
          </a:xfrm>
          <a:prstGeom prst="line">
            <a:avLst/>
          </a:prstGeom>
          <a:noFill/>
          <a:ln w="63500" cap="flat">
            <a:solidFill>
              <a:schemeClr val="accent5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79" name="Rectangle 90"/>
          <p:cNvSpPr>
            <a:spLocks/>
          </p:cNvSpPr>
          <p:nvPr/>
        </p:nvSpPr>
        <p:spPr bwMode="auto">
          <a:xfrm>
            <a:off x="2838124" y="3328081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U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80" name="Rectangle 90"/>
          <p:cNvSpPr>
            <a:spLocks/>
          </p:cNvSpPr>
          <p:nvPr/>
        </p:nvSpPr>
        <p:spPr bwMode="auto">
          <a:xfrm>
            <a:off x="2510066" y="3328081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U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83" name="Rectangle 90"/>
          <p:cNvSpPr>
            <a:spLocks/>
          </p:cNvSpPr>
          <p:nvPr/>
        </p:nvSpPr>
        <p:spPr bwMode="auto">
          <a:xfrm>
            <a:off x="3264399" y="3335112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U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03107" y="5630957"/>
            <a:ext cx="649087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 smtClean="0">
                <a:latin typeface="+mj-lt"/>
              </a:rPr>
              <a:t>Complexity: </a:t>
            </a:r>
            <a:r>
              <a:rPr lang="en-GB" sz="1350" dirty="0" smtClean="0">
                <a:solidFill>
                  <a:prstClr val="black"/>
                </a:solidFill>
                <a:latin typeface="Century Gothic"/>
              </a:rPr>
              <a:t>2</a:t>
            </a:r>
            <a:r>
              <a:rPr lang="en-GB" sz="1350" i="1" dirty="0" smtClean="0">
                <a:solidFill>
                  <a:prstClr val="black"/>
                </a:solidFill>
                <a:latin typeface="Century Gothic"/>
              </a:rPr>
              <a:t>C×D</a:t>
            </a:r>
            <a:r>
              <a:rPr lang="en-GB" sz="1350" dirty="0" smtClean="0">
                <a:solidFill>
                  <a:prstClr val="black"/>
                </a:solidFill>
                <a:latin typeface="Century Gothic"/>
              </a:rPr>
              <a:t> </a:t>
            </a:r>
            <a:r>
              <a:rPr lang="en-GB" sz="1350" dirty="0">
                <a:solidFill>
                  <a:prstClr val="black"/>
                </a:solidFill>
                <a:latin typeface="Century Gothic"/>
              </a:rPr>
              <a:t>+ </a:t>
            </a:r>
            <a:r>
              <a:rPr lang="en-GB" sz="1350" i="1" dirty="0" err="1">
                <a:solidFill>
                  <a:prstClr val="black"/>
                </a:solidFill>
                <a:latin typeface="Century Gothic"/>
              </a:rPr>
              <a:t>D×</a:t>
            </a:r>
            <a:r>
              <a:rPr lang="en-GB" sz="1350" dirty="0" err="1">
                <a:solidFill>
                  <a:prstClr val="black"/>
                </a:solidFill>
                <a:latin typeface="Century Gothic"/>
              </a:rPr>
              <a:t>log</a:t>
            </a:r>
            <a:r>
              <a:rPr lang="en-GB" sz="1350" dirty="0">
                <a:solidFill>
                  <a:prstClr val="black"/>
                </a:solidFill>
                <a:latin typeface="Century Gothic"/>
              </a:rPr>
              <a:t>(</a:t>
            </a:r>
            <a:r>
              <a:rPr lang="en-GB" sz="1350" i="1" dirty="0">
                <a:solidFill>
                  <a:prstClr val="black"/>
                </a:solidFill>
                <a:latin typeface="Century Gothic"/>
              </a:rPr>
              <a:t>V</a:t>
            </a:r>
            <a:r>
              <a:rPr lang="en-GB" sz="1350" dirty="0">
                <a:solidFill>
                  <a:prstClr val="black"/>
                </a:solidFill>
                <a:latin typeface="Century Gothic"/>
              </a:rPr>
              <a:t>) </a:t>
            </a:r>
            <a:r>
              <a:rPr lang="en-GB" sz="1350" dirty="0" smtClean="0">
                <a:latin typeface="+mj-lt"/>
              </a:rPr>
              <a:t>(</a:t>
            </a:r>
            <a:r>
              <a:rPr lang="en-GB" sz="1350" b="1" dirty="0" smtClean="0">
                <a:latin typeface="+mj-lt"/>
              </a:rPr>
              <a:t>hierarchical </a:t>
            </a:r>
            <a:r>
              <a:rPr lang="en-GB" sz="1350" b="1" dirty="0" err="1" smtClean="0">
                <a:latin typeface="+mj-lt"/>
              </a:rPr>
              <a:t>softmax</a:t>
            </a:r>
            <a:r>
              <a:rPr lang="en-GB" sz="1350" b="1" dirty="0" smtClean="0">
                <a:latin typeface="+mj-lt"/>
              </a:rPr>
              <a:t> using tree factorization</a:t>
            </a:r>
            <a:r>
              <a:rPr lang="en-GB" sz="1350" dirty="0" smtClean="0">
                <a:latin typeface="+mj-lt"/>
              </a:rPr>
              <a:t>)</a:t>
            </a:r>
            <a:endParaRPr lang="en-GB" sz="1350" i="1" dirty="0">
              <a:latin typeface="+mj-lt"/>
            </a:endParaRPr>
          </a:p>
        </p:txBody>
      </p:sp>
      <p:sp>
        <p:nvSpPr>
          <p:cNvPr id="92" name="Rectangle 90"/>
          <p:cNvSpPr>
            <a:spLocks/>
          </p:cNvSpPr>
          <p:nvPr/>
        </p:nvSpPr>
        <p:spPr bwMode="auto">
          <a:xfrm>
            <a:off x="3585700" y="3335112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U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10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96" grpId="0"/>
      <p:bldP spid="8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Skip-gram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62</a:t>
            </a:fld>
            <a:endParaRPr lang="en-US" dirty="0"/>
          </a:p>
        </p:txBody>
      </p:sp>
      <p:sp>
        <p:nvSpPr>
          <p:cNvPr id="10" name="Rectangle 23"/>
          <p:cNvSpPr>
            <a:spLocks/>
          </p:cNvSpPr>
          <p:nvPr/>
        </p:nvSpPr>
        <p:spPr bwMode="auto">
          <a:xfrm>
            <a:off x="69960" y="2018605"/>
            <a:ext cx="1646198" cy="864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  <a:t>word embedding </a:t>
            </a:r>
            <a:r>
              <a:rPr lang="en-US" dirty="0" smtClean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  <a:t/>
            </a:r>
            <a:br>
              <a:rPr lang="en-US" dirty="0" smtClean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</a:br>
            <a:r>
              <a:rPr lang="en-US" dirty="0" smtClean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  <a:t>space </a:t>
            </a:r>
            <a:r>
              <a:rPr lang="en-US" dirty="0">
                <a:solidFill>
                  <a:srgbClr val="343434"/>
                </a:solidFill>
                <a:latin typeface="+mj-lt"/>
                <a:cs typeface="Arial Unicode MS" panose="020B0604020202020204" pitchFamily="34" charset="-128"/>
              </a:rPr>
              <a:t>ℜ</a:t>
            </a:r>
            <a:r>
              <a:rPr lang="en-US" i="1" baseline="32000" dirty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D</a:t>
            </a:r>
            <a:br>
              <a:rPr lang="en-US" i="1" baseline="32000" dirty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</a:br>
            <a:r>
              <a:rPr lang="en-US" dirty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in </a:t>
            </a:r>
            <a:r>
              <a:rPr lang="en-US" dirty="0" smtClean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dimension </a:t>
            </a:r>
            <a:br>
              <a:rPr lang="en-US" dirty="0" smtClean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</a:br>
            <a:r>
              <a:rPr lang="en-US" i="1" dirty="0" smtClean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D</a:t>
            </a:r>
            <a:r>
              <a:rPr lang="en-US" dirty="0" smtClean="0">
                <a:solidFill>
                  <a:srgbClr val="343434"/>
                </a:solidFill>
                <a:latin typeface="+mj-lt"/>
                <a:ea typeface="Gill Sans" charset="0"/>
                <a:cs typeface="Gill Sans" charset="0"/>
              </a:rPr>
              <a:t>=100 to 1000</a:t>
            </a:r>
            <a:endParaRPr lang="en-US" i="1" baseline="32000" dirty="0">
              <a:solidFill>
                <a:srgbClr val="343434"/>
              </a:solidFill>
              <a:latin typeface="+mj-lt"/>
              <a:ea typeface="Gill Sans" charset="0"/>
              <a:cs typeface="Gill Sans" charset="0"/>
            </a:endParaRPr>
          </a:p>
        </p:txBody>
      </p:sp>
      <p:sp>
        <p:nvSpPr>
          <p:cNvPr id="11" name="Rectangle 24"/>
          <p:cNvSpPr>
            <a:spLocks/>
          </p:cNvSpPr>
          <p:nvPr/>
        </p:nvSpPr>
        <p:spPr bwMode="auto">
          <a:xfrm>
            <a:off x="832485" y="4317731"/>
            <a:ext cx="1288238" cy="3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r>
              <a:rPr lang="en-US" dirty="0">
                <a:latin typeface="+mj-lt"/>
                <a:ea typeface="Gill Sans" charset="0"/>
                <a:cs typeface="Gill Sans" charset="0"/>
              </a:rPr>
              <a:t>discrete word space {1, ..., </a:t>
            </a:r>
            <a:r>
              <a:rPr lang="en-US" i="1" dirty="0" smtClean="0">
                <a:latin typeface="+mj-lt"/>
                <a:ea typeface="Gill Sans" charset="0"/>
                <a:cs typeface="Gill Sans" charset="0"/>
              </a:rPr>
              <a:t>V</a:t>
            </a:r>
            <a:r>
              <a:rPr lang="en-US" dirty="0" smtClean="0">
                <a:latin typeface="+mj-lt"/>
                <a:ea typeface="Gill Sans" charset="0"/>
                <a:cs typeface="Gill Sans" charset="0"/>
              </a:rPr>
              <a:t>}</a:t>
            </a:r>
            <a:r>
              <a:rPr lang="en-US" dirty="0">
                <a:latin typeface="+mj-lt"/>
                <a:ea typeface="Gill Sans" charset="0"/>
                <a:cs typeface="Gill Sans" charset="0"/>
              </a:rPr>
              <a:t/>
            </a:r>
            <a:br>
              <a:rPr lang="en-US" dirty="0">
                <a:latin typeface="+mj-lt"/>
                <a:ea typeface="Gill Sans" charset="0"/>
                <a:cs typeface="Gill Sans" charset="0"/>
              </a:rPr>
            </a:br>
            <a:r>
              <a:rPr lang="en-US" i="1" dirty="0" smtClean="0">
                <a:latin typeface="+mj-lt"/>
                <a:ea typeface="Gill Sans" charset="0"/>
                <a:cs typeface="Gill Sans" charset="0"/>
              </a:rPr>
              <a:t>V</a:t>
            </a:r>
            <a:r>
              <a:rPr lang="en-US" dirty="0" smtClean="0">
                <a:latin typeface="+mj-lt"/>
                <a:ea typeface="Gill Sans" charset="0"/>
                <a:cs typeface="Gill Sans" charset="0"/>
              </a:rPr>
              <a:t>&gt;100k </a:t>
            </a:r>
            <a:r>
              <a:rPr lang="en-US" dirty="0">
                <a:latin typeface="+mj-lt"/>
                <a:ea typeface="Gill Sans" charset="0"/>
                <a:cs typeface="Gill Sans" charset="0"/>
              </a:rPr>
              <a:t>words</a:t>
            </a:r>
          </a:p>
        </p:txBody>
      </p:sp>
      <p:sp>
        <p:nvSpPr>
          <p:cNvPr id="74" name="Footer Placeholder 3"/>
          <p:cNvSpPr txBox="1">
            <a:spLocks/>
          </p:cNvSpPr>
          <p:nvPr/>
        </p:nvSpPr>
        <p:spPr>
          <a:xfrm>
            <a:off x="659165" y="6356350"/>
            <a:ext cx="779141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[</a:t>
            </a:r>
            <a:r>
              <a:rPr lang="en-GB" dirty="0" err="1"/>
              <a:t>Mikolov</a:t>
            </a:r>
            <a:r>
              <a:rPr lang="en-GB" dirty="0"/>
              <a:t> et al, </a:t>
            </a:r>
            <a:r>
              <a:rPr lang="en-GB" dirty="0" smtClean="0"/>
              <a:t>2013a, 2013b; </a:t>
            </a:r>
            <a:r>
              <a:rPr lang="en-GB" dirty="0" err="1" smtClean="0"/>
              <a:t>Mnih</a:t>
            </a:r>
            <a:r>
              <a:rPr lang="en-GB" dirty="0" smtClean="0"/>
              <a:t> &amp; </a:t>
            </a:r>
            <a:r>
              <a:rPr lang="en-GB" dirty="0" err="1" smtClean="0"/>
              <a:t>Kavukcuoglu</a:t>
            </a:r>
            <a:r>
              <a:rPr lang="en-GB" dirty="0"/>
              <a:t>, 2013;</a:t>
            </a:r>
            <a:br>
              <a:rPr lang="en-GB" dirty="0"/>
            </a:br>
            <a:r>
              <a:rPr lang="en-GB" dirty="0" smtClean="0">
                <a:hlinkClick r:id="rId4"/>
              </a:rPr>
              <a:t>http://code.google.com/p/word2vec</a:t>
            </a:r>
            <a:r>
              <a:rPr lang="en-GB" dirty="0" smtClean="0"/>
              <a:t> ]</a:t>
            </a:r>
            <a:endParaRPr lang="en-US" dirty="0"/>
          </a:p>
        </p:txBody>
      </p:sp>
      <p:graphicFrame>
        <p:nvGraphicFramePr>
          <p:cNvPr id="87" name="Object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7627190"/>
              </p:ext>
            </p:extLst>
          </p:nvPr>
        </p:nvGraphicFramePr>
        <p:xfrm>
          <a:off x="5816292" y="3091692"/>
          <a:ext cx="2382837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63" name="Equation" r:id="rId5" imgW="1460160" imgH="482400" progId="Equation.3">
                  <p:embed/>
                </p:oleObj>
              </mc:Choice>
              <mc:Fallback>
                <p:oleObj name="Equation" r:id="rId5" imgW="146016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16292" y="3091692"/>
                        <a:ext cx="2382837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1286083"/>
              </p:ext>
            </p:extLst>
          </p:nvPr>
        </p:nvGraphicFramePr>
        <p:xfrm>
          <a:off x="5839152" y="2751009"/>
          <a:ext cx="1978025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64" name="Equation" r:id="rId7" imgW="1320480" imgH="253800" progId="Equation.3">
                  <p:embed/>
                </p:oleObj>
              </mc:Choice>
              <mc:Fallback>
                <p:oleObj name="Equation" r:id="rId7" imgW="132048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39152" y="2751009"/>
                        <a:ext cx="1978025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" name="TextBox 94"/>
          <p:cNvSpPr txBox="1"/>
          <p:nvPr/>
        </p:nvSpPr>
        <p:spPr>
          <a:xfrm>
            <a:off x="115809" y="3186619"/>
            <a:ext cx="16758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350" b="1" dirty="0">
                <a:solidFill>
                  <a:schemeClr val="accent5"/>
                </a:solidFill>
                <a:latin typeface="+mj-lt"/>
              </a:rPr>
              <a:t>Word </a:t>
            </a:r>
            <a:r>
              <a:rPr lang="en-GB" sz="1350" b="1" dirty="0" smtClean="0">
                <a:solidFill>
                  <a:schemeClr val="accent5"/>
                </a:solidFill>
                <a:latin typeface="+mj-lt"/>
              </a:rPr>
              <a:t>embedding matrices</a:t>
            </a:r>
            <a:endParaRPr lang="en-GB" sz="1350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503107" y="5287313"/>
            <a:ext cx="26003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 smtClean="0">
                <a:latin typeface="+mj-lt"/>
              </a:rPr>
              <a:t>Complexity: 2</a:t>
            </a:r>
            <a:r>
              <a:rPr lang="en-GB" sz="1350" i="1" dirty="0" smtClean="0">
                <a:latin typeface="+mj-lt"/>
              </a:rPr>
              <a:t>C×D</a:t>
            </a:r>
            <a:r>
              <a:rPr lang="en-GB" sz="1350" dirty="0" smtClean="0">
                <a:latin typeface="+mj-lt"/>
              </a:rPr>
              <a:t> </a:t>
            </a:r>
            <a:r>
              <a:rPr lang="en-GB" sz="1350" dirty="0">
                <a:latin typeface="+mj-lt"/>
              </a:rPr>
              <a:t>+ 2</a:t>
            </a:r>
            <a:r>
              <a:rPr lang="en-GB" sz="1350" i="1" dirty="0">
                <a:latin typeface="+mj-lt"/>
              </a:rPr>
              <a:t>C</a:t>
            </a:r>
            <a:r>
              <a:rPr lang="en-GB" sz="1350" dirty="0">
                <a:latin typeface="+mj-lt"/>
              </a:rPr>
              <a:t>×</a:t>
            </a:r>
            <a:r>
              <a:rPr lang="en-GB" sz="1350" i="1" dirty="0" smtClean="0">
                <a:latin typeface="+mj-lt"/>
              </a:rPr>
              <a:t>D×V</a:t>
            </a:r>
            <a:endParaRPr lang="en-GB" sz="1350" i="1" dirty="0">
              <a:latin typeface="+mj-l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03107" y="5630957"/>
            <a:ext cx="683232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 smtClean="0">
                <a:latin typeface="+mj-lt"/>
              </a:rPr>
              <a:t>Complexity: 2</a:t>
            </a:r>
            <a:r>
              <a:rPr lang="en-GB" sz="1350" i="1" dirty="0" smtClean="0">
                <a:latin typeface="+mj-lt"/>
              </a:rPr>
              <a:t>C×D</a:t>
            </a:r>
            <a:r>
              <a:rPr lang="en-GB" sz="1350" dirty="0" smtClean="0">
                <a:latin typeface="+mj-lt"/>
              </a:rPr>
              <a:t> + </a:t>
            </a:r>
            <a:r>
              <a:rPr lang="en-GB" sz="1350" dirty="0">
                <a:solidFill>
                  <a:prstClr val="black"/>
                </a:solidFill>
                <a:latin typeface="Century Gothic"/>
              </a:rPr>
              <a:t>2</a:t>
            </a:r>
            <a:r>
              <a:rPr lang="en-GB" sz="1350" i="1" dirty="0">
                <a:solidFill>
                  <a:prstClr val="black"/>
                </a:solidFill>
                <a:latin typeface="Century Gothic"/>
              </a:rPr>
              <a:t>C×</a:t>
            </a:r>
            <a:r>
              <a:rPr lang="en-GB" sz="1350" i="1" dirty="0" smtClean="0">
                <a:latin typeface="+mj-lt"/>
              </a:rPr>
              <a:t>D×</a:t>
            </a:r>
            <a:r>
              <a:rPr lang="en-GB" sz="1350" dirty="0" smtClean="0">
                <a:latin typeface="+mj-lt"/>
              </a:rPr>
              <a:t>log(</a:t>
            </a:r>
            <a:r>
              <a:rPr lang="en-GB" sz="1350" i="1" dirty="0" smtClean="0">
                <a:latin typeface="+mj-lt"/>
              </a:rPr>
              <a:t>V</a:t>
            </a:r>
            <a:r>
              <a:rPr lang="en-GB" sz="1350" dirty="0" smtClean="0">
                <a:latin typeface="+mj-lt"/>
              </a:rPr>
              <a:t>) (</a:t>
            </a:r>
            <a:r>
              <a:rPr lang="en-GB" sz="1350" b="1" dirty="0" smtClean="0">
                <a:latin typeface="+mj-lt"/>
              </a:rPr>
              <a:t>hierarchical </a:t>
            </a:r>
            <a:r>
              <a:rPr lang="en-GB" sz="1350" b="1" dirty="0" err="1" smtClean="0">
                <a:latin typeface="+mj-lt"/>
              </a:rPr>
              <a:t>softmax</a:t>
            </a:r>
            <a:r>
              <a:rPr lang="en-GB" sz="1350" b="1" dirty="0" smtClean="0">
                <a:latin typeface="+mj-lt"/>
              </a:rPr>
              <a:t> using tree factorization</a:t>
            </a:r>
            <a:r>
              <a:rPr lang="en-GB" sz="1350" dirty="0" smtClean="0">
                <a:latin typeface="+mj-lt"/>
              </a:rPr>
              <a:t>)</a:t>
            </a:r>
            <a:endParaRPr lang="en-GB" sz="1350" i="1" dirty="0">
              <a:latin typeface="+mj-lt"/>
            </a:endParaRPr>
          </a:p>
        </p:txBody>
      </p:sp>
      <p:sp>
        <p:nvSpPr>
          <p:cNvPr id="60" name="Line 5"/>
          <p:cNvSpPr>
            <a:spLocks noChangeShapeType="1"/>
          </p:cNvSpPr>
          <p:nvPr/>
        </p:nvSpPr>
        <p:spPr bwMode="auto">
          <a:xfrm rot="10800000">
            <a:off x="3290798" y="2432361"/>
            <a:ext cx="1821663" cy="1756942"/>
          </a:xfrm>
          <a:prstGeom prst="line">
            <a:avLst/>
          </a:prstGeom>
          <a:noFill/>
          <a:ln w="63500" cap="flat">
            <a:solidFill>
              <a:srgbClr val="C00000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61" name="Rectangle 25"/>
          <p:cNvSpPr>
            <a:spLocks/>
          </p:cNvSpPr>
          <p:nvPr/>
        </p:nvSpPr>
        <p:spPr bwMode="auto">
          <a:xfrm>
            <a:off x="2278649" y="496757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sp>
        <p:nvSpPr>
          <p:cNvPr id="69" name="Rectangle 26"/>
          <p:cNvSpPr>
            <a:spLocks/>
          </p:cNvSpPr>
          <p:nvPr/>
        </p:nvSpPr>
        <p:spPr bwMode="auto">
          <a:xfrm>
            <a:off x="2661603" y="496979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cat</a:t>
            </a:r>
          </a:p>
        </p:txBody>
      </p:sp>
      <p:sp>
        <p:nvSpPr>
          <p:cNvPr id="71" name="Rectangle 28"/>
          <p:cNvSpPr>
            <a:spLocks/>
          </p:cNvSpPr>
          <p:nvPr/>
        </p:nvSpPr>
        <p:spPr bwMode="auto">
          <a:xfrm>
            <a:off x="3503964" y="4969794"/>
            <a:ext cx="20839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>
                <a:latin typeface="Courier" charset="0"/>
                <a:ea typeface="Courier" charset="0"/>
                <a:cs typeface="Courier" charset="0"/>
                <a:sym typeface="Courier" charset="0"/>
              </a:rPr>
              <a:t>on</a:t>
            </a:r>
          </a:p>
        </p:txBody>
      </p:sp>
      <p:sp>
        <p:nvSpPr>
          <p:cNvPr id="72" name="Rectangle 29"/>
          <p:cNvSpPr>
            <a:spLocks/>
          </p:cNvSpPr>
          <p:nvPr/>
        </p:nvSpPr>
        <p:spPr bwMode="auto">
          <a:xfrm>
            <a:off x="3852411" y="496979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 dirty="0">
                <a:latin typeface="Courier" charset="0"/>
                <a:ea typeface="Courier" charset="0"/>
                <a:cs typeface="Courier" charset="0"/>
                <a:sym typeface="Courier" charset="0"/>
              </a:rPr>
              <a:t>the</a:t>
            </a:r>
          </a:p>
        </p:txBody>
      </p:sp>
      <p:grpSp>
        <p:nvGrpSpPr>
          <p:cNvPr id="78" name="Group 33"/>
          <p:cNvGrpSpPr>
            <a:grpSpLocks/>
          </p:cNvGrpSpPr>
          <p:nvPr/>
        </p:nvGrpSpPr>
        <p:grpSpPr bwMode="auto">
          <a:xfrm>
            <a:off x="5106146" y="4091534"/>
            <a:ext cx="227336" cy="835481"/>
            <a:chOff x="0" y="0"/>
            <a:chExt cx="336" cy="1504"/>
          </a:xfrm>
        </p:grpSpPr>
        <p:sp>
          <p:nvSpPr>
            <p:cNvPr id="82" name="AutoShape 31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84" name="Oval 32"/>
            <p:cNvSpPr>
              <a:spLocks/>
            </p:cNvSpPr>
            <p:nvPr/>
          </p:nvSpPr>
          <p:spPr bwMode="auto">
            <a:xfrm>
              <a:off x="88" y="632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86" name="Rectangle 34"/>
          <p:cNvSpPr>
            <a:spLocks/>
          </p:cNvSpPr>
          <p:nvPr/>
        </p:nvSpPr>
        <p:spPr bwMode="auto">
          <a:xfrm>
            <a:off x="5054049" y="4969794"/>
            <a:ext cx="31258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350" b="1" dirty="0" smtClean="0">
                <a:latin typeface="Courier" charset="0"/>
                <a:ea typeface="Courier" charset="0"/>
                <a:cs typeface="Courier" charset="0"/>
                <a:sym typeface="Courier" charset="0"/>
              </a:rPr>
              <a:t>sat</a:t>
            </a:r>
            <a:endParaRPr lang="en-US" sz="1350" b="1" dirty="0">
              <a:latin typeface="Courier" charset="0"/>
              <a:ea typeface="Courier" charset="0"/>
              <a:cs typeface="Courier" charset="0"/>
              <a:sym typeface="Courier" charset="0"/>
            </a:endParaRPr>
          </a:p>
        </p:txBody>
      </p:sp>
      <p:grpSp>
        <p:nvGrpSpPr>
          <p:cNvPr id="88" name="Group 58"/>
          <p:cNvGrpSpPr>
            <a:grpSpLocks/>
          </p:cNvGrpSpPr>
          <p:nvPr/>
        </p:nvGrpSpPr>
        <p:grpSpPr bwMode="auto">
          <a:xfrm>
            <a:off x="2286091" y="4091534"/>
            <a:ext cx="227336" cy="835481"/>
            <a:chOff x="0" y="0"/>
            <a:chExt cx="336" cy="1504"/>
          </a:xfrm>
        </p:grpSpPr>
        <p:sp>
          <p:nvSpPr>
            <p:cNvPr id="91" name="AutoShape 56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2" name="Oval 57"/>
            <p:cNvSpPr>
              <a:spLocks/>
            </p:cNvSpPr>
            <p:nvPr/>
          </p:nvSpPr>
          <p:spPr bwMode="auto">
            <a:xfrm>
              <a:off x="96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3" name="Group 61"/>
          <p:cNvGrpSpPr>
            <a:grpSpLocks/>
          </p:cNvGrpSpPr>
          <p:nvPr/>
        </p:nvGrpSpPr>
        <p:grpSpPr bwMode="auto">
          <a:xfrm>
            <a:off x="2681223" y="4091534"/>
            <a:ext cx="227336" cy="835481"/>
            <a:chOff x="0" y="0"/>
            <a:chExt cx="336" cy="1504"/>
          </a:xfrm>
        </p:grpSpPr>
        <p:sp>
          <p:nvSpPr>
            <p:cNvPr id="97" name="AutoShape 59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98" name="Oval 60"/>
            <p:cNvSpPr>
              <a:spLocks/>
            </p:cNvSpPr>
            <p:nvPr/>
          </p:nvSpPr>
          <p:spPr bwMode="auto">
            <a:xfrm>
              <a:off x="88" y="17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99" name="Group 67"/>
          <p:cNvGrpSpPr>
            <a:grpSpLocks/>
          </p:cNvGrpSpPr>
          <p:nvPr/>
        </p:nvGrpSpPr>
        <p:grpSpPr bwMode="auto">
          <a:xfrm>
            <a:off x="3471487" y="4091534"/>
            <a:ext cx="227336" cy="835481"/>
            <a:chOff x="0" y="0"/>
            <a:chExt cx="336" cy="1504"/>
          </a:xfrm>
        </p:grpSpPr>
        <p:sp>
          <p:nvSpPr>
            <p:cNvPr id="100" name="AutoShape 65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01" name="Oval 66"/>
            <p:cNvSpPr>
              <a:spLocks/>
            </p:cNvSpPr>
            <p:nvPr/>
          </p:nvSpPr>
          <p:spPr bwMode="auto">
            <a:xfrm>
              <a:off x="96" y="496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grpSp>
        <p:nvGrpSpPr>
          <p:cNvPr id="102" name="Group 70"/>
          <p:cNvGrpSpPr>
            <a:grpSpLocks/>
          </p:cNvGrpSpPr>
          <p:nvPr/>
        </p:nvGrpSpPr>
        <p:grpSpPr bwMode="auto">
          <a:xfrm>
            <a:off x="3866618" y="4091534"/>
            <a:ext cx="227336" cy="835481"/>
            <a:chOff x="0" y="0"/>
            <a:chExt cx="336" cy="1504"/>
          </a:xfrm>
        </p:grpSpPr>
        <p:sp>
          <p:nvSpPr>
            <p:cNvPr id="103" name="AutoShape 68"/>
            <p:cNvSpPr>
              <a:spLocks/>
            </p:cNvSpPr>
            <p:nvPr/>
          </p:nvSpPr>
          <p:spPr bwMode="auto">
            <a:xfrm>
              <a:off x="0" y="0"/>
              <a:ext cx="336" cy="1504"/>
            </a:xfrm>
            <a:prstGeom prst="roundRect">
              <a:avLst>
                <a:gd name="adj" fmla="val 35713"/>
              </a:avLst>
            </a:prstGeom>
            <a:solidFill>
              <a:schemeClr val="accent1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04" name="Oval 69"/>
            <p:cNvSpPr>
              <a:spLocks/>
            </p:cNvSpPr>
            <p:nvPr/>
          </p:nvSpPr>
          <p:spPr bwMode="auto">
            <a:xfrm>
              <a:off x="88" y="904"/>
              <a:ext cx="144" cy="16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 sz="788"/>
            </a:p>
          </p:txBody>
        </p:sp>
      </p:grpSp>
      <p:sp>
        <p:nvSpPr>
          <p:cNvPr id="105" name="Rectangle 90"/>
          <p:cNvSpPr>
            <a:spLocks/>
          </p:cNvSpPr>
          <p:nvPr/>
        </p:nvSpPr>
        <p:spPr bwMode="auto">
          <a:xfrm>
            <a:off x="4172533" y="3332350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U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06" name="Line 92"/>
          <p:cNvSpPr>
            <a:spLocks noChangeShapeType="1"/>
          </p:cNvSpPr>
          <p:nvPr/>
        </p:nvSpPr>
        <p:spPr bwMode="auto">
          <a:xfrm rot="10800000" flipH="1">
            <a:off x="4719437" y="2651765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pSp>
        <p:nvGrpSpPr>
          <p:cNvPr id="107" name="Group 98"/>
          <p:cNvGrpSpPr>
            <a:grpSpLocks/>
          </p:cNvGrpSpPr>
          <p:nvPr/>
        </p:nvGrpSpPr>
        <p:grpSpPr bwMode="auto">
          <a:xfrm>
            <a:off x="2973873" y="2198986"/>
            <a:ext cx="353183" cy="432184"/>
            <a:chOff x="870" y="0"/>
            <a:chExt cx="522" cy="778"/>
          </a:xfrm>
          <a:solidFill>
            <a:srgbClr val="FF0000"/>
          </a:solidFill>
        </p:grpSpPr>
        <p:sp>
          <p:nvSpPr>
            <p:cNvPr id="108" name="Rectangle 93"/>
            <p:cNvSpPr>
              <a:spLocks/>
            </p:cNvSpPr>
            <p:nvPr/>
          </p:nvSpPr>
          <p:spPr bwMode="auto">
            <a:xfrm>
              <a:off x="870" y="0"/>
              <a:ext cx="522" cy="778"/>
            </a:xfrm>
            <a:prstGeom prst="rect">
              <a:avLst/>
            </a:prstGeom>
            <a:grpFill/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75000"/>
                </a:schemeClr>
              </a:outerShdw>
            </a:effectLst>
          </p:spPr>
          <p:txBody>
            <a:bodyPr lIns="0" tIns="0" rIns="0" bIns="0"/>
            <a:lstStyle/>
            <a:p>
              <a:endParaRPr lang="en-GB" sz="788"/>
            </a:p>
          </p:txBody>
        </p:sp>
        <p:sp>
          <p:nvSpPr>
            <p:cNvPr id="109" name="AutoShape 97"/>
            <p:cNvSpPr>
              <a:spLocks/>
            </p:cNvSpPr>
            <p:nvPr/>
          </p:nvSpPr>
          <p:spPr bwMode="auto">
            <a:xfrm>
              <a:off x="986" y="60"/>
              <a:ext cx="336" cy="632"/>
            </a:xfrm>
            <a:prstGeom prst="roundRect">
              <a:avLst>
                <a:gd name="adj" fmla="val 35713"/>
              </a:avLst>
            </a:prstGeom>
            <a:solidFill>
              <a:srgbClr val="FF5050"/>
            </a:solidFill>
            <a:ln w="25400" cap="flat">
              <a:solidFill>
                <a:srgbClr val="C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sz="900" dirty="0" err="1" smtClean="0">
                  <a:effectLst>
                    <a:outerShdw blurRad="38100" dist="38100" dir="2700000" algn="tl">
                      <a:srgbClr val="C0C0C0"/>
                    </a:outerShdw>
                  </a:effectLst>
                  <a:ea typeface="Gill Sans" charset="0"/>
                  <a:cs typeface="Gill Sans" charset="0"/>
                </a:rPr>
                <a:t>z</a:t>
              </a:r>
              <a:r>
                <a:rPr lang="en-US" sz="900" baseline="-6000" dirty="0" err="1" smtClean="0">
                  <a:effectLst>
                    <a:outerShdw blurRad="38100" dist="38100" dir="2700000" algn="tl">
                      <a:srgbClr val="C0C0C0"/>
                    </a:outerShdw>
                  </a:effectLst>
                  <a:ea typeface="Gill Sans" charset="0"/>
                  <a:cs typeface="Gill Sans" charset="0"/>
                </a:rPr>
                <a:t>t</a:t>
              </a:r>
              <a:endParaRPr lang="en-US" baseline="32000" dirty="0">
                <a:effectLst>
                  <a:outerShdw blurRad="38100" dist="38100" dir="2700000" algn="tl">
                    <a:srgbClr val="FFFFFF"/>
                  </a:outerShdw>
                </a:effectLst>
                <a:ea typeface="Gill Sans" charset="0"/>
                <a:cs typeface="Gill Sans" charset="0"/>
              </a:endParaRPr>
            </a:p>
          </p:txBody>
        </p:sp>
      </p:grpSp>
      <p:sp>
        <p:nvSpPr>
          <p:cNvPr id="110" name="Line 119"/>
          <p:cNvSpPr>
            <a:spLocks noChangeShapeType="1"/>
          </p:cNvSpPr>
          <p:nvPr/>
        </p:nvSpPr>
        <p:spPr bwMode="auto">
          <a:xfrm rot="10800000" flipH="1">
            <a:off x="4692373" y="2651765"/>
            <a:ext cx="86604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8100" dist="12699" dir="54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11" name="Rectangle 120"/>
          <p:cNvSpPr>
            <a:spLocks/>
          </p:cNvSpPr>
          <p:nvPr/>
        </p:nvSpPr>
        <p:spPr bwMode="auto">
          <a:xfrm>
            <a:off x="2294585" y="472623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t-2</a:t>
            </a:r>
            <a:endParaRPr lang="en-US" sz="1050" baseline="-6000" dirty="0">
              <a:effectLst>
                <a:outerShdw blurRad="38100" dist="38100" dir="2700000" algn="tl">
                  <a:srgbClr val="C0C0C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2" name="Rectangle 121"/>
          <p:cNvSpPr>
            <a:spLocks/>
          </p:cNvSpPr>
          <p:nvPr/>
        </p:nvSpPr>
        <p:spPr bwMode="auto">
          <a:xfrm>
            <a:off x="2692085" y="4726235"/>
            <a:ext cx="2035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t-1</a:t>
            </a:r>
            <a:endParaRPr lang="en-US" sz="1050" baseline="-6000" dirty="0">
              <a:effectLst>
                <a:outerShdw blurRad="38100" dist="38100" dir="2700000" algn="tl">
                  <a:srgbClr val="C0C0C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3" name="Rectangle 123"/>
          <p:cNvSpPr>
            <a:spLocks/>
          </p:cNvSpPr>
          <p:nvPr/>
        </p:nvSpPr>
        <p:spPr bwMode="auto">
          <a:xfrm>
            <a:off x="3471128" y="4726235"/>
            <a:ext cx="22602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t+1</a:t>
            </a:r>
            <a:endParaRPr lang="en-US" baseline="-6000" dirty="0">
              <a:effectLst>
                <a:outerShdw blurRad="38100" dist="38100" dir="2700000" algn="tl">
                  <a:srgbClr val="C0C0C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4" name="Rectangle 124"/>
          <p:cNvSpPr>
            <a:spLocks/>
          </p:cNvSpPr>
          <p:nvPr/>
        </p:nvSpPr>
        <p:spPr bwMode="auto">
          <a:xfrm>
            <a:off x="3866260" y="4726235"/>
            <a:ext cx="226023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t+2</a:t>
            </a:r>
            <a:endParaRPr lang="en-US" sz="1050" baseline="-6000" dirty="0">
              <a:effectLst>
                <a:outerShdw blurRad="38100" dist="38100" dir="2700000" algn="tl">
                  <a:srgbClr val="C0C0C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5" name="Rectangle 125"/>
          <p:cNvSpPr>
            <a:spLocks/>
          </p:cNvSpPr>
          <p:nvPr/>
        </p:nvSpPr>
        <p:spPr bwMode="auto">
          <a:xfrm>
            <a:off x="5162495" y="4726235"/>
            <a:ext cx="12343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50" dirty="0" err="1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w</a:t>
            </a:r>
            <a:r>
              <a:rPr lang="en-US" sz="1050" baseline="-6000" dirty="0" err="1">
                <a:effectLst>
                  <a:outerShdw blurRad="38100" dist="38100" dir="2700000" algn="tl">
                    <a:srgbClr val="C0C0C0"/>
                  </a:outerShdw>
                </a:effectLst>
                <a:ea typeface="Gill Sans" charset="0"/>
                <a:cs typeface="Gill Sans" charset="0"/>
              </a:rPr>
              <a:t>t</a:t>
            </a:r>
            <a:endParaRPr lang="en-US" sz="1050" baseline="-6000" dirty="0">
              <a:effectLst>
                <a:outerShdw blurRad="38100" dist="38100" dir="2700000" algn="tl">
                  <a:srgbClr val="C0C0C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17" name="Line 30"/>
          <p:cNvSpPr>
            <a:spLocks noChangeShapeType="1"/>
          </p:cNvSpPr>
          <p:nvPr/>
        </p:nvSpPr>
        <p:spPr bwMode="auto">
          <a:xfrm>
            <a:off x="3222621" y="2608394"/>
            <a:ext cx="758596" cy="1479003"/>
          </a:xfrm>
          <a:prstGeom prst="line">
            <a:avLst/>
          </a:prstGeom>
          <a:noFill/>
          <a:ln w="63500" cap="flat">
            <a:solidFill>
              <a:schemeClr val="accent5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graphicFrame>
        <p:nvGraphicFramePr>
          <p:cNvPr id="118" name="Object 1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8061865"/>
              </p:ext>
            </p:extLst>
          </p:nvPr>
        </p:nvGraphicFramePr>
        <p:xfrm>
          <a:off x="4124325" y="2240915"/>
          <a:ext cx="552450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65" name="Equation" r:id="rId9" imgW="368280" imgH="241200" progId="Equation.3">
                  <p:embed/>
                </p:oleObj>
              </mc:Choice>
              <mc:Fallback>
                <p:oleObj name="Equation" r:id="rId9" imgW="36828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24325" y="2240915"/>
                        <a:ext cx="552450" cy="392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" name="Line 30"/>
          <p:cNvSpPr>
            <a:spLocks noChangeShapeType="1"/>
          </p:cNvSpPr>
          <p:nvPr/>
        </p:nvSpPr>
        <p:spPr bwMode="auto">
          <a:xfrm>
            <a:off x="3205076" y="2613389"/>
            <a:ext cx="390261" cy="1514773"/>
          </a:xfrm>
          <a:prstGeom prst="line">
            <a:avLst/>
          </a:prstGeom>
          <a:noFill/>
          <a:ln w="63500" cap="flat">
            <a:solidFill>
              <a:schemeClr val="accent5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20" name="Line 30"/>
          <p:cNvSpPr>
            <a:spLocks noChangeShapeType="1"/>
          </p:cNvSpPr>
          <p:nvPr/>
        </p:nvSpPr>
        <p:spPr bwMode="auto">
          <a:xfrm flipH="1">
            <a:off x="2789476" y="2592041"/>
            <a:ext cx="383041" cy="1535411"/>
          </a:xfrm>
          <a:prstGeom prst="line">
            <a:avLst/>
          </a:prstGeom>
          <a:noFill/>
          <a:ln w="63500" cap="flat">
            <a:solidFill>
              <a:schemeClr val="accent5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21" name="Line 30"/>
          <p:cNvSpPr>
            <a:spLocks noChangeShapeType="1"/>
          </p:cNvSpPr>
          <p:nvPr/>
        </p:nvSpPr>
        <p:spPr bwMode="auto">
          <a:xfrm flipH="1">
            <a:off x="2396375" y="2592041"/>
            <a:ext cx="746631" cy="1523046"/>
          </a:xfrm>
          <a:prstGeom prst="line">
            <a:avLst/>
          </a:prstGeom>
          <a:noFill/>
          <a:ln w="63500" cap="flat">
            <a:solidFill>
              <a:schemeClr val="accent5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788"/>
          </a:p>
        </p:txBody>
      </p:sp>
      <p:sp>
        <p:nvSpPr>
          <p:cNvPr id="122" name="Rectangle 90"/>
          <p:cNvSpPr>
            <a:spLocks/>
          </p:cNvSpPr>
          <p:nvPr/>
        </p:nvSpPr>
        <p:spPr bwMode="auto">
          <a:xfrm>
            <a:off x="2838124" y="3328081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W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3" name="Rectangle 90"/>
          <p:cNvSpPr>
            <a:spLocks/>
          </p:cNvSpPr>
          <p:nvPr/>
        </p:nvSpPr>
        <p:spPr bwMode="auto">
          <a:xfrm>
            <a:off x="2510066" y="3328081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W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4" name="Rectangle 90"/>
          <p:cNvSpPr>
            <a:spLocks/>
          </p:cNvSpPr>
          <p:nvPr/>
        </p:nvSpPr>
        <p:spPr bwMode="auto">
          <a:xfrm>
            <a:off x="3264399" y="3335112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W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5" name="Rectangle 90"/>
          <p:cNvSpPr>
            <a:spLocks/>
          </p:cNvSpPr>
          <p:nvPr/>
        </p:nvSpPr>
        <p:spPr bwMode="auto">
          <a:xfrm>
            <a:off x="3585700" y="3335112"/>
            <a:ext cx="270638" cy="217759"/>
          </a:xfrm>
          <a:prstGeom prst="rect">
            <a:avLst/>
          </a:prstGeom>
          <a:solidFill>
            <a:schemeClr val="accent5"/>
          </a:solidFill>
          <a:ln w="254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 charset="0"/>
                <a:cs typeface="Gill Sans" charset="0"/>
              </a:rPr>
              <a:t>W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Gill Sans" charset="0"/>
              <a:cs typeface="Gill Sans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5785812" y="3890777"/>
            <a:ext cx="3132589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b="1" dirty="0" smtClean="0">
                <a:solidFill>
                  <a:schemeClr val="accent5"/>
                </a:solidFill>
                <a:latin typeface="+mj-lt"/>
              </a:rPr>
              <a:t>Extremely efficient </a:t>
            </a:r>
            <a:r>
              <a:rPr lang="en-GB" sz="1350" dirty="0" smtClean="0">
                <a:solidFill>
                  <a:schemeClr val="accent5"/>
                </a:solidFill>
                <a:latin typeface="+mj-lt"/>
              </a:rPr>
              <a:t>estimation of</a:t>
            </a:r>
            <a:br>
              <a:rPr lang="en-GB" sz="1350" dirty="0" smtClean="0">
                <a:solidFill>
                  <a:schemeClr val="accent5"/>
                </a:solidFill>
                <a:latin typeface="+mj-lt"/>
              </a:rPr>
            </a:br>
            <a:r>
              <a:rPr lang="en-GB" sz="1350" b="1" dirty="0" smtClean="0">
                <a:solidFill>
                  <a:schemeClr val="accent5"/>
                </a:solidFill>
                <a:latin typeface="+mj-lt"/>
              </a:rPr>
              <a:t>word </a:t>
            </a:r>
            <a:r>
              <a:rPr lang="en-GB" sz="1350" b="1" dirty="0" err="1" smtClean="0">
                <a:solidFill>
                  <a:schemeClr val="accent5"/>
                </a:solidFill>
                <a:latin typeface="+mj-lt"/>
              </a:rPr>
              <a:t>embeddings</a:t>
            </a:r>
            <a:r>
              <a:rPr lang="en-GB" sz="1350" b="1" dirty="0" smtClean="0">
                <a:solidFill>
                  <a:schemeClr val="accent5"/>
                </a:solidFill>
                <a:latin typeface="+mj-lt"/>
              </a:rPr>
              <a:t> </a:t>
            </a:r>
            <a:r>
              <a:rPr lang="en-GB" sz="1350" dirty="0" smtClean="0">
                <a:solidFill>
                  <a:schemeClr val="accent5"/>
                </a:solidFill>
                <a:latin typeface="+mj-lt"/>
              </a:rPr>
              <a:t>in matrix </a:t>
            </a:r>
            <a:r>
              <a:rPr lang="en-GB" sz="1350" b="1" dirty="0" smtClean="0">
                <a:solidFill>
                  <a:schemeClr val="accent5"/>
                </a:solidFill>
                <a:latin typeface="+mj-lt"/>
              </a:rPr>
              <a:t>U</a:t>
            </a:r>
            <a:r>
              <a:rPr lang="en-GB" sz="1350" dirty="0" smtClean="0">
                <a:solidFill>
                  <a:schemeClr val="tx2"/>
                </a:solidFill>
                <a:latin typeface="+mj-lt"/>
              </a:rPr>
              <a:t/>
            </a:r>
            <a:br>
              <a:rPr lang="en-GB" sz="1350" dirty="0" smtClean="0">
                <a:solidFill>
                  <a:schemeClr val="tx2"/>
                </a:solidFill>
                <a:latin typeface="+mj-lt"/>
              </a:rPr>
            </a:br>
            <a:r>
              <a:rPr lang="en-GB" sz="1350" b="1" dirty="0" smtClean="0">
                <a:solidFill>
                  <a:schemeClr val="tx2"/>
                </a:solidFill>
                <a:latin typeface="+mj-lt"/>
              </a:rPr>
              <a:t>without </a:t>
            </a:r>
            <a:r>
              <a:rPr lang="en-GB" sz="1350" b="1" dirty="0">
                <a:solidFill>
                  <a:schemeClr val="tx2"/>
                </a:solidFill>
                <a:latin typeface="+mj-lt"/>
              </a:rPr>
              <a:t>a Language </a:t>
            </a:r>
            <a:r>
              <a:rPr lang="en-GB" sz="1350" b="1" dirty="0" smtClean="0">
                <a:solidFill>
                  <a:schemeClr val="tx2"/>
                </a:solidFill>
                <a:latin typeface="+mj-lt"/>
              </a:rPr>
              <a:t>Model</a:t>
            </a:r>
            <a:r>
              <a:rPr lang="en-GB" sz="1350" dirty="0" smtClean="0">
                <a:solidFill>
                  <a:schemeClr val="tx2"/>
                </a:solidFill>
                <a:latin typeface="+mj-lt"/>
              </a:rPr>
              <a:t>.</a:t>
            </a:r>
            <a:endParaRPr lang="en-GB" sz="1350" dirty="0">
              <a:solidFill>
                <a:schemeClr val="tx2"/>
              </a:solidFill>
              <a:latin typeface="+mj-lt"/>
            </a:endParaRPr>
          </a:p>
          <a:p>
            <a:r>
              <a:rPr lang="en-GB" sz="1350" dirty="0">
                <a:solidFill>
                  <a:schemeClr val="tx2"/>
                </a:solidFill>
                <a:latin typeface="+mj-lt"/>
              </a:rPr>
              <a:t>Can be used as input to neural LM.</a:t>
            </a:r>
            <a:br>
              <a:rPr lang="en-GB" sz="1350" dirty="0">
                <a:solidFill>
                  <a:schemeClr val="tx2"/>
                </a:solidFill>
                <a:latin typeface="+mj-lt"/>
              </a:rPr>
            </a:br>
            <a:r>
              <a:rPr lang="en-GB" sz="1350" b="1" dirty="0" smtClean="0">
                <a:solidFill>
                  <a:schemeClr val="tx2"/>
                </a:solidFill>
                <a:latin typeface="+mj-lt"/>
              </a:rPr>
              <a:t>Enables much </a:t>
            </a:r>
            <a:r>
              <a:rPr lang="en-GB" sz="1350" b="1" dirty="0">
                <a:solidFill>
                  <a:schemeClr val="tx2"/>
                </a:solidFill>
                <a:latin typeface="+mj-lt"/>
              </a:rPr>
              <a:t>larger datasets</a:t>
            </a:r>
            <a:r>
              <a:rPr lang="en-GB" sz="1350" dirty="0">
                <a:solidFill>
                  <a:schemeClr val="tx2"/>
                </a:solidFill>
                <a:latin typeface="+mj-lt"/>
              </a:rPr>
              <a:t>, e.g.,</a:t>
            </a:r>
            <a:br>
              <a:rPr lang="en-GB" sz="1350" dirty="0">
                <a:solidFill>
                  <a:schemeClr val="tx2"/>
                </a:solidFill>
                <a:latin typeface="+mj-lt"/>
              </a:rPr>
            </a:br>
            <a:r>
              <a:rPr lang="en-GB" sz="1350" dirty="0">
                <a:solidFill>
                  <a:schemeClr val="tx2"/>
                </a:solidFill>
                <a:latin typeface="+mj-lt"/>
              </a:rPr>
              <a:t>Google News </a:t>
            </a:r>
            <a:r>
              <a:rPr lang="en-GB" sz="1350" dirty="0" smtClean="0">
                <a:solidFill>
                  <a:schemeClr val="tx2"/>
                </a:solidFill>
                <a:latin typeface="+mj-lt"/>
              </a:rPr>
              <a:t>(33B words</a:t>
            </a:r>
            <a:r>
              <a:rPr lang="en-GB" sz="1350" dirty="0">
                <a:solidFill>
                  <a:schemeClr val="tx2"/>
                </a:solidFill>
                <a:latin typeface="+mj-lt"/>
              </a:rPr>
              <a:t>, </a:t>
            </a:r>
            <a:r>
              <a:rPr lang="en-GB" sz="1350" i="1" dirty="0" smtClean="0">
                <a:solidFill>
                  <a:schemeClr val="tx2"/>
                </a:solidFill>
                <a:latin typeface="+mj-lt"/>
              </a:rPr>
              <a:t>V</a:t>
            </a:r>
            <a:r>
              <a:rPr lang="en-GB" sz="1350" dirty="0" smtClean="0">
                <a:solidFill>
                  <a:schemeClr val="tx2"/>
                </a:solidFill>
                <a:latin typeface="+mj-lt"/>
              </a:rPr>
              <a:t>=1M)</a:t>
            </a:r>
            <a:endParaRPr lang="en-GB" sz="135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503106" y="5980619"/>
            <a:ext cx="682751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 smtClean="0">
                <a:latin typeface="+mj-lt"/>
              </a:rPr>
              <a:t>Complexity: 2</a:t>
            </a:r>
            <a:r>
              <a:rPr lang="en-GB" sz="1350" i="1" dirty="0" smtClean="0">
                <a:latin typeface="+mj-lt"/>
              </a:rPr>
              <a:t>C×D</a:t>
            </a:r>
            <a:r>
              <a:rPr lang="en-GB" sz="1350" dirty="0" smtClean="0">
                <a:latin typeface="+mj-lt"/>
              </a:rPr>
              <a:t> + </a:t>
            </a:r>
            <a:r>
              <a:rPr lang="en-GB" sz="1350" dirty="0" smtClean="0">
                <a:solidFill>
                  <a:prstClr val="black"/>
                </a:solidFill>
                <a:latin typeface="Century Gothic"/>
              </a:rPr>
              <a:t>2</a:t>
            </a:r>
            <a:r>
              <a:rPr lang="en-GB" sz="1350" i="1" dirty="0" smtClean="0">
                <a:solidFill>
                  <a:prstClr val="black"/>
                </a:solidFill>
                <a:latin typeface="Century Gothic"/>
              </a:rPr>
              <a:t>C×</a:t>
            </a:r>
            <a:r>
              <a:rPr lang="en-GB" sz="1350" i="1" dirty="0" smtClean="0">
                <a:latin typeface="+mj-lt"/>
              </a:rPr>
              <a:t>D×</a:t>
            </a:r>
            <a:r>
              <a:rPr lang="en-GB" sz="1350" dirty="0" smtClean="0">
                <a:latin typeface="+mj-lt"/>
              </a:rPr>
              <a:t>(</a:t>
            </a:r>
            <a:r>
              <a:rPr lang="en-GB" sz="1350" i="1" dirty="0" smtClean="0">
                <a:latin typeface="+mj-lt"/>
              </a:rPr>
              <a:t>k</a:t>
            </a:r>
            <a:r>
              <a:rPr lang="en-GB" sz="1350" dirty="0" smtClean="0">
                <a:latin typeface="+mj-lt"/>
              </a:rPr>
              <a:t>+1) (</a:t>
            </a:r>
            <a:r>
              <a:rPr lang="en-GB" sz="1350" b="1" dirty="0" smtClean="0">
                <a:latin typeface="+mj-lt"/>
              </a:rPr>
              <a:t>negative sampling with k negative examples</a:t>
            </a:r>
            <a:r>
              <a:rPr lang="en-GB" sz="1350" dirty="0" smtClean="0">
                <a:latin typeface="+mj-lt"/>
              </a:rPr>
              <a:t>)</a:t>
            </a:r>
            <a:endParaRPr lang="en-GB" sz="135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295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85" grpId="0"/>
      <p:bldP spid="126" grpId="0"/>
      <p:bldP spid="12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Vector-space word representation without LM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63</a:t>
            </a:fld>
            <a:endParaRPr lang="en-US" dirty="0"/>
          </a:p>
        </p:txBody>
      </p:sp>
      <p:sp>
        <p:nvSpPr>
          <p:cNvPr id="6" name="Footer Placeholder 3"/>
          <p:cNvSpPr txBox="1">
            <a:spLocks/>
          </p:cNvSpPr>
          <p:nvPr/>
        </p:nvSpPr>
        <p:spPr>
          <a:xfrm>
            <a:off x="659165" y="6356350"/>
            <a:ext cx="779141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[</a:t>
            </a:r>
            <a:r>
              <a:rPr lang="en-GB" dirty="0" err="1"/>
              <a:t>Mikolov</a:t>
            </a:r>
            <a:r>
              <a:rPr lang="en-GB" dirty="0"/>
              <a:t> et al, </a:t>
            </a:r>
            <a:r>
              <a:rPr lang="en-GB" dirty="0" smtClean="0"/>
              <a:t>2013a, 2013b; </a:t>
            </a:r>
            <a:r>
              <a:rPr lang="en-GB" dirty="0" smtClean="0">
                <a:hlinkClick r:id="rId3"/>
              </a:rPr>
              <a:t>http://code.google.com/p/word2vec</a:t>
            </a:r>
            <a:r>
              <a:rPr lang="en-GB" dirty="0" smtClean="0"/>
              <a:t>]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155262" y="2353108"/>
            <a:ext cx="376901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Word and phrase representation</a:t>
            </a:r>
            <a:b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</a:br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learned by skip-gram </a:t>
            </a:r>
            <a:b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</a:br>
            <a:r>
              <a:rPr lang="en-GB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exhibit linear structure </a:t>
            </a:r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that enables </a:t>
            </a:r>
            <a:r>
              <a:rPr lang="en-GB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analogies with vector </a:t>
            </a:r>
            <a:r>
              <a:rPr lang="en-GB" sz="1400" b="1" dirty="0" err="1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arithmetics</a:t>
            </a:r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.</a:t>
            </a:r>
          </a:p>
          <a:p>
            <a:endParaRPr lang="en-GB" sz="1400" dirty="0" smtClean="0">
              <a:solidFill>
                <a:prstClr val="black">
                  <a:lumMod val="50000"/>
                  <a:lumOff val="50000"/>
                </a:prstClr>
              </a:solidFill>
              <a:latin typeface="Century Gothic"/>
            </a:endParaRPr>
          </a:p>
          <a:p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This is </a:t>
            </a:r>
            <a:r>
              <a:rPr lang="en-GB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due to training objective</a:t>
            </a:r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, </a:t>
            </a:r>
            <a:b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</a:br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input and output (before </a:t>
            </a:r>
            <a:r>
              <a:rPr lang="en-GB" sz="1400" dirty="0" err="1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softmax</a:t>
            </a:r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) </a:t>
            </a:r>
            <a:b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</a:br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are in </a:t>
            </a:r>
            <a:r>
              <a:rPr lang="en-GB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linear relationship</a:t>
            </a:r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.</a:t>
            </a:r>
          </a:p>
          <a:p>
            <a:endParaRPr lang="en-GB" sz="1400" dirty="0" smtClean="0">
              <a:solidFill>
                <a:prstClr val="black">
                  <a:lumMod val="50000"/>
                  <a:lumOff val="50000"/>
                </a:prstClr>
              </a:solidFill>
              <a:latin typeface="Century Gothic"/>
            </a:endParaRPr>
          </a:p>
          <a:p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The sum of vectors in the loss function</a:t>
            </a:r>
            <a:b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</a:br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is the sum of log-probabilities </a:t>
            </a:r>
            <a:b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</a:br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(or log of product of probabilities), </a:t>
            </a:r>
            <a:b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</a:br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i.e., comparable to the AND function.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360" y="2249209"/>
            <a:ext cx="4022204" cy="2942336"/>
          </a:xfrm>
          <a:prstGeom prst="rect">
            <a:avLst/>
          </a:prstGeom>
        </p:spPr>
      </p:pic>
      <p:sp>
        <p:nvSpPr>
          <p:cNvPr id="12" name="Footer Placeholder 3"/>
          <p:cNvSpPr txBox="1">
            <a:spLocks/>
          </p:cNvSpPr>
          <p:nvPr/>
        </p:nvSpPr>
        <p:spPr>
          <a:xfrm>
            <a:off x="1684447" y="5342216"/>
            <a:ext cx="273403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[Image credits: </a:t>
            </a:r>
            <a:r>
              <a:rPr lang="en-GB" sz="900" dirty="0" err="1" smtClean="0">
                <a:solidFill>
                  <a:schemeClr val="bg1">
                    <a:lumMod val="65000"/>
                  </a:schemeClr>
                </a:solidFill>
              </a:rPr>
              <a:t>Mikolov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 et al (2013) “Distributed Representations of Words and Phrases and their Compositionality”, </a:t>
            </a:r>
            <a:r>
              <a:rPr lang="en-GB" sz="900" i="1" dirty="0" smtClean="0">
                <a:solidFill>
                  <a:schemeClr val="bg1">
                    <a:lumMod val="65000"/>
                  </a:schemeClr>
                </a:solidFill>
              </a:rPr>
              <a:t>NIPS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]</a:t>
            </a:r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35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Examples of Word2Vec </a:t>
            </a:r>
            <a:r>
              <a:rPr lang="en-GB" dirty="0" err="1" smtClean="0"/>
              <a:t>embeddings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64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1000" y="2469515"/>
            <a:ext cx="2339541" cy="301752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Example of word </a:t>
            </a:r>
            <a:r>
              <a:rPr lang="en-GB" dirty="0" err="1" smtClean="0"/>
              <a:t>embeddings</a:t>
            </a:r>
            <a:r>
              <a:rPr lang="en-GB" dirty="0" smtClean="0"/>
              <a:t> obtained using Word2Vec on the 3.2B word Wikipedia:</a:t>
            </a:r>
          </a:p>
          <a:p>
            <a:r>
              <a:rPr lang="en-GB" dirty="0" smtClean="0"/>
              <a:t>Vocabulary </a:t>
            </a:r>
            <a:r>
              <a:rPr lang="en-GB" i="1" dirty="0" smtClean="0"/>
              <a:t>V</a:t>
            </a:r>
            <a:r>
              <a:rPr lang="en-GB" dirty="0" smtClean="0"/>
              <a:t>=2M</a:t>
            </a:r>
          </a:p>
          <a:p>
            <a:r>
              <a:rPr lang="en-GB" dirty="0" smtClean="0"/>
              <a:t>Continuous vector space </a:t>
            </a:r>
            <a:r>
              <a:rPr lang="en-GB" i="1" dirty="0" smtClean="0"/>
              <a:t>D</a:t>
            </a:r>
            <a:r>
              <a:rPr lang="en-GB" dirty="0" smtClean="0"/>
              <a:t>=200</a:t>
            </a:r>
          </a:p>
          <a:p>
            <a:r>
              <a:rPr lang="en-GB" dirty="0" smtClean="0"/>
              <a:t>Trained using CBOW</a:t>
            </a:r>
          </a:p>
          <a:p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763143"/>
              </p:ext>
            </p:extLst>
          </p:nvPr>
        </p:nvGraphicFramePr>
        <p:xfrm>
          <a:off x="2629094" y="2251226"/>
          <a:ext cx="5721254" cy="3173244"/>
        </p:xfrm>
        <a:graphic>
          <a:graphicData uri="http://schemas.openxmlformats.org/drawingml/2006/table">
            <a:tbl>
              <a:tblPr/>
              <a:tblGrid>
                <a:gridCol w="715157"/>
                <a:gridCol w="715157"/>
                <a:gridCol w="715157"/>
                <a:gridCol w="715157"/>
                <a:gridCol w="507806"/>
                <a:gridCol w="664698"/>
                <a:gridCol w="972965"/>
                <a:gridCol w="715157"/>
              </a:tblGrid>
              <a:tr h="351688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debt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decrease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slow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france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jesus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xbox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5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debts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aaarm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meeting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slower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marseille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christ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playstation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51688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repayments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samavat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increases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meet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fast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french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resurrection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wii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85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repayment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obukhovskii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decreased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meets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slowing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nantes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savior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xbla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85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monetary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emerlec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greatly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had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slows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vichy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miscl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wiiware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1688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payments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gunss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decreasing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welcomed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slowed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paris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crucified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gamecube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85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repay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dekhen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increased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insisted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faster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bordeaux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god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nintendo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1688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mortgage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minizini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decreases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acquainted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sluggish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aubagne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apostles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kinect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1688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repaid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bf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reduces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satisfied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quicker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vend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apostle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dsiware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1688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refinancing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mortardepth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reduce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first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pace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vienne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bickertonite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eshop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1688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bailouts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ee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increasing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persuaded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slowly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toulouse</a:t>
                      </a: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pretribulational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dreamcast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7" marR="2647" marT="26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Footer Placeholder 3"/>
          <p:cNvSpPr txBox="1">
            <a:spLocks/>
          </p:cNvSpPr>
          <p:nvPr/>
        </p:nvSpPr>
        <p:spPr>
          <a:xfrm>
            <a:off x="659165" y="6356350"/>
            <a:ext cx="779141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[</a:t>
            </a:r>
            <a:r>
              <a:rPr lang="en-GB" dirty="0" err="1"/>
              <a:t>Mikolov</a:t>
            </a:r>
            <a:r>
              <a:rPr lang="en-GB" dirty="0"/>
              <a:t> et al, </a:t>
            </a:r>
            <a:r>
              <a:rPr lang="en-GB" dirty="0" smtClean="0"/>
              <a:t>2013a, 2013b; </a:t>
            </a:r>
            <a:r>
              <a:rPr lang="en-GB" dirty="0" smtClean="0">
                <a:hlinkClick r:id="rId2"/>
              </a:rPr>
              <a:t>http://code.google.com/p/word2vec</a:t>
            </a:r>
            <a:r>
              <a:rPr lang="en-GB" dirty="0" smtClean="0"/>
              <a:t>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4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Performance on the semantic-syntactic task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65</a:t>
            </a:fld>
            <a:endParaRPr lang="en-US" dirty="0"/>
          </a:p>
        </p:txBody>
      </p:sp>
      <p:sp>
        <p:nvSpPr>
          <p:cNvPr id="6" name="Footer Placeholder 3"/>
          <p:cNvSpPr txBox="1">
            <a:spLocks/>
          </p:cNvSpPr>
          <p:nvPr/>
        </p:nvSpPr>
        <p:spPr>
          <a:xfrm>
            <a:off x="659165" y="6356350"/>
            <a:ext cx="779141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[</a:t>
            </a:r>
            <a:r>
              <a:rPr lang="en-GB" dirty="0" err="1"/>
              <a:t>Mikolov</a:t>
            </a:r>
            <a:r>
              <a:rPr lang="en-GB" dirty="0"/>
              <a:t> et al, </a:t>
            </a:r>
            <a:r>
              <a:rPr lang="en-GB" dirty="0" smtClean="0"/>
              <a:t>2013a, 2013b; </a:t>
            </a:r>
            <a:r>
              <a:rPr lang="en-GB" dirty="0" smtClean="0">
                <a:hlinkClick r:id="rId3"/>
              </a:rPr>
              <a:t>http://code.google.com/p/word2vec</a:t>
            </a:r>
            <a:r>
              <a:rPr lang="en-GB" dirty="0" smtClean="0"/>
              <a:t>]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59165" y="5341479"/>
            <a:ext cx="720902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Word and phrase representation learned by skip-gram </a:t>
            </a:r>
            <a:b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</a:br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exhibit linear structure that enables analogies with vector </a:t>
            </a:r>
            <a:r>
              <a:rPr lang="en-GB" sz="1400" dirty="0" err="1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arithmetics</a:t>
            </a:r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.</a:t>
            </a:r>
          </a:p>
          <a:p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Due to training objective, input and output (before </a:t>
            </a:r>
            <a:r>
              <a:rPr lang="en-GB" sz="1400" dirty="0" err="1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softmax</a:t>
            </a:r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) in linear relationship.</a:t>
            </a:r>
          </a:p>
          <a:p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Sum of vectors is like sum of log-probabilities, i.e. log of product of probabilities,</a:t>
            </a:r>
            <a:b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</a:br>
            <a:r>
              <a:rPr lang="en-GB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i.e., AND function.</a:t>
            </a:r>
          </a:p>
          <a:p>
            <a:endParaRPr lang="en-GB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171874" y="4514326"/>
            <a:ext cx="2734030" cy="365125"/>
          </a:xfrm>
        </p:spPr>
        <p:txBody>
          <a:bodyPr/>
          <a:lstStyle/>
          <a:p>
            <a:pPr algn="ctr"/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[Image credits: </a:t>
            </a:r>
            <a:r>
              <a:rPr lang="en-GB" sz="900" dirty="0" err="1" smtClean="0">
                <a:solidFill>
                  <a:schemeClr val="bg1">
                    <a:lumMod val="65000"/>
                  </a:schemeClr>
                </a:solidFill>
              </a:rPr>
              <a:t>Mikolov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 et al (2013) “Efficient Estimation of Word Representation in Vector Space”, </a:t>
            </a:r>
            <a:r>
              <a:rPr lang="en-GB" sz="900" i="1" dirty="0" err="1" smtClean="0">
                <a:solidFill>
                  <a:schemeClr val="bg1">
                    <a:lumMod val="65000"/>
                  </a:schemeClr>
                </a:solidFill>
              </a:rPr>
              <a:t>arXiv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]</a:t>
            </a:r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0578" y="2062228"/>
            <a:ext cx="3432606" cy="2511031"/>
          </a:xfrm>
          <a:prstGeom prst="rect">
            <a:avLst/>
          </a:prstGeom>
        </p:spPr>
      </p:pic>
      <p:sp>
        <p:nvSpPr>
          <p:cNvPr id="12" name="Footer Placeholder 3"/>
          <p:cNvSpPr txBox="1">
            <a:spLocks/>
          </p:cNvSpPr>
          <p:nvPr/>
        </p:nvSpPr>
        <p:spPr>
          <a:xfrm>
            <a:off x="4969866" y="4612486"/>
            <a:ext cx="273403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 smtClean="0">
                <a:solidFill>
                  <a:schemeClr val="bg1">
                    <a:lumMod val="65000"/>
                  </a:schemeClr>
                </a:solidFill>
              </a:rPr>
              <a:t>[Image credits: Mikolov et al (2013) “Distributed Representations of Words and Phrases and their Compositionality”, </a:t>
            </a:r>
            <a:r>
              <a:rPr lang="en-GB" sz="900" i="1" smtClean="0">
                <a:solidFill>
                  <a:schemeClr val="bg1">
                    <a:lumMod val="65000"/>
                  </a:schemeClr>
                </a:solidFill>
              </a:rPr>
              <a:t>NIPS</a:t>
            </a:r>
            <a:r>
              <a:rPr lang="en-GB" sz="900" smtClean="0">
                <a:solidFill>
                  <a:schemeClr val="bg1">
                    <a:lumMod val="65000"/>
                  </a:schemeClr>
                </a:solidFill>
              </a:rPr>
              <a:t>]</a:t>
            </a:r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78" y="1964068"/>
            <a:ext cx="3853022" cy="252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39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1600" dirty="0">
                <a:solidFill>
                  <a:schemeClr val="bg2"/>
                </a:solidFill>
              </a:rPr>
              <a:t>Probabilistic Language </a:t>
            </a:r>
            <a:r>
              <a:rPr lang="en-GB" sz="1600" dirty="0" smtClean="0">
                <a:solidFill>
                  <a:schemeClr val="bg2"/>
                </a:solidFill>
              </a:rPr>
              <a:t>Models (LMs)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Likelihood </a:t>
            </a:r>
            <a:r>
              <a:rPr lang="en-GB" sz="1400" dirty="0">
                <a:solidFill>
                  <a:schemeClr val="bg2"/>
                </a:solidFill>
              </a:rPr>
              <a:t>of a </a:t>
            </a:r>
            <a:r>
              <a:rPr lang="en-GB" sz="1400" dirty="0" smtClean="0">
                <a:solidFill>
                  <a:schemeClr val="bg2"/>
                </a:solidFill>
              </a:rPr>
              <a:t>sentence and LM perplexity</a:t>
            </a:r>
            <a:endParaRPr lang="en-GB" sz="14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Limitations of </a:t>
            </a:r>
            <a:r>
              <a:rPr lang="en-GB" sz="1400" b="1" dirty="0" smtClean="0">
                <a:solidFill>
                  <a:schemeClr val="bg2"/>
                </a:solidFill>
              </a:rPr>
              <a:t>n-grams</a:t>
            </a:r>
            <a:endParaRPr lang="en-GB" sz="1400" b="1" dirty="0">
              <a:solidFill>
                <a:schemeClr val="bg2"/>
              </a:solidFill>
            </a:endParaRPr>
          </a:p>
          <a:p>
            <a:r>
              <a:rPr lang="en-GB" sz="1600" dirty="0">
                <a:solidFill>
                  <a:schemeClr val="bg2"/>
                </a:solidFill>
              </a:rPr>
              <a:t>Neural </a:t>
            </a:r>
            <a:r>
              <a:rPr lang="en-GB" sz="1600" dirty="0" smtClean="0">
                <a:solidFill>
                  <a:schemeClr val="bg2"/>
                </a:solidFill>
              </a:rPr>
              <a:t>Probabilistic LMs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b="1" dirty="0">
                <a:solidFill>
                  <a:schemeClr val="bg2"/>
                </a:solidFill>
              </a:rPr>
              <a:t>Vector-space representation </a:t>
            </a:r>
            <a:r>
              <a:rPr lang="en-GB" sz="1400" dirty="0">
                <a:solidFill>
                  <a:schemeClr val="bg2"/>
                </a:solidFill>
              </a:rPr>
              <a:t>of words</a:t>
            </a:r>
          </a:p>
          <a:p>
            <a:pPr lvl="1"/>
            <a:r>
              <a:rPr lang="en-GB" sz="1400" b="1" dirty="0" smtClean="0">
                <a:solidFill>
                  <a:schemeClr val="bg2"/>
                </a:solidFill>
              </a:rPr>
              <a:t>Neural </a:t>
            </a:r>
            <a:r>
              <a:rPr lang="en-GB" sz="1400" dirty="0" smtClean="0">
                <a:solidFill>
                  <a:schemeClr val="bg2"/>
                </a:solidFill>
              </a:rPr>
              <a:t>probabilistic language model</a:t>
            </a: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Log-Bilinear (LBL) LMs</a:t>
            </a:r>
          </a:p>
          <a:p>
            <a:r>
              <a:rPr lang="en-GB" sz="1600" dirty="0" smtClean="0">
                <a:solidFill>
                  <a:schemeClr val="bg2"/>
                </a:solidFill>
              </a:rPr>
              <a:t>Long-range dependencies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Enhancing LBL with </a:t>
            </a:r>
            <a:r>
              <a:rPr lang="en-GB" sz="1400" dirty="0">
                <a:solidFill>
                  <a:schemeClr val="bg2"/>
                </a:solidFill>
              </a:rPr>
              <a:t>linguistic </a:t>
            </a:r>
            <a:r>
              <a:rPr lang="en-GB" sz="1400" dirty="0" smtClean="0">
                <a:solidFill>
                  <a:schemeClr val="bg2"/>
                </a:solidFill>
              </a:rPr>
              <a:t>features</a:t>
            </a:r>
            <a:endParaRPr lang="en-GB" sz="1400" dirty="0">
              <a:solidFill>
                <a:schemeClr val="bg2"/>
              </a:solidFill>
            </a:endParaRPr>
          </a:p>
          <a:p>
            <a:pPr lvl="1"/>
            <a:r>
              <a:rPr lang="en-GB" sz="1400" b="1" dirty="0">
                <a:solidFill>
                  <a:schemeClr val="bg2"/>
                </a:solidFill>
              </a:rPr>
              <a:t>Recurrent</a:t>
            </a:r>
            <a:r>
              <a:rPr lang="en-GB" sz="1400" dirty="0">
                <a:solidFill>
                  <a:schemeClr val="bg2"/>
                </a:solidFill>
              </a:rPr>
              <a:t> Neural </a:t>
            </a:r>
            <a:r>
              <a:rPr lang="en-GB" sz="1400" dirty="0" smtClean="0">
                <a:solidFill>
                  <a:schemeClr val="bg2"/>
                </a:solidFill>
              </a:rPr>
              <a:t>Networks </a:t>
            </a:r>
            <a:r>
              <a:rPr lang="en-GB" sz="1400" dirty="0">
                <a:solidFill>
                  <a:schemeClr val="bg2"/>
                </a:solidFill>
              </a:rPr>
              <a:t>(RNN</a:t>
            </a:r>
            <a:r>
              <a:rPr lang="en-GB" sz="1400" dirty="0" smtClean="0">
                <a:solidFill>
                  <a:schemeClr val="bg2"/>
                </a:solidFill>
              </a:rPr>
              <a:t>)</a:t>
            </a:r>
            <a:endParaRPr lang="en-GB" sz="1400" dirty="0">
              <a:solidFill>
                <a:schemeClr val="bg2"/>
              </a:solidFill>
            </a:endParaRPr>
          </a:p>
          <a:p>
            <a:r>
              <a:rPr lang="en-GB" sz="1600" dirty="0" smtClean="0">
                <a:solidFill>
                  <a:schemeClr val="bg2"/>
                </a:solidFill>
              </a:rPr>
              <a:t>Applications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Speech recognition and machine translation</a:t>
            </a: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Sentence completion and </a:t>
            </a:r>
            <a:r>
              <a:rPr lang="en-GB" sz="1400" b="1" dirty="0" smtClean="0">
                <a:solidFill>
                  <a:schemeClr val="bg2"/>
                </a:solidFill>
              </a:rPr>
              <a:t>linguistic regularities</a:t>
            </a:r>
            <a:endParaRPr lang="en-GB" sz="1400" b="1" dirty="0">
              <a:solidFill>
                <a:schemeClr val="bg2"/>
              </a:solidFill>
            </a:endParaRPr>
          </a:p>
          <a:p>
            <a:r>
              <a:rPr lang="en-GB" sz="1600" dirty="0" smtClean="0">
                <a:solidFill>
                  <a:schemeClr val="bg2"/>
                </a:solidFill>
              </a:rPr>
              <a:t>Bag-of-word-vector approaches</a:t>
            </a:r>
            <a:endParaRPr lang="en-GB" sz="1600" dirty="0">
              <a:solidFill>
                <a:schemeClr val="bg2"/>
              </a:solidFill>
            </a:endParaRPr>
          </a:p>
          <a:p>
            <a:pPr lvl="1"/>
            <a:r>
              <a:rPr lang="en-GB" sz="1400" dirty="0" smtClean="0">
                <a:solidFill>
                  <a:schemeClr val="bg2"/>
                </a:solidFill>
              </a:rPr>
              <a:t>Auto-encoders for text</a:t>
            </a:r>
          </a:p>
          <a:p>
            <a:pPr lvl="1"/>
            <a:r>
              <a:rPr lang="en-GB" sz="1400" b="1" dirty="0">
                <a:solidFill>
                  <a:schemeClr val="bg2"/>
                </a:solidFill>
              </a:rPr>
              <a:t>Continuous </a:t>
            </a:r>
            <a:r>
              <a:rPr lang="en-GB" sz="1400" b="1" dirty="0" smtClean="0">
                <a:solidFill>
                  <a:schemeClr val="bg2"/>
                </a:solidFill>
              </a:rPr>
              <a:t>bag</a:t>
            </a:r>
            <a:r>
              <a:rPr lang="en-GB" sz="1400" b="1" dirty="0">
                <a:solidFill>
                  <a:schemeClr val="bg2"/>
                </a:solidFill>
              </a:rPr>
              <a:t>-of-words </a:t>
            </a:r>
            <a:r>
              <a:rPr lang="en-GB" sz="1400" dirty="0" smtClean="0">
                <a:solidFill>
                  <a:schemeClr val="bg2"/>
                </a:solidFill>
              </a:rPr>
              <a:t>and </a:t>
            </a:r>
            <a:r>
              <a:rPr lang="en-GB" sz="1400" b="1" dirty="0" smtClean="0">
                <a:solidFill>
                  <a:schemeClr val="bg2"/>
                </a:solidFill>
              </a:rPr>
              <a:t>skip-gram</a:t>
            </a:r>
            <a:r>
              <a:rPr lang="en-GB" sz="1400" dirty="0" smtClean="0">
                <a:solidFill>
                  <a:schemeClr val="bg2"/>
                </a:solidFill>
              </a:rPr>
              <a:t> models</a:t>
            </a:r>
            <a:endParaRPr lang="en-GB" sz="1600" dirty="0" smtClean="0">
              <a:solidFill>
                <a:schemeClr val="bg2"/>
              </a:solidFill>
            </a:endParaRPr>
          </a:p>
          <a:p>
            <a:r>
              <a:rPr lang="en-GB" sz="1600" dirty="0" smtClean="0"/>
              <a:t>Scalability with large vocabularies</a:t>
            </a:r>
            <a:endParaRPr lang="en-GB" sz="1600" dirty="0"/>
          </a:p>
          <a:p>
            <a:pPr lvl="1"/>
            <a:r>
              <a:rPr lang="en-GB" sz="1400" dirty="0" smtClean="0"/>
              <a:t>Tree-structured LMs</a:t>
            </a:r>
            <a:endParaRPr lang="en-GB" sz="1400" dirty="0"/>
          </a:p>
          <a:p>
            <a:pPr lvl="1"/>
            <a:r>
              <a:rPr lang="en-GB" sz="1400" dirty="0" smtClean="0"/>
              <a:t>Noise-contrastive estimation</a:t>
            </a: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39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Computational bottleneck</a:t>
            </a:r>
            <a:br>
              <a:rPr lang="en-GB" dirty="0" smtClean="0"/>
            </a:br>
            <a:r>
              <a:rPr lang="en-GB" dirty="0" smtClean="0"/>
              <a:t>of large vocabularies</a:t>
            </a:r>
            <a:endParaRPr lang="en-GB" dirty="0"/>
          </a:p>
        </p:txBody>
      </p:sp>
      <p:sp>
        <p:nvSpPr>
          <p:cNvPr id="28" name="Content Placeholder 2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dirty="0"/>
              <a:t>Bulk of computation </a:t>
            </a:r>
            <a:r>
              <a:rPr lang="en-GB" dirty="0" smtClean="0"/>
              <a:t>at</a:t>
            </a:r>
            <a:br>
              <a:rPr lang="en-GB" dirty="0" smtClean="0"/>
            </a:br>
            <a:r>
              <a:rPr lang="en-GB" b="1" dirty="0" smtClean="0">
                <a:solidFill>
                  <a:schemeClr val="tx2"/>
                </a:solidFill>
              </a:rPr>
              <a:t>word </a:t>
            </a:r>
            <a:r>
              <a:rPr lang="en-GB" b="1" dirty="0">
                <a:solidFill>
                  <a:schemeClr val="tx2"/>
                </a:solidFill>
              </a:rPr>
              <a:t>prediction</a:t>
            </a:r>
            <a:r>
              <a:rPr lang="en-GB" dirty="0"/>
              <a:t>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and at </a:t>
            </a:r>
            <a:r>
              <a:rPr lang="en-GB" b="1" dirty="0" smtClean="0">
                <a:solidFill>
                  <a:schemeClr val="tx2"/>
                </a:solidFill>
              </a:rPr>
              <a:t>input word embedding</a:t>
            </a:r>
            <a:r>
              <a:rPr lang="en-GB" dirty="0" smtClean="0"/>
              <a:t> layers</a:t>
            </a:r>
            <a:endParaRPr lang="en-GB" dirty="0"/>
          </a:p>
          <a:p>
            <a:r>
              <a:rPr lang="en-GB" dirty="0"/>
              <a:t>Large vocabularies:</a:t>
            </a:r>
          </a:p>
          <a:p>
            <a:pPr lvl="1"/>
            <a:r>
              <a:rPr lang="en-GB" dirty="0"/>
              <a:t>AP News (14M words; V=17k)</a:t>
            </a:r>
          </a:p>
          <a:p>
            <a:pPr lvl="1"/>
            <a:r>
              <a:rPr lang="en-GB" dirty="0"/>
              <a:t>HUB-4 (1M words; V=25k)</a:t>
            </a:r>
          </a:p>
          <a:p>
            <a:pPr lvl="1"/>
            <a:r>
              <a:rPr lang="en-GB" dirty="0"/>
              <a:t>Google News (6B words, V=1M)</a:t>
            </a:r>
          </a:p>
          <a:p>
            <a:pPr lvl="1"/>
            <a:r>
              <a:rPr lang="en-GB" dirty="0"/>
              <a:t>Wikipedia </a:t>
            </a:r>
            <a:r>
              <a:rPr lang="en-GB" dirty="0" smtClean="0"/>
              <a:t>(3.2B</a:t>
            </a:r>
            <a:r>
              <a:rPr lang="en-GB" dirty="0"/>
              <a:t>, V=2M</a:t>
            </a:r>
            <a:r>
              <a:rPr lang="en-GB" dirty="0" smtClean="0"/>
              <a:t>)</a:t>
            </a:r>
          </a:p>
          <a:p>
            <a:r>
              <a:rPr lang="en-GB" dirty="0" smtClean="0"/>
              <a:t>Strategies to compress output </a:t>
            </a:r>
            <a:r>
              <a:rPr lang="en-GB" dirty="0" err="1" smtClean="0"/>
              <a:t>softmax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63" name="Slide Number Placeholder 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67</a:t>
            </a:fld>
            <a:endParaRPr lang="en-US" dirty="0"/>
          </a:p>
        </p:txBody>
      </p:sp>
      <p:sp>
        <p:nvSpPr>
          <p:cNvPr id="10" name="Rectangle 319"/>
          <p:cNvSpPr>
            <a:spLocks/>
          </p:cNvSpPr>
          <p:nvPr/>
        </p:nvSpPr>
        <p:spPr bwMode="auto">
          <a:xfrm>
            <a:off x="252592" y="2594904"/>
            <a:ext cx="212161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800" b="1" dirty="0">
                <a:solidFill>
                  <a:schemeClr val="accent5"/>
                </a:solidFill>
                <a:latin typeface="+mj-lt"/>
                <a:ea typeface="Gill Sans" charset="0"/>
                <a:cs typeface="Gill Sans" charset="0"/>
              </a:rPr>
              <a:t>s</a:t>
            </a:r>
            <a:r>
              <a:rPr lang="en-US" sz="1800" b="1" dirty="0" smtClean="0">
                <a:solidFill>
                  <a:schemeClr val="accent5"/>
                </a:solidFill>
                <a:latin typeface="+mj-lt"/>
                <a:ea typeface="Gill Sans" charset="0"/>
                <a:cs typeface="Gill Sans" charset="0"/>
              </a:rPr>
              <a:t>coring function</a:t>
            </a:r>
            <a:endParaRPr lang="en-US" sz="1800" b="1" dirty="0">
              <a:solidFill>
                <a:schemeClr val="accent5"/>
              </a:solidFill>
              <a:latin typeface="+mj-lt"/>
              <a:ea typeface="Gill Sans" charset="0"/>
              <a:cs typeface="Gill Sans" charset="0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9612953"/>
              </p:ext>
            </p:extLst>
          </p:nvPr>
        </p:nvGraphicFramePr>
        <p:xfrm>
          <a:off x="2491677" y="2659293"/>
          <a:ext cx="1460500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25" name="Equation" r:id="rId4" imgW="977760" imgH="241200" progId="Equation.3">
                  <p:embed/>
                </p:oleObj>
              </mc:Choice>
              <mc:Fallback>
                <p:oleObj name="Equation" r:id="rId4" imgW="9777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91677" y="2659293"/>
                        <a:ext cx="1460500" cy="39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318"/>
          <p:cNvSpPr>
            <a:spLocks/>
          </p:cNvSpPr>
          <p:nvPr/>
        </p:nvSpPr>
        <p:spPr bwMode="auto">
          <a:xfrm>
            <a:off x="265196" y="1706414"/>
            <a:ext cx="21240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800" b="1" dirty="0">
                <a:solidFill>
                  <a:schemeClr val="tx2"/>
                </a:solidFill>
                <a:latin typeface="+mj-lt"/>
                <a:ea typeface="Gill Sans" charset="0"/>
                <a:cs typeface="Gill Sans" charset="0"/>
              </a:rPr>
              <a:t>target word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8036850"/>
              </p:ext>
            </p:extLst>
          </p:nvPr>
        </p:nvGraphicFramePr>
        <p:xfrm>
          <a:off x="2464502" y="1830270"/>
          <a:ext cx="457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26" name="Equation" r:id="rId6" imgW="304560" imgH="203040" progId="Equation.3">
                  <p:embed/>
                </p:oleObj>
              </mc:Choice>
              <mc:Fallback>
                <p:oleObj name="Equation" r:id="rId6" imgW="30456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64502" y="1830270"/>
                        <a:ext cx="457200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319"/>
          <p:cNvSpPr>
            <a:spLocks/>
          </p:cNvSpPr>
          <p:nvPr/>
        </p:nvSpPr>
        <p:spPr bwMode="auto">
          <a:xfrm>
            <a:off x="265196" y="2138869"/>
            <a:ext cx="22860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800" b="1" dirty="0">
                <a:solidFill>
                  <a:schemeClr val="tx2"/>
                </a:solidFill>
                <a:latin typeface="+mj-lt"/>
                <a:ea typeface="Gill Sans" charset="0"/>
                <a:cs typeface="Gill Sans" charset="0"/>
              </a:rPr>
              <a:t>w</a:t>
            </a:r>
            <a:r>
              <a:rPr lang="en-US" sz="1800" b="1" dirty="0" smtClean="0">
                <a:solidFill>
                  <a:schemeClr val="tx2"/>
                </a:solidFill>
                <a:latin typeface="+mj-lt"/>
                <a:ea typeface="Gill Sans" charset="0"/>
                <a:cs typeface="Gill Sans" charset="0"/>
              </a:rPr>
              <a:t>ord history</a:t>
            </a:r>
            <a:endParaRPr lang="en-US" sz="1800" b="1" dirty="0">
              <a:solidFill>
                <a:schemeClr val="tx2"/>
              </a:solidFill>
              <a:latin typeface="+mj-lt"/>
              <a:ea typeface="Gill Sans" charset="0"/>
              <a:cs typeface="Gill Sans" charset="0"/>
            </a:endParaRP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6452698"/>
              </p:ext>
            </p:extLst>
          </p:nvPr>
        </p:nvGraphicFramePr>
        <p:xfrm>
          <a:off x="2464502" y="2212975"/>
          <a:ext cx="43656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27" name="Equation" r:id="rId8" imgW="291960" imgH="228600" progId="Equation.3">
                  <p:embed/>
                </p:oleObj>
              </mc:Choice>
              <mc:Fallback>
                <p:oleObj name="Equation" r:id="rId8" imgW="2919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464502" y="2212975"/>
                        <a:ext cx="436562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" name="Group 30"/>
          <p:cNvGrpSpPr/>
          <p:nvPr/>
        </p:nvGrpSpPr>
        <p:grpSpPr>
          <a:xfrm>
            <a:off x="267661" y="3034357"/>
            <a:ext cx="3774816" cy="1287574"/>
            <a:chOff x="267661" y="3034357"/>
            <a:chExt cx="3774816" cy="1287574"/>
          </a:xfrm>
        </p:grpSpPr>
        <p:graphicFrame>
          <p:nvGraphicFramePr>
            <p:cNvPr id="15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11263511"/>
                </p:ext>
              </p:extLst>
            </p:nvPr>
          </p:nvGraphicFramePr>
          <p:xfrm>
            <a:off x="1584200" y="3929819"/>
            <a:ext cx="2301875" cy="392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628" name="Equation" r:id="rId10" imgW="1536480" imgH="241200" progId="Equation.3">
                    <p:embed/>
                  </p:oleObj>
                </mc:Choice>
                <mc:Fallback>
                  <p:oleObj name="Equation" r:id="rId10" imgW="1536480" imgH="241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584200" y="3929819"/>
                          <a:ext cx="2301875" cy="3921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58777098"/>
                </p:ext>
              </p:extLst>
            </p:nvPr>
          </p:nvGraphicFramePr>
          <p:xfrm>
            <a:off x="2464502" y="3034357"/>
            <a:ext cx="1577975" cy="825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9629" name="Equation" r:id="rId12" imgW="1054080" imgH="507960" progId="Equation.3">
                    <p:embed/>
                  </p:oleObj>
                </mc:Choice>
                <mc:Fallback>
                  <p:oleObj name="Equation" r:id="rId12" imgW="1054080" imgH="50796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2464502" y="3034357"/>
                          <a:ext cx="1577975" cy="825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" name="Rectangle 319"/>
            <p:cNvSpPr>
              <a:spLocks/>
            </p:cNvSpPr>
            <p:nvPr/>
          </p:nvSpPr>
          <p:spPr bwMode="auto">
            <a:xfrm>
              <a:off x="267661" y="3132372"/>
              <a:ext cx="2121610" cy="54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sz="1800" b="1" dirty="0" err="1" smtClean="0">
                  <a:solidFill>
                    <a:schemeClr val="bg1">
                      <a:lumMod val="50000"/>
                    </a:schemeClr>
                  </a:solidFill>
                  <a:latin typeface="+mj-lt"/>
                  <a:ea typeface="Gill Sans" charset="0"/>
                  <a:cs typeface="Gill Sans" charset="0"/>
                </a:rPr>
                <a:t>softmax</a:t>
              </a:r>
              <a:endParaRPr lang="en-US" sz="1800" b="1" dirty="0">
                <a:solidFill>
                  <a:schemeClr val="bg1">
                    <a:lumMod val="50000"/>
                  </a:schemeClr>
                </a:solidFill>
                <a:latin typeface="+mj-lt"/>
                <a:ea typeface="Gill Sans" charset="0"/>
                <a:cs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890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Reducing the bottleneck of large vocabularies</a:t>
            </a:r>
            <a:endParaRPr lang="en-GB" dirty="0"/>
          </a:p>
        </p:txBody>
      </p:sp>
      <p:sp>
        <p:nvSpPr>
          <p:cNvPr id="63" name="Slide Number Placeholder 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68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600" b="1" dirty="0" smtClean="0">
              <a:solidFill>
                <a:schemeClr val="tx2"/>
              </a:solidFill>
            </a:endParaRPr>
          </a:p>
          <a:p>
            <a:r>
              <a:rPr lang="en-GB" sz="2600" b="1" dirty="0" smtClean="0">
                <a:solidFill>
                  <a:schemeClr val="tx2"/>
                </a:solidFill>
              </a:rPr>
              <a:t>Replace </a:t>
            </a:r>
            <a:r>
              <a:rPr lang="en-GB" sz="2600" b="1" dirty="0">
                <a:solidFill>
                  <a:schemeClr val="tx2"/>
                </a:solidFill>
              </a:rPr>
              <a:t>rare words</a:t>
            </a:r>
            <a:r>
              <a:rPr lang="en-GB" sz="2600" dirty="0"/>
              <a:t>, numbers by </a:t>
            </a:r>
            <a:r>
              <a:rPr lang="en-GB" sz="2600" dirty="0" smtClean="0"/>
              <a:t>&lt;</a:t>
            </a:r>
            <a:r>
              <a:rPr lang="en-GB" sz="2600" dirty="0" err="1" smtClean="0"/>
              <a:t>unk</a:t>
            </a:r>
            <a:r>
              <a:rPr lang="en-GB" sz="2600" dirty="0" smtClean="0"/>
              <a:t>&gt; </a:t>
            </a:r>
            <a:r>
              <a:rPr lang="en-GB" sz="2600" dirty="0"/>
              <a:t>token</a:t>
            </a:r>
          </a:p>
          <a:p>
            <a:r>
              <a:rPr lang="en-GB" sz="2600" b="1" dirty="0" smtClean="0">
                <a:solidFill>
                  <a:schemeClr val="tx2"/>
                </a:solidFill>
              </a:rPr>
              <a:t>Subsample frequent words </a:t>
            </a:r>
            <a:r>
              <a:rPr lang="en-GB" sz="2600" dirty="0" smtClean="0"/>
              <a:t>during training</a:t>
            </a:r>
          </a:p>
          <a:p>
            <a:pPr lvl="1"/>
            <a:r>
              <a:rPr lang="en-GB" sz="1800" dirty="0" smtClean="0"/>
              <a:t>Speed-up 2x to 10x</a:t>
            </a:r>
          </a:p>
          <a:p>
            <a:pPr lvl="1"/>
            <a:r>
              <a:rPr lang="en-GB" sz="1800" dirty="0" smtClean="0"/>
              <a:t>Better accuracy for rare words</a:t>
            </a:r>
            <a:endParaRPr lang="en-GB" sz="1800" dirty="0"/>
          </a:p>
          <a:p>
            <a:endParaRPr lang="en-GB" sz="2600" b="1" dirty="0" smtClean="0">
              <a:solidFill>
                <a:schemeClr val="tx2"/>
              </a:solidFill>
            </a:endParaRPr>
          </a:p>
          <a:p>
            <a:r>
              <a:rPr lang="en-GB" sz="2600" b="1" dirty="0" smtClean="0">
                <a:solidFill>
                  <a:schemeClr val="tx2"/>
                </a:solidFill>
              </a:rPr>
              <a:t>Hierarchical </a:t>
            </a:r>
            <a:r>
              <a:rPr lang="en-GB" sz="2600" b="1" dirty="0" err="1" smtClean="0">
                <a:solidFill>
                  <a:schemeClr val="tx2"/>
                </a:solidFill>
              </a:rPr>
              <a:t>Softmax</a:t>
            </a:r>
            <a:r>
              <a:rPr lang="en-GB" sz="2600" dirty="0" smtClean="0"/>
              <a:t> (HS)</a:t>
            </a:r>
          </a:p>
          <a:p>
            <a:r>
              <a:rPr lang="en-GB" sz="2600" b="1" dirty="0" smtClean="0">
                <a:solidFill>
                  <a:schemeClr val="tx2"/>
                </a:solidFill>
              </a:rPr>
              <a:t>Noise-Contrastive Estimation</a:t>
            </a:r>
            <a:r>
              <a:rPr lang="en-GB" sz="2600" dirty="0" smtClean="0"/>
              <a:t> (NCE) and</a:t>
            </a:r>
            <a:br>
              <a:rPr lang="en-GB" sz="2600" dirty="0" smtClean="0"/>
            </a:br>
            <a:r>
              <a:rPr lang="en-GB" sz="2600" b="1" dirty="0" smtClean="0">
                <a:solidFill>
                  <a:schemeClr val="tx2"/>
                </a:solidFill>
              </a:rPr>
              <a:t>Negative Sampling</a:t>
            </a:r>
            <a:r>
              <a:rPr lang="en-GB" sz="2600" dirty="0" smtClean="0"/>
              <a:t> (NS)</a:t>
            </a:r>
            <a:endParaRPr lang="en-GB" sz="2600" b="1" dirty="0" smtClean="0">
              <a:solidFill>
                <a:schemeClr val="accent1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46705" cy="365125"/>
          </a:xfrm>
        </p:spPr>
        <p:txBody>
          <a:bodyPr/>
          <a:lstStyle/>
          <a:p>
            <a:pPr algn="ctr"/>
            <a:r>
              <a:rPr lang="en-GB" dirty="0" smtClean="0"/>
              <a:t>[Morin &amp; </a:t>
            </a:r>
            <a:r>
              <a:rPr lang="en-GB" dirty="0" err="1" smtClean="0"/>
              <a:t>Bengio</a:t>
            </a:r>
            <a:r>
              <a:rPr lang="en-GB" dirty="0" smtClean="0"/>
              <a:t>, 2005, </a:t>
            </a:r>
            <a:r>
              <a:rPr lang="en-GB" dirty="0" err="1" smtClean="0"/>
              <a:t>Mikolov</a:t>
            </a:r>
            <a:r>
              <a:rPr lang="en-GB" dirty="0" smtClean="0"/>
              <a:t> et al, 2011, 2013b; </a:t>
            </a:r>
            <a:r>
              <a:rPr lang="en-GB" dirty="0" err="1" smtClean="0"/>
              <a:t>Mnih</a:t>
            </a:r>
            <a:r>
              <a:rPr lang="en-GB" dirty="0" smtClean="0"/>
              <a:t> &amp; </a:t>
            </a:r>
            <a:r>
              <a:rPr lang="en-GB" dirty="0" err="1" smtClean="0"/>
              <a:t>Teh</a:t>
            </a:r>
            <a:r>
              <a:rPr lang="en-GB" dirty="0" smtClean="0"/>
              <a:t> 2012, </a:t>
            </a:r>
            <a:r>
              <a:rPr lang="en-GB" dirty="0" err="1" smtClean="0"/>
              <a:t>Mnih</a:t>
            </a:r>
            <a:r>
              <a:rPr lang="en-GB" dirty="0" smtClean="0"/>
              <a:t> &amp; </a:t>
            </a:r>
            <a:r>
              <a:rPr lang="en-GB" dirty="0" err="1" smtClean="0"/>
              <a:t>Kavukcuoglu</a:t>
            </a:r>
            <a:r>
              <a:rPr lang="en-GB" dirty="0" smtClean="0"/>
              <a:t>, 2013]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6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Hierarchical </a:t>
            </a:r>
            <a:r>
              <a:rPr lang="en-GB" dirty="0" err="1" smtClean="0"/>
              <a:t>softmax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by grouping words</a:t>
            </a:r>
            <a:endParaRPr lang="en-GB" dirty="0"/>
          </a:p>
        </p:txBody>
      </p:sp>
      <p:sp>
        <p:nvSpPr>
          <p:cNvPr id="63" name="Slide Number Placeholder 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69</a:t>
            </a:fld>
            <a:endParaRPr lang="en-US" dirty="0"/>
          </a:p>
        </p:txBody>
      </p:sp>
      <p:sp>
        <p:nvSpPr>
          <p:cNvPr id="7" name="Footer Placeholder 3"/>
          <p:cNvSpPr txBox="1">
            <a:spLocks/>
          </p:cNvSpPr>
          <p:nvPr/>
        </p:nvSpPr>
        <p:spPr>
          <a:xfrm>
            <a:off x="811565" y="6354131"/>
            <a:ext cx="777975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[</a:t>
            </a:r>
            <a:r>
              <a:rPr lang="en-GB" dirty="0" err="1" smtClean="0"/>
              <a:t>Mikolov</a:t>
            </a:r>
            <a:r>
              <a:rPr lang="en-GB" dirty="0" smtClean="0"/>
              <a:t> et al, 2011, </a:t>
            </a:r>
            <a:r>
              <a:rPr lang="en-GB" dirty="0" err="1" smtClean="0"/>
              <a:t>Auli</a:t>
            </a:r>
            <a:r>
              <a:rPr lang="en-GB" dirty="0" smtClean="0"/>
              <a:t> et al, 2013]</a:t>
            </a:r>
            <a:endParaRPr lang="en-US" dirty="0"/>
          </a:p>
        </p:txBody>
      </p:sp>
      <p:sp>
        <p:nvSpPr>
          <p:cNvPr id="10" name="Rectangle 319"/>
          <p:cNvSpPr>
            <a:spLocks/>
          </p:cNvSpPr>
          <p:nvPr/>
        </p:nvSpPr>
        <p:spPr bwMode="auto">
          <a:xfrm>
            <a:off x="252592" y="2594904"/>
            <a:ext cx="212161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800" b="1" dirty="0">
                <a:solidFill>
                  <a:schemeClr val="accent5"/>
                </a:solidFill>
                <a:latin typeface="+mj-lt"/>
                <a:ea typeface="Gill Sans" charset="0"/>
                <a:cs typeface="Gill Sans" charset="0"/>
              </a:rPr>
              <a:t>s</a:t>
            </a:r>
            <a:r>
              <a:rPr lang="en-US" sz="1800" b="1" dirty="0" smtClean="0">
                <a:solidFill>
                  <a:schemeClr val="accent5"/>
                </a:solidFill>
                <a:latin typeface="+mj-lt"/>
                <a:ea typeface="Gill Sans" charset="0"/>
                <a:cs typeface="Gill Sans" charset="0"/>
              </a:rPr>
              <a:t>coring function</a:t>
            </a:r>
            <a:endParaRPr lang="en-US" sz="1800" b="1" dirty="0">
              <a:solidFill>
                <a:schemeClr val="accent5"/>
              </a:solidFill>
              <a:latin typeface="+mj-lt"/>
              <a:ea typeface="Gill Sans" charset="0"/>
              <a:cs typeface="Gill Sans" charset="0"/>
            </a:endParaRPr>
          </a:p>
        </p:txBody>
      </p:sp>
      <p:sp>
        <p:nvSpPr>
          <p:cNvPr id="13" name="Rectangle 318"/>
          <p:cNvSpPr>
            <a:spLocks/>
          </p:cNvSpPr>
          <p:nvPr/>
        </p:nvSpPr>
        <p:spPr bwMode="auto">
          <a:xfrm>
            <a:off x="265196" y="1706414"/>
            <a:ext cx="21240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800" b="1" dirty="0">
                <a:solidFill>
                  <a:schemeClr val="tx2"/>
                </a:solidFill>
                <a:latin typeface="+mj-lt"/>
                <a:ea typeface="Gill Sans" charset="0"/>
                <a:cs typeface="Gill Sans" charset="0"/>
              </a:rPr>
              <a:t>target word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2464502" y="1830270"/>
          <a:ext cx="457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691" name="Equation" r:id="rId4" imgW="304560" imgH="203040" progId="Equation.3">
                  <p:embed/>
                </p:oleObj>
              </mc:Choice>
              <mc:Fallback>
                <p:oleObj name="Equation" r:id="rId4" imgW="30456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64502" y="1830270"/>
                        <a:ext cx="457200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319"/>
          <p:cNvSpPr>
            <a:spLocks/>
          </p:cNvSpPr>
          <p:nvPr/>
        </p:nvSpPr>
        <p:spPr bwMode="auto">
          <a:xfrm>
            <a:off x="265196" y="2138869"/>
            <a:ext cx="22860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800" b="1" dirty="0">
                <a:solidFill>
                  <a:schemeClr val="tx2"/>
                </a:solidFill>
                <a:latin typeface="+mj-lt"/>
                <a:ea typeface="Gill Sans" charset="0"/>
                <a:cs typeface="Gill Sans" charset="0"/>
              </a:rPr>
              <a:t>w</a:t>
            </a:r>
            <a:r>
              <a:rPr lang="en-US" sz="1800" b="1" dirty="0" smtClean="0">
                <a:solidFill>
                  <a:schemeClr val="tx2"/>
                </a:solidFill>
                <a:latin typeface="+mj-lt"/>
                <a:ea typeface="Gill Sans" charset="0"/>
                <a:cs typeface="Gill Sans" charset="0"/>
              </a:rPr>
              <a:t>ord history</a:t>
            </a:r>
            <a:endParaRPr lang="en-US" sz="1800" b="1" dirty="0">
              <a:solidFill>
                <a:schemeClr val="tx2"/>
              </a:solidFill>
              <a:latin typeface="+mj-lt"/>
              <a:ea typeface="Gill Sans" charset="0"/>
              <a:cs typeface="Gill Sans" charset="0"/>
            </a:endParaRP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2464502" y="2212975"/>
          <a:ext cx="43656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692" name="Equation" r:id="rId6" imgW="291960" imgH="228600" progId="Equation.3">
                  <p:embed/>
                </p:oleObj>
              </mc:Choice>
              <mc:Fallback>
                <p:oleObj name="Equation" r:id="rId6" imgW="2919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64502" y="2212975"/>
                        <a:ext cx="436562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319"/>
          <p:cNvSpPr>
            <a:spLocks/>
          </p:cNvSpPr>
          <p:nvPr/>
        </p:nvSpPr>
        <p:spPr bwMode="auto">
          <a:xfrm>
            <a:off x="267661" y="3132372"/>
            <a:ext cx="212161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800" b="1" dirty="0" err="1" smtClean="0">
                <a:solidFill>
                  <a:schemeClr val="bg1">
                    <a:lumMod val="50000"/>
                  </a:schemeClr>
                </a:solidFill>
                <a:latin typeface="+mj-lt"/>
                <a:ea typeface="Gill Sans" charset="0"/>
                <a:cs typeface="Gill Sans" charset="0"/>
              </a:rPr>
              <a:t>softmax</a:t>
            </a:r>
            <a:endParaRPr lang="en-US" sz="1800" b="1" dirty="0">
              <a:solidFill>
                <a:schemeClr val="bg1">
                  <a:lumMod val="50000"/>
                </a:schemeClr>
              </a:solidFill>
              <a:latin typeface="+mj-lt"/>
              <a:ea typeface="Gill Sans" charset="0"/>
              <a:cs typeface="Gill Sans" charset="0"/>
            </a:endParaRPr>
          </a:p>
        </p:txBody>
      </p:sp>
      <p:sp>
        <p:nvSpPr>
          <p:cNvPr id="28" name="Content Placeholder 27"/>
          <p:cNvSpPr txBox="1">
            <a:spLocks/>
          </p:cNvSpPr>
          <p:nvPr/>
        </p:nvSpPr>
        <p:spPr>
          <a:xfrm>
            <a:off x="4648199" y="1600200"/>
            <a:ext cx="4308513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 dirty="0"/>
              <a:t>Group words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into </a:t>
            </a:r>
            <a:r>
              <a:rPr lang="en-GB" b="1" dirty="0">
                <a:solidFill>
                  <a:schemeClr val="tx2"/>
                </a:solidFill>
              </a:rPr>
              <a:t>disjoint </a:t>
            </a:r>
            <a:r>
              <a:rPr lang="en-GB" b="1" dirty="0" smtClean="0">
                <a:solidFill>
                  <a:schemeClr val="tx2"/>
                </a:solidFill>
              </a:rPr>
              <a:t>classes</a:t>
            </a:r>
            <a:r>
              <a:rPr lang="en-GB" dirty="0" smtClean="0"/>
              <a:t>:</a:t>
            </a:r>
            <a:endParaRPr lang="en-GB" dirty="0"/>
          </a:p>
          <a:p>
            <a:pPr lvl="1"/>
            <a:r>
              <a:rPr lang="en-GB" dirty="0"/>
              <a:t>E.g., 20 classes</a:t>
            </a:r>
            <a:br>
              <a:rPr lang="en-GB" dirty="0"/>
            </a:br>
            <a:r>
              <a:rPr lang="en-GB" dirty="0"/>
              <a:t>with frequency binning</a:t>
            </a:r>
          </a:p>
          <a:p>
            <a:pPr lvl="1"/>
            <a:r>
              <a:rPr lang="en-GB" dirty="0"/>
              <a:t>Use unigram frequency</a:t>
            </a:r>
          </a:p>
          <a:p>
            <a:pPr lvl="1"/>
            <a:r>
              <a:rPr lang="en-GB" dirty="0"/>
              <a:t>Top 5% words (“the”) </a:t>
            </a:r>
            <a:r>
              <a:rPr lang="en-GB" dirty="0" smtClean="0"/>
              <a:t>go </a:t>
            </a:r>
            <a:r>
              <a:rPr lang="en-GB" dirty="0"/>
              <a:t>to class 1</a:t>
            </a:r>
          </a:p>
          <a:p>
            <a:pPr lvl="1"/>
            <a:r>
              <a:rPr lang="en-GB" dirty="0"/>
              <a:t>Following 5% words </a:t>
            </a:r>
            <a:r>
              <a:rPr lang="en-GB" dirty="0" smtClean="0"/>
              <a:t>go </a:t>
            </a:r>
            <a:r>
              <a:rPr lang="en-GB" dirty="0"/>
              <a:t>to class 2</a:t>
            </a:r>
          </a:p>
          <a:p>
            <a:r>
              <a:rPr lang="en-GB" dirty="0"/>
              <a:t>Factorize word probability into:</a:t>
            </a:r>
          </a:p>
          <a:p>
            <a:pPr lvl="1"/>
            <a:r>
              <a:rPr lang="en-GB" b="1" dirty="0">
                <a:solidFill>
                  <a:schemeClr val="accent3">
                    <a:lumMod val="75000"/>
                  </a:schemeClr>
                </a:solidFill>
              </a:rPr>
              <a:t>Class probability</a:t>
            </a:r>
          </a:p>
          <a:p>
            <a:pPr lvl="1"/>
            <a:r>
              <a:rPr lang="en-GB" b="1" dirty="0">
                <a:solidFill>
                  <a:schemeClr val="accent5"/>
                </a:solidFill>
              </a:rPr>
              <a:t>Class-conditional </a:t>
            </a:r>
            <a:r>
              <a:rPr lang="en-GB" b="1" dirty="0" smtClean="0">
                <a:solidFill>
                  <a:schemeClr val="accent5"/>
                </a:solidFill>
              </a:rPr>
              <a:t/>
            </a:r>
            <a:br>
              <a:rPr lang="en-GB" b="1" dirty="0" smtClean="0">
                <a:solidFill>
                  <a:schemeClr val="accent5"/>
                </a:solidFill>
              </a:rPr>
            </a:br>
            <a:r>
              <a:rPr lang="en-GB" b="1" dirty="0" smtClean="0">
                <a:solidFill>
                  <a:schemeClr val="accent5"/>
                </a:solidFill>
              </a:rPr>
              <a:t>word </a:t>
            </a:r>
            <a:r>
              <a:rPr lang="en-GB" b="1" dirty="0">
                <a:solidFill>
                  <a:schemeClr val="accent5"/>
                </a:solidFill>
              </a:rPr>
              <a:t>probability</a:t>
            </a:r>
          </a:p>
          <a:p>
            <a:r>
              <a:rPr lang="en-GB" dirty="0"/>
              <a:t>Speed-up </a:t>
            </a:r>
            <a:r>
              <a:rPr lang="en-GB" dirty="0" smtClean="0"/>
              <a:t>factor:</a:t>
            </a:r>
          </a:p>
          <a:p>
            <a:pPr lvl="1"/>
            <a:r>
              <a:rPr lang="en-GB" dirty="0" smtClean="0"/>
              <a:t>O</a:t>
            </a:r>
            <a:r>
              <a:rPr lang="en-GB" dirty="0"/>
              <a:t>(|V|) to O(|C|+</a:t>
            </a:r>
            <a:r>
              <a:rPr lang="en-GB" dirty="0" err="1"/>
              <a:t>max|VC</a:t>
            </a:r>
            <a:r>
              <a:rPr lang="en-GB" dirty="0" smtClean="0"/>
              <a:t>|)</a:t>
            </a:r>
            <a:endParaRPr lang="en-GB" dirty="0"/>
          </a:p>
        </p:txBody>
      </p:sp>
      <p:grpSp>
        <p:nvGrpSpPr>
          <p:cNvPr id="30" name="Group 29"/>
          <p:cNvGrpSpPr/>
          <p:nvPr/>
        </p:nvGrpSpPr>
        <p:grpSpPr>
          <a:xfrm>
            <a:off x="270794" y="5067396"/>
            <a:ext cx="3754247" cy="990504"/>
            <a:chOff x="270794" y="5067396"/>
            <a:chExt cx="3754247" cy="990504"/>
          </a:xfrm>
        </p:grpSpPr>
        <p:sp>
          <p:nvSpPr>
            <p:cNvPr id="31" name="Rounded Rectangle 30"/>
            <p:cNvSpPr/>
            <p:nvPr/>
          </p:nvSpPr>
          <p:spPr>
            <a:xfrm>
              <a:off x="1922833" y="5069615"/>
              <a:ext cx="867005" cy="392113"/>
            </a:xfrm>
            <a:prstGeom prst="roundRect">
              <a:avLst/>
            </a:prstGeom>
            <a:solidFill>
              <a:srgbClr val="E68422">
                <a:alpha val="50196"/>
              </a:srgbClr>
            </a:solidFill>
            <a:ln>
              <a:solidFill>
                <a:srgbClr val="A95F16">
                  <a:alpha val="50196"/>
                </a:srgb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1855889" y="5640163"/>
              <a:ext cx="751370" cy="392113"/>
            </a:xfrm>
            <a:prstGeom prst="roundRect">
              <a:avLst/>
            </a:prstGeom>
            <a:solidFill>
              <a:srgbClr val="E68422">
                <a:alpha val="50196"/>
              </a:srgbClr>
            </a:solidFill>
            <a:ln>
              <a:solidFill>
                <a:srgbClr val="A95F16">
                  <a:alpha val="50196"/>
                </a:srgb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2901064" y="5067396"/>
              <a:ext cx="1123977" cy="392113"/>
            </a:xfrm>
            <a:prstGeom prst="roundRect">
              <a:avLst/>
            </a:prstGeom>
            <a:solidFill>
              <a:schemeClr val="accent5">
                <a:alpha val="49804"/>
              </a:schemeClr>
            </a:solidFill>
            <a:ln>
              <a:solidFill>
                <a:schemeClr val="accent5">
                  <a:lumMod val="50000"/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2708064" y="5638439"/>
              <a:ext cx="931561" cy="392113"/>
            </a:xfrm>
            <a:prstGeom prst="roundRect">
              <a:avLst/>
            </a:prstGeom>
            <a:solidFill>
              <a:schemeClr val="accent5">
                <a:alpha val="49804"/>
              </a:schemeClr>
            </a:solidFill>
            <a:ln>
              <a:solidFill>
                <a:schemeClr val="accent5">
                  <a:lumMod val="50000"/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35" name="Object 3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01351195"/>
                </p:ext>
              </p:extLst>
            </p:nvPr>
          </p:nvGraphicFramePr>
          <p:xfrm>
            <a:off x="270794" y="5665788"/>
            <a:ext cx="3405187" cy="392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0693" name="Equation" r:id="rId8" imgW="2273040" imgH="241200" progId="Equation.3">
                    <p:embed/>
                  </p:oleObj>
                </mc:Choice>
                <mc:Fallback>
                  <p:oleObj name="Equation" r:id="rId8" imgW="2273040" imgH="241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270794" y="5665788"/>
                          <a:ext cx="3405187" cy="3921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" name="Object 35"/>
            <p:cNvGraphicFramePr>
              <a:graphicFrameLocks noChangeAspect="1"/>
            </p:cNvGraphicFramePr>
            <p:nvPr>
              <p:extLst/>
            </p:nvPr>
          </p:nvGraphicFramePr>
          <p:xfrm>
            <a:off x="276953" y="5068888"/>
            <a:ext cx="3748088" cy="392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0694" name="Equation" r:id="rId10" imgW="2501640" imgH="241200" progId="Equation.3">
                    <p:embed/>
                  </p:oleObj>
                </mc:Choice>
                <mc:Fallback>
                  <p:oleObj name="Equation" r:id="rId10" imgW="2501640" imgH="241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276953" y="5068888"/>
                          <a:ext cx="3748088" cy="3921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3906068"/>
              </p:ext>
            </p:extLst>
          </p:nvPr>
        </p:nvGraphicFramePr>
        <p:xfrm>
          <a:off x="2482432" y="2659063"/>
          <a:ext cx="1706562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695" name="Equation" r:id="rId12" imgW="1143000" imgH="241200" progId="Equation.3">
                  <p:embed/>
                </p:oleObj>
              </mc:Choice>
              <mc:Fallback>
                <p:oleObj name="Equation" r:id="rId12" imgW="11430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482432" y="2659063"/>
                        <a:ext cx="1706562" cy="39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7415171"/>
              </p:ext>
            </p:extLst>
          </p:nvPr>
        </p:nvGraphicFramePr>
        <p:xfrm>
          <a:off x="2465888" y="3033713"/>
          <a:ext cx="197643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696" name="Equation" r:id="rId14" imgW="1320480" imgH="507960" progId="Equation.3">
                  <p:embed/>
                </p:oleObj>
              </mc:Choice>
              <mc:Fallback>
                <p:oleObj name="Equation" r:id="rId14" imgW="132048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465888" y="3033713"/>
                        <a:ext cx="1976437" cy="82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5617267"/>
              </p:ext>
            </p:extLst>
          </p:nvPr>
        </p:nvGraphicFramePr>
        <p:xfrm>
          <a:off x="884355" y="3929819"/>
          <a:ext cx="23399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697" name="Equation" r:id="rId16" imgW="1562040" imgH="241200" progId="Equation.3">
                  <p:embed/>
                </p:oleObj>
              </mc:Choice>
              <mc:Fallback>
                <p:oleObj name="Equation" r:id="rId16" imgW="156204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84355" y="3929819"/>
                        <a:ext cx="2339975" cy="39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705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Hierarchical </a:t>
            </a:r>
            <a:r>
              <a:rPr lang="en-GB" dirty="0" err="1"/>
              <a:t>softmax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by grouping words</a:t>
            </a:r>
          </a:p>
        </p:txBody>
      </p:sp>
      <p:sp>
        <p:nvSpPr>
          <p:cNvPr id="63" name="Slide Number Placeholder 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70</a:t>
            </a:fld>
            <a:endParaRPr lang="en-US" dirty="0"/>
          </a:p>
        </p:txBody>
      </p:sp>
      <p:sp>
        <p:nvSpPr>
          <p:cNvPr id="7" name="Footer Placeholder 3"/>
          <p:cNvSpPr txBox="1">
            <a:spLocks/>
          </p:cNvSpPr>
          <p:nvPr/>
        </p:nvSpPr>
        <p:spPr>
          <a:xfrm>
            <a:off x="811565" y="6354131"/>
            <a:ext cx="777975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[</a:t>
            </a:r>
            <a:r>
              <a:rPr lang="en-GB" dirty="0" err="1" smtClean="0"/>
              <a:t>Mikolov</a:t>
            </a:r>
            <a:r>
              <a:rPr lang="en-GB" dirty="0" smtClean="0"/>
              <a:t> et al, 2011, </a:t>
            </a:r>
            <a:r>
              <a:rPr lang="en-GB" dirty="0" err="1" smtClean="0"/>
              <a:t>Auli</a:t>
            </a:r>
            <a:r>
              <a:rPr lang="en-GB" dirty="0" smtClean="0"/>
              <a:t> et al, 2013]</a:t>
            </a:r>
            <a:endParaRPr lang="en-US" dirty="0"/>
          </a:p>
        </p:txBody>
      </p:sp>
      <p:sp>
        <p:nvSpPr>
          <p:cNvPr id="10" name="Rectangle 319"/>
          <p:cNvSpPr>
            <a:spLocks/>
          </p:cNvSpPr>
          <p:nvPr/>
        </p:nvSpPr>
        <p:spPr bwMode="auto">
          <a:xfrm>
            <a:off x="252592" y="2594904"/>
            <a:ext cx="212161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800" b="1" dirty="0">
                <a:solidFill>
                  <a:schemeClr val="accent5"/>
                </a:solidFill>
                <a:latin typeface="+mj-lt"/>
                <a:ea typeface="Gill Sans" charset="0"/>
                <a:cs typeface="Gill Sans" charset="0"/>
              </a:rPr>
              <a:t>s</a:t>
            </a:r>
            <a:r>
              <a:rPr lang="en-US" sz="1800" b="1" dirty="0" smtClean="0">
                <a:solidFill>
                  <a:schemeClr val="accent5"/>
                </a:solidFill>
                <a:latin typeface="+mj-lt"/>
                <a:ea typeface="Gill Sans" charset="0"/>
                <a:cs typeface="Gill Sans" charset="0"/>
              </a:rPr>
              <a:t>coring function</a:t>
            </a:r>
            <a:endParaRPr lang="en-US" sz="1800" b="1" dirty="0">
              <a:solidFill>
                <a:schemeClr val="accent5"/>
              </a:solidFill>
              <a:latin typeface="+mj-lt"/>
              <a:ea typeface="Gill Sans" charset="0"/>
              <a:cs typeface="Gill Sans" charset="0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1552079"/>
              </p:ext>
            </p:extLst>
          </p:nvPr>
        </p:nvGraphicFramePr>
        <p:xfrm>
          <a:off x="2482432" y="2659063"/>
          <a:ext cx="1706562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32" name="Equation" r:id="rId4" imgW="1143000" imgH="241200" progId="Equation.3">
                  <p:embed/>
                </p:oleObj>
              </mc:Choice>
              <mc:Fallback>
                <p:oleObj name="Equation" r:id="rId4" imgW="11430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82432" y="2659063"/>
                        <a:ext cx="1706562" cy="39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318"/>
          <p:cNvSpPr>
            <a:spLocks/>
          </p:cNvSpPr>
          <p:nvPr/>
        </p:nvSpPr>
        <p:spPr bwMode="auto">
          <a:xfrm>
            <a:off x="265196" y="1706414"/>
            <a:ext cx="21240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800" b="1" dirty="0">
                <a:solidFill>
                  <a:schemeClr val="tx2"/>
                </a:solidFill>
                <a:latin typeface="+mj-lt"/>
                <a:ea typeface="Gill Sans" charset="0"/>
                <a:cs typeface="Gill Sans" charset="0"/>
              </a:rPr>
              <a:t>target word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2464502" y="1830270"/>
          <a:ext cx="457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33" name="Equation" r:id="rId6" imgW="304560" imgH="203040" progId="Equation.3">
                  <p:embed/>
                </p:oleObj>
              </mc:Choice>
              <mc:Fallback>
                <p:oleObj name="Equation" r:id="rId6" imgW="30456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64502" y="1830270"/>
                        <a:ext cx="457200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8521883"/>
              </p:ext>
            </p:extLst>
          </p:nvPr>
        </p:nvGraphicFramePr>
        <p:xfrm>
          <a:off x="2465888" y="3033713"/>
          <a:ext cx="197643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34" name="Equation" r:id="rId8" imgW="1320480" imgH="507960" progId="Equation.3">
                  <p:embed/>
                </p:oleObj>
              </mc:Choice>
              <mc:Fallback>
                <p:oleObj name="Equation" r:id="rId8" imgW="132048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465888" y="3033713"/>
                        <a:ext cx="1976437" cy="82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319"/>
          <p:cNvSpPr>
            <a:spLocks/>
          </p:cNvSpPr>
          <p:nvPr/>
        </p:nvSpPr>
        <p:spPr bwMode="auto">
          <a:xfrm>
            <a:off x="265196" y="2138869"/>
            <a:ext cx="22860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800" b="1" dirty="0">
                <a:solidFill>
                  <a:schemeClr val="tx2"/>
                </a:solidFill>
                <a:latin typeface="+mj-lt"/>
                <a:ea typeface="Gill Sans" charset="0"/>
                <a:cs typeface="Gill Sans" charset="0"/>
              </a:rPr>
              <a:t>w</a:t>
            </a:r>
            <a:r>
              <a:rPr lang="en-US" sz="1800" b="1" dirty="0" smtClean="0">
                <a:solidFill>
                  <a:schemeClr val="tx2"/>
                </a:solidFill>
                <a:latin typeface="+mj-lt"/>
                <a:ea typeface="Gill Sans" charset="0"/>
                <a:cs typeface="Gill Sans" charset="0"/>
              </a:rPr>
              <a:t>ord history</a:t>
            </a:r>
            <a:endParaRPr lang="en-US" sz="1800" b="1" dirty="0">
              <a:solidFill>
                <a:schemeClr val="tx2"/>
              </a:solidFill>
              <a:latin typeface="+mj-lt"/>
              <a:ea typeface="Gill Sans" charset="0"/>
              <a:cs typeface="Gill Sans" charset="0"/>
            </a:endParaRP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2464502" y="2212975"/>
          <a:ext cx="43656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35" name="Equation" r:id="rId10" imgW="291960" imgH="228600" progId="Equation.3">
                  <p:embed/>
                </p:oleObj>
              </mc:Choice>
              <mc:Fallback>
                <p:oleObj name="Equation" r:id="rId10" imgW="2919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464502" y="2212975"/>
                        <a:ext cx="436562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319"/>
          <p:cNvSpPr>
            <a:spLocks/>
          </p:cNvSpPr>
          <p:nvPr/>
        </p:nvSpPr>
        <p:spPr bwMode="auto">
          <a:xfrm>
            <a:off x="267661" y="3132372"/>
            <a:ext cx="212161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800" b="1" dirty="0" err="1" smtClean="0">
                <a:solidFill>
                  <a:schemeClr val="bg1">
                    <a:lumMod val="50000"/>
                  </a:schemeClr>
                </a:solidFill>
                <a:latin typeface="+mj-lt"/>
                <a:ea typeface="Gill Sans" charset="0"/>
                <a:cs typeface="Gill Sans" charset="0"/>
              </a:rPr>
              <a:t>softmax</a:t>
            </a:r>
            <a:endParaRPr lang="en-US" sz="1800" b="1" dirty="0">
              <a:solidFill>
                <a:schemeClr val="bg1">
                  <a:lumMod val="50000"/>
                </a:schemeClr>
              </a:solidFill>
              <a:latin typeface="+mj-lt"/>
              <a:ea typeface="Gill Sans" charset="0"/>
              <a:cs typeface="Gill Sans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70794" y="5067396"/>
            <a:ext cx="3754247" cy="990504"/>
            <a:chOff x="270794" y="5067396"/>
            <a:chExt cx="3754247" cy="990504"/>
          </a:xfrm>
        </p:grpSpPr>
        <p:sp>
          <p:nvSpPr>
            <p:cNvPr id="17" name="Rounded Rectangle 16"/>
            <p:cNvSpPr/>
            <p:nvPr/>
          </p:nvSpPr>
          <p:spPr>
            <a:xfrm>
              <a:off x="1922833" y="5069615"/>
              <a:ext cx="867005" cy="392113"/>
            </a:xfrm>
            <a:prstGeom prst="roundRect">
              <a:avLst/>
            </a:prstGeom>
            <a:solidFill>
              <a:srgbClr val="E68422">
                <a:alpha val="50196"/>
              </a:srgbClr>
            </a:solidFill>
            <a:ln>
              <a:solidFill>
                <a:srgbClr val="A95F16">
                  <a:alpha val="50196"/>
                </a:srgb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855889" y="5640163"/>
              <a:ext cx="751370" cy="392113"/>
            </a:xfrm>
            <a:prstGeom prst="roundRect">
              <a:avLst/>
            </a:prstGeom>
            <a:solidFill>
              <a:srgbClr val="E68422">
                <a:alpha val="50196"/>
              </a:srgbClr>
            </a:solidFill>
            <a:ln>
              <a:solidFill>
                <a:srgbClr val="A95F16">
                  <a:alpha val="50196"/>
                </a:srgb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2901064" y="5067396"/>
              <a:ext cx="1123977" cy="392113"/>
            </a:xfrm>
            <a:prstGeom prst="roundRect">
              <a:avLst/>
            </a:prstGeom>
            <a:solidFill>
              <a:schemeClr val="accent5">
                <a:alpha val="49804"/>
              </a:schemeClr>
            </a:solidFill>
            <a:ln>
              <a:solidFill>
                <a:schemeClr val="accent5">
                  <a:lumMod val="50000"/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708064" y="5638439"/>
              <a:ext cx="931561" cy="392113"/>
            </a:xfrm>
            <a:prstGeom prst="roundRect">
              <a:avLst/>
            </a:prstGeom>
            <a:solidFill>
              <a:schemeClr val="accent5">
                <a:alpha val="49804"/>
              </a:schemeClr>
            </a:solidFill>
            <a:ln>
              <a:solidFill>
                <a:schemeClr val="accent5">
                  <a:lumMod val="50000"/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22" name="Objec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67996628"/>
                </p:ext>
              </p:extLst>
            </p:nvPr>
          </p:nvGraphicFramePr>
          <p:xfrm>
            <a:off x="270794" y="5665788"/>
            <a:ext cx="3405187" cy="392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736" name="Equation" r:id="rId12" imgW="2273040" imgH="241200" progId="Equation.3">
                    <p:embed/>
                  </p:oleObj>
                </mc:Choice>
                <mc:Fallback>
                  <p:oleObj name="Equation" r:id="rId12" imgW="2273040" imgH="241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270794" y="5665788"/>
                          <a:ext cx="3405187" cy="3921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22"/>
            <p:cNvGraphicFramePr>
              <a:graphicFrameLocks noChangeAspect="1"/>
            </p:cNvGraphicFramePr>
            <p:nvPr>
              <p:extLst/>
            </p:nvPr>
          </p:nvGraphicFramePr>
          <p:xfrm>
            <a:off x="276953" y="5068888"/>
            <a:ext cx="3748088" cy="392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737" name="Equation" r:id="rId14" imgW="2501640" imgH="241200" progId="Equation.3">
                    <p:embed/>
                  </p:oleObj>
                </mc:Choice>
                <mc:Fallback>
                  <p:oleObj name="Equation" r:id="rId14" imgW="2501640" imgH="241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276953" y="5068888"/>
                          <a:ext cx="3748088" cy="3921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49125" y="3880208"/>
            <a:ext cx="2582420" cy="2046116"/>
          </a:xfrm>
          <a:prstGeom prst="rect">
            <a:avLst/>
          </a:prstGeom>
        </p:spPr>
      </p:pic>
      <p:sp>
        <p:nvSpPr>
          <p:cNvPr id="2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873320" y="5947218"/>
            <a:ext cx="2734030" cy="365125"/>
          </a:xfrm>
        </p:spPr>
        <p:txBody>
          <a:bodyPr/>
          <a:lstStyle/>
          <a:p>
            <a:pPr algn="ctr"/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[Image credits: </a:t>
            </a:r>
            <a:r>
              <a:rPr lang="en-GB" sz="900" dirty="0" err="1" smtClean="0">
                <a:solidFill>
                  <a:schemeClr val="bg1">
                    <a:lumMod val="65000"/>
                  </a:schemeClr>
                </a:solidFill>
              </a:rPr>
              <a:t>Mikolov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 et al (2011) “Extensions of Recurrent Neural Network Language Model”, </a:t>
            </a:r>
            <a:r>
              <a:rPr lang="en-GB" sz="900" i="1" dirty="0" smtClean="0">
                <a:solidFill>
                  <a:schemeClr val="bg1">
                    <a:lumMod val="65000"/>
                  </a:schemeClr>
                </a:solidFill>
              </a:rPr>
              <a:t>ICASSP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]</a:t>
            </a:r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939821" y="1830270"/>
            <a:ext cx="2591724" cy="1949630"/>
          </a:xfrm>
          <a:prstGeom prst="rect">
            <a:avLst/>
          </a:prstGeom>
        </p:spPr>
      </p:pic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0711449"/>
              </p:ext>
            </p:extLst>
          </p:nvPr>
        </p:nvGraphicFramePr>
        <p:xfrm>
          <a:off x="884355" y="3929819"/>
          <a:ext cx="23399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38" name="Equation" r:id="rId18" imgW="1562040" imgH="241200" progId="Equation.3">
                  <p:embed/>
                </p:oleObj>
              </mc:Choice>
              <mc:Fallback>
                <p:oleObj name="Equation" r:id="rId18" imgW="156204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884355" y="3929819"/>
                        <a:ext cx="2339975" cy="39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71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Hierarchical </a:t>
            </a:r>
            <a:r>
              <a:rPr lang="en-GB" dirty="0" err="1" smtClean="0"/>
              <a:t>softmax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using </a:t>
            </a:r>
            <a:r>
              <a:rPr lang="en-GB" dirty="0" err="1" smtClean="0"/>
              <a:t>WordNet</a:t>
            </a:r>
            <a:endParaRPr lang="en-GB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23191" y="5959569"/>
            <a:ext cx="2734030" cy="365125"/>
          </a:xfrm>
        </p:spPr>
        <p:txBody>
          <a:bodyPr/>
          <a:lstStyle/>
          <a:p>
            <a:pPr algn="ctr"/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[Image credits: Morin &amp; </a:t>
            </a:r>
            <a:r>
              <a:rPr lang="en-GB" sz="900" dirty="0" err="1" smtClean="0">
                <a:solidFill>
                  <a:schemeClr val="bg1">
                    <a:lumMod val="65000"/>
                  </a:schemeClr>
                </a:solidFill>
              </a:rPr>
              <a:t>Bengio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 (2005) “Hierarchical Probabilistic Neural Network Language Model”, </a:t>
            </a:r>
            <a:r>
              <a:rPr lang="en-GB" sz="900" i="1" dirty="0" smtClean="0">
                <a:solidFill>
                  <a:schemeClr val="bg1">
                    <a:lumMod val="65000"/>
                  </a:schemeClr>
                </a:solidFill>
              </a:rPr>
              <a:t>AISTATS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]</a:t>
            </a:r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Slide Number Placeholder 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71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5433" y="1603222"/>
            <a:ext cx="2129546" cy="4228583"/>
          </a:xfrm>
          <a:prstGeom prst="rect">
            <a:avLst/>
          </a:prstGeom>
        </p:spPr>
      </p:pic>
      <p:sp>
        <p:nvSpPr>
          <p:cNvPr id="7" name="Footer Placeholder 3"/>
          <p:cNvSpPr txBox="1">
            <a:spLocks/>
          </p:cNvSpPr>
          <p:nvPr/>
        </p:nvSpPr>
        <p:spPr>
          <a:xfrm>
            <a:off x="811565" y="6356350"/>
            <a:ext cx="777975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[Morin &amp; </a:t>
            </a:r>
            <a:r>
              <a:rPr lang="en-GB" dirty="0" err="1" smtClean="0"/>
              <a:t>Bengio</a:t>
            </a:r>
            <a:r>
              <a:rPr lang="en-GB" dirty="0" smtClean="0"/>
              <a:t>, 2005; </a:t>
            </a:r>
            <a:r>
              <a:rPr lang="en-GB" dirty="0" smtClean="0">
                <a:hlinkClick r:id="rId4"/>
              </a:rPr>
              <a:t>http://wordnet.princeton.edu</a:t>
            </a:r>
            <a:r>
              <a:rPr lang="en-GB" dirty="0" smtClean="0"/>
              <a:t>]</a:t>
            </a:r>
            <a:endParaRPr lang="en-US" dirty="0"/>
          </a:p>
        </p:txBody>
      </p:sp>
      <p:sp>
        <p:nvSpPr>
          <p:cNvPr id="9" name="Content Placeholder 27"/>
          <p:cNvSpPr txBox="1">
            <a:spLocks/>
          </p:cNvSpPr>
          <p:nvPr/>
        </p:nvSpPr>
        <p:spPr>
          <a:xfrm>
            <a:off x="4648199" y="1600200"/>
            <a:ext cx="4308513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dirty="0"/>
              <a:t>Use </a:t>
            </a:r>
            <a:r>
              <a:rPr lang="en-US" dirty="0" err="1"/>
              <a:t>WordNet</a:t>
            </a:r>
            <a:r>
              <a:rPr lang="en-US" dirty="0"/>
              <a:t> to extract IS-A relationships</a:t>
            </a:r>
          </a:p>
          <a:p>
            <a:pPr lvl="1"/>
            <a:r>
              <a:rPr lang="en-US" sz="2000" dirty="0"/>
              <a:t>Manually select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one </a:t>
            </a:r>
            <a:r>
              <a:rPr lang="en-US" sz="2000" dirty="0"/>
              <a:t>parent per child</a:t>
            </a:r>
          </a:p>
          <a:p>
            <a:pPr lvl="1"/>
            <a:r>
              <a:rPr lang="en-US" sz="2000" dirty="0"/>
              <a:t>In the case of multiple </a:t>
            </a:r>
            <a:r>
              <a:rPr lang="en-US" sz="2000" dirty="0" smtClean="0"/>
              <a:t>children,</a:t>
            </a:r>
            <a:br>
              <a:rPr lang="en-US" sz="2000" dirty="0" smtClean="0"/>
            </a:br>
            <a:r>
              <a:rPr lang="en-US" sz="2000" dirty="0" smtClean="0"/>
              <a:t>cluster </a:t>
            </a:r>
            <a:r>
              <a:rPr lang="en-US" sz="2000" dirty="0"/>
              <a:t>them to obtain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a </a:t>
            </a:r>
            <a:r>
              <a:rPr lang="en-US" sz="2000" b="1" dirty="0">
                <a:solidFill>
                  <a:schemeClr val="tx2"/>
                </a:solidFill>
              </a:rPr>
              <a:t>binary tree</a:t>
            </a:r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Hard to design</a:t>
            </a:r>
          </a:p>
          <a:p>
            <a:r>
              <a:rPr lang="en-US" b="1" dirty="0">
                <a:solidFill>
                  <a:srgbClr val="FF0000"/>
                </a:solidFill>
              </a:rPr>
              <a:t>Hard to adapt 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to </a:t>
            </a:r>
            <a:r>
              <a:rPr lang="en-US" b="1" dirty="0">
                <a:solidFill>
                  <a:srgbClr val="FF0000"/>
                </a:solidFill>
              </a:rPr>
              <a:t>other languages</a:t>
            </a:r>
            <a:endParaRPr lang="en-US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29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Hierarchical </a:t>
            </a:r>
            <a:r>
              <a:rPr lang="en-GB" dirty="0" err="1" smtClean="0"/>
              <a:t>softmax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using Huffman trees</a:t>
            </a:r>
            <a:endParaRPr lang="en-GB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00092" y="5291888"/>
            <a:ext cx="3123690" cy="365125"/>
          </a:xfrm>
        </p:spPr>
        <p:txBody>
          <a:bodyPr/>
          <a:lstStyle/>
          <a:p>
            <a:pPr algn="ctr"/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[Image credits</a:t>
            </a:r>
            <a:r>
              <a:rPr lang="en-GB" sz="900" dirty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Wikipedia, Wikimedia Commons</a:t>
            </a:r>
            <a:r>
              <a:rPr lang="en-GB" sz="900" dirty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en-GB" sz="9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GB" sz="9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http://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en.wikipedia.org/wiki/File:Huffman_tree_2.svg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]</a:t>
            </a:r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Slide Number Placeholder 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72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876" y="2204488"/>
            <a:ext cx="4020124" cy="260161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64060" y="4910199"/>
            <a:ext cx="4395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entury Gothic"/>
              </a:rPr>
              <a:t>“this is an example of a </a:t>
            </a:r>
            <a:r>
              <a:rPr lang="en-US" dirty="0" err="1" smtClean="0">
                <a:latin typeface="Century Gothic"/>
              </a:rPr>
              <a:t>h</a:t>
            </a:r>
            <a:r>
              <a:rPr lang="en-US" dirty="0" err="1">
                <a:latin typeface="Century Gothic"/>
              </a:rPr>
              <a:t>u</a:t>
            </a:r>
            <a:r>
              <a:rPr lang="en-US" dirty="0" err="1" smtClean="0">
                <a:latin typeface="Century Gothic"/>
              </a:rPr>
              <a:t>ffman</a:t>
            </a:r>
            <a:r>
              <a:rPr lang="en-US" dirty="0" smtClean="0">
                <a:latin typeface="Century Gothic"/>
              </a:rPr>
              <a:t> tree”</a:t>
            </a:r>
            <a:endParaRPr lang="en-GB" dirty="0"/>
          </a:p>
        </p:txBody>
      </p:sp>
      <p:sp>
        <p:nvSpPr>
          <p:cNvPr id="10" name="Footer Placeholder 3"/>
          <p:cNvSpPr txBox="1">
            <a:spLocks/>
          </p:cNvSpPr>
          <p:nvPr/>
        </p:nvSpPr>
        <p:spPr>
          <a:xfrm>
            <a:off x="659165" y="6356350"/>
            <a:ext cx="774670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[</a:t>
            </a:r>
            <a:r>
              <a:rPr lang="en-GB" dirty="0" err="1" smtClean="0"/>
              <a:t>Mikolov</a:t>
            </a:r>
            <a:r>
              <a:rPr lang="en-GB" dirty="0" smtClean="0"/>
              <a:t> et al, 2013a, 2013b]</a:t>
            </a:r>
            <a:endParaRPr lang="en-US" dirty="0"/>
          </a:p>
        </p:txBody>
      </p:sp>
      <p:sp>
        <p:nvSpPr>
          <p:cNvPr id="11" name="Content Placeholder 27"/>
          <p:cNvSpPr txBox="1">
            <a:spLocks/>
          </p:cNvSpPr>
          <p:nvPr/>
        </p:nvSpPr>
        <p:spPr>
          <a:xfrm>
            <a:off x="4648199" y="1600200"/>
            <a:ext cx="4308513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en-US" dirty="0" smtClean="0"/>
          </a:p>
          <a:p>
            <a:r>
              <a:rPr lang="en-US" dirty="0" smtClean="0"/>
              <a:t>Frequency-based binning</a:t>
            </a:r>
            <a:endParaRPr lang="en-US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71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Hierarchical </a:t>
            </a:r>
            <a:r>
              <a:rPr lang="en-GB" dirty="0" err="1" smtClean="0"/>
              <a:t>softmax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using Huffman trees</a:t>
            </a:r>
            <a:endParaRPr lang="en-GB" dirty="0"/>
          </a:p>
        </p:txBody>
      </p:sp>
      <p:sp>
        <p:nvSpPr>
          <p:cNvPr id="63" name="Slide Number Placeholder 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73</a:t>
            </a:fld>
            <a:endParaRPr lang="en-US" dirty="0"/>
          </a:p>
        </p:txBody>
      </p:sp>
      <p:sp>
        <p:nvSpPr>
          <p:cNvPr id="10" name="Footer Placeholder 3"/>
          <p:cNvSpPr txBox="1">
            <a:spLocks/>
          </p:cNvSpPr>
          <p:nvPr/>
        </p:nvSpPr>
        <p:spPr>
          <a:xfrm>
            <a:off x="659165" y="6356350"/>
            <a:ext cx="774670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[</a:t>
            </a:r>
            <a:r>
              <a:rPr lang="en-GB" dirty="0" err="1" smtClean="0"/>
              <a:t>Mikolov</a:t>
            </a:r>
            <a:r>
              <a:rPr lang="en-GB" dirty="0" smtClean="0"/>
              <a:t> et al, 2013a, 2013b]</a:t>
            </a:r>
            <a:endParaRPr lang="en-US" dirty="0"/>
          </a:p>
        </p:txBody>
      </p:sp>
      <p:sp>
        <p:nvSpPr>
          <p:cNvPr id="11" name="Content Placeholder 27"/>
          <p:cNvSpPr txBox="1">
            <a:spLocks/>
          </p:cNvSpPr>
          <p:nvPr/>
        </p:nvSpPr>
        <p:spPr>
          <a:xfrm>
            <a:off x="4648199" y="1600200"/>
            <a:ext cx="4308513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Replace comparison with </a:t>
            </a:r>
            <a:r>
              <a:rPr lang="en-US" b="1" i="1" dirty="0" smtClean="0">
                <a:solidFill>
                  <a:schemeClr val="accent5"/>
                </a:solidFill>
              </a:rPr>
              <a:t>V</a:t>
            </a:r>
            <a:r>
              <a:rPr lang="en-US" b="1" dirty="0" smtClean="0">
                <a:solidFill>
                  <a:schemeClr val="accent5"/>
                </a:solidFill>
              </a:rPr>
              <a:t> vectors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of </a:t>
            </a:r>
            <a:r>
              <a:rPr lang="en-US" b="1" dirty="0" smtClean="0">
                <a:solidFill>
                  <a:schemeClr val="tx2"/>
                </a:solidFill>
              </a:rPr>
              <a:t>target words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comparison with </a:t>
            </a:r>
            <a:r>
              <a:rPr lang="en-US" b="1" dirty="0" smtClean="0">
                <a:solidFill>
                  <a:srgbClr val="336600"/>
                </a:solidFill>
              </a:rPr>
              <a:t>log(</a:t>
            </a:r>
            <a:r>
              <a:rPr lang="en-US" b="1" i="1" dirty="0" smtClean="0">
                <a:solidFill>
                  <a:srgbClr val="336600"/>
                </a:solidFill>
              </a:rPr>
              <a:t>V</a:t>
            </a:r>
            <a:r>
              <a:rPr lang="en-US" b="1" dirty="0" smtClean="0">
                <a:solidFill>
                  <a:srgbClr val="336600"/>
                </a:solidFill>
              </a:rPr>
              <a:t>)</a:t>
            </a:r>
            <a:r>
              <a:rPr lang="en-US" dirty="0" smtClean="0">
                <a:solidFill>
                  <a:srgbClr val="336600"/>
                </a:solidFill>
              </a:rPr>
              <a:t> </a:t>
            </a:r>
            <a:r>
              <a:rPr lang="en-US" b="1" dirty="0" smtClean="0">
                <a:solidFill>
                  <a:srgbClr val="336600"/>
                </a:solidFill>
              </a:rPr>
              <a:t>vectors</a:t>
            </a:r>
            <a:endParaRPr lang="en-US" dirty="0" smtClean="0">
              <a:solidFill>
                <a:srgbClr val="336600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endParaRPr lang="en-US" sz="1800" b="1" dirty="0">
              <a:solidFill>
                <a:srgbClr val="FF0000"/>
              </a:solidFill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252592" y="3641504"/>
            <a:ext cx="2610373" cy="542925"/>
            <a:chOff x="252592" y="3641504"/>
            <a:chExt cx="2610373" cy="542925"/>
          </a:xfrm>
        </p:grpSpPr>
        <p:sp>
          <p:nvSpPr>
            <p:cNvPr id="9" name="Rectangle 319"/>
            <p:cNvSpPr>
              <a:spLocks/>
            </p:cNvSpPr>
            <p:nvPr/>
          </p:nvSpPr>
          <p:spPr bwMode="auto">
            <a:xfrm>
              <a:off x="252592" y="3641504"/>
              <a:ext cx="2121610" cy="54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sz="1800" b="1" dirty="0" smtClean="0">
                  <a:solidFill>
                    <a:schemeClr val="accent5"/>
                  </a:solidFill>
                  <a:latin typeface="+mj-lt"/>
                  <a:ea typeface="Gill Sans" charset="0"/>
                  <a:cs typeface="Gill Sans" charset="0"/>
                </a:rPr>
                <a:t>predicted word</a:t>
              </a:r>
              <a:br>
                <a:rPr lang="en-US" sz="1800" b="1" dirty="0" smtClean="0">
                  <a:solidFill>
                    <a:schemeClr val="accent5"/>
                  </a:solidFill>
                  <a:latin typeface="+mj-lt"/>
                  <a:ea typeface="Gill Sans" charset="0"/>
                  <a:cs typeface="Gill Sans" charset="0"/>
                </a:rPr>
              </a:br>
              <a:r>
                <a:rPr lang="en-US" sz="1800" b="1" dirty="0" smtClean="0">
                  <a:solidFill>
                    <a:schemeClr val="accent5"/>
                  </a:solidFill>
                  <a:latin typeface="+mj-lt"/>
                  <a:ea typeface="Gill Sans" charset="0"/>
                  <a:cs typeface="Gill Sans" charset="0"/>
                </a:rPr>
                <a:t>vector</a:t>
              </a:r>
              <a:endParaRPr lang="en-US" sz="1800" b="1" dirty="0">
                <a:solidFill>
                  <a:schemeClr val="accent5"/>
                </a:solidFill>
                <a:latin typeface="+mj-lt"/>
                <a:ea typeface="Gill Sans" charset="0"/>
                <a:cs typeface="Gill Sans" charset="0"/>
              </a:endParaRPr>
            </a:p>
          </p:txBody>
        </p:sp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19904207"/>
                </p:ext>
              </p:extLst>
            </p:nvPr>
          </p:nvGraphicFramePr>
          <p:xfrm>
            <a:off x="2464502" y="3778278"/>
            <a:ext cx="398463" cy="350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020" name="Equation" r:id="rId4" imgW="266400" imgH="215640" progId="Equation.3">
                    <p:embed/>
                  </p:oleObj>
                </mc:Choice>
                <mc:Fallback>
                  <p:oleObj name="Equation" r:id="rId4" imgW="266400" imgH="2156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464502" y="3778278"/>
                          <a:ext cx="398463" cy="350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" name="Rectangle 318"/>
          <p:cNvSpPr>
            <a:spLocks/>
          </p:cNvSpPr>
          <p:nvPr/>
        </p:nvSpPr>
        <p:spPr bwMode="auto">
          <a:xfrm>
            <a:off x="265196" y="1706414"/>
            <a:ext cx="21240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800" b="1" dirty="0">
                <a:solidFill>
                  <a:schemeClr val="tx2"/>
                </a:solidFill>
                <a:latin typeface="+mj-lt"/>
                <a:ea typeface="Gill Sans" charset="0"/>
                <a:cs typeface="Gill Sans" charset="0"/>
              </a:rPr>
              <a:t>target word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2464502" y="1830270"/>
          <a:ext cx="457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21" name="Equation" r:id="rId6" imgW="304560" imgH="203040" progId="Equation.3">
                  <p:embed/>
                </p:oleObj>
              </mc:Choice>
              <mc:Fallback>
                <p:oleObj name="Equation" r:id="rId6" imgW="30456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64502" y="1830270"/>
                        <a:ext cx="457200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319"/>
          <p:cNvSpPr>
            <a:spLocks/>
          </p:cNvSpPr>
          <p:nvPr/>
        </p:nvSpPr>
        <p:spPr bwMode="auto">
          <a:xfrm>
            <a:off x="265196" y="2138869"/>
            <a:ext cx="22860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800" b="1" dirty="0">
                <a:solidFill>
                  <a:schemeClr val="tx2"/>
                </a:solidFill>
                <a:latin typeface="+mj-lt"/>
                <a:ea typeface="Gill Sans" charset="0"/>
                <a:cs typeface="Gill Sans" charset="0"/>
              </a:rPr>
              <a:t>w</a:t>
            </a:r>
            <a:r>
              <a:rPr lang="en-US" sz="1800" b="1" dirty="0" smtClean="0">
                <a:solidFill>
                  <a:schemeClr val="tx2"/>
                </a:solidFill>
                <a:latin typeface="+mj-lt"/>
                <a:ea typeface="Gill Sans" charset="0"/>
                <a:cs typeface="Gill Sans" charset="0"/>
              </a:rPr>
              <a:t>ord history</a:t>
            </a:r>
            <a:endParaRPr lang="en-US" sz="1800" b="1" dirty="0">
              <a:solidFill>
                <a:schemeClr val="tx2"/>
              </a:solidFill>
              <a:latin typeface="+mj-lt"/>
              <a:ea typeface="Gill Sans" charset="0"/>
              <a:cs typeface="Gill Sans" charset="0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/>
          </p:nvPr>
        </p:nvGraphicFramePr>
        <p:xfrm>
          <a:off x="2464502" y="2212975"/>
          <a:ext cx="43656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22" name="Equation" r:id="rId8" imgW="291960" imgH="228600" progId="Equation.3">
                  <p:embed/>
                </p:oleObj>
              </mc:Choice>
              <mc:Fallback>
                <p:oleObj name="Equation" r:id="rId8" imgW="2919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464502" y="2212975"/>
                        <a:ext cx="436562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4" name="Group 63"/>
          <p:cNvGrpSpPr/>
          <p:nvPr/>
        </p:nvGrpSpPr>
        <p:grpSpPr>
          <a:xfrm>
            <a:off x="223395" y="5054634"/>
            <a:ext cx="4356100" cy="1420144"/>
            <a:chOff x="223395" y="5054634"/>
            <a:chExt cx="4356100" cy="1420144"/>
          </a:xfrm>
        </p:grpSpPr>
        <p:graphicFrame>
          <p:nvGraphicFramePr>
            <p:cNvPr id="15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74222607"/>
                </p:ext>
              </p:extLst>
            </p:nvPr>
          </p:nvGraphicFramePr>
          <p:xfrm>
            <a:off x="2492763" y="5054634"/>
            <a:ext cx="1312862" cy="6397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023" name="Equation" r:id="rId10" imgW="876240" imgH="393480" progId="Equation.3">
                    <p:embed/>
                  </p:oleObj>
                </mc:Choice>
                <mc:Fallback>
                  <p:oleObj name="Equation" r:id="rId10" imgW="87624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2492763" y="5054634"/>
                          <a:ext cx="1312862" cy="6397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Rectangle 319"/>
            <p:cNvSpPr>
              <a:spLocks/>
            </p:cNvSpPr>
            <p:nvPr/>
          </p:nvSpPr>
          <p:spPr bwMode="auto">
            <a:xfrm>
              <a:off x="267661" y="5104387"/>
              <a:ext cx="2121610" cy="54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sz="1800" b="1" dirty="0" smtClean="0">
                  <a:solidFill>
                    <a:schemeClr val="bg1">
                      <a:lumMod val="50000"/>
                    </a:schemeClr>
                  </a:solidFill>
                  <a:latin typeface="+mj-lt"/>
                  <a:ea typeface="Gill Sans" charset="0"/>
                  <a:cs typeface="Gill Sans" charset="0"/>
                </a:rPr>
                <a:t>sigmoid</a:t>
              </a:r>
              <a:endParaRPr lang="en-US" sz="1800" b="1" dirty="0">
                <a:solidFill>
                  <a:schemeClr val="bg1">
                    <a:lumMod val="50000"/>
                  </a:schemeClr>
                </a:solidFill>
                <a:latin typeface="+mj-lt"/>
                <a:ea typeface="Gill Sans" charset="0"/>
                <a:cs typeface="Gill Sans" charset="0"/>
              </a:endParaRPr>
            </a:p>
          </p:txBody>
        </p:sp>
        <p:graphicFrame>
          <p:nvGraphicFramePr>
            <p:cNvPr id="19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0401853"/>
                </p:ext>
              </p:extLst>
            </p:nvPr>
          </p:nvGraphicFramePr>
          <p:xfrm>
            <a:off x="223395" y="5711190"/>
            <a:ext cx="4356100" cy="763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024" name="Equation" r:id="rId12" imgW="2908080" imgH="469800" progId="Equation.3">
                    <p:embed/>
                  </p:oleObj>
                </mc:Choice>
                <mc:Fallback>
                  <p:oleObj name="Equation" r:id="rId12" imgW="2908080" imgH="4698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223395" y="5711190"/>
                          <a:ext cx="4356100" cy="7635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0" name="Group 49"/>
          <p:cNvGrpSpPr/>
          <p:nvPr/>
        </p:nvGrpSpPr>
        <p:grpSpPr>
          <a:xfrm>
            <a:off x="267661" y="2830354"/>
            <a:ext cx="3138501" cy="542925"/>
            <a:chOff x="267661" y="2830354"/>
            <a:chExt cx="3138501" cy="542925"/>
          </a:xfrm>
        </p:grpSpPr>
        <p:sp>
          <p:nvSpPr>
            <p:cNvPr id="20" name="Rectangle 318"/>
            <p:cNvSpPr>
              <a:spLocks/>
            </p:cNvSpPr>
            <p:nvPr/>
          </p:nvSpPr>
          <p:spPr bwMode="auto">
            <a:xfrm>
              <a:off x="267661" y="2830354"/>
              <a:ext cx="2124075" cy="54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sz="1800" b="1" dirty="0">
                  <a:solidFill>
                    <a:schemeClr val="tx2"/>
                  </a:solidFill>
                  <a:latin typeface="+mj-lt"/>
                  <a:ea typeface="Gill Sans" charset="0"/>
                  <a:cs typeface="Gill Sans" charset="0"/>
                </a:rPr>
                <a:t>p</a:t>
              </a:r>
              <a:r>
                <a:rPr lang="en-US" sz="1800" b="1" dirty="0" smtClean="0">
                  <a:solidFill>
                    <a:schemeClr val="tx2"/>
                  </a:solidFill>
                  <a:latin typeface="+mj-lt"/>
                  <a:ea typeface="Gill Sans" charset="0"/>
                  <a:cs typeface="Gill Sans" charset="0"/>
                </a:rPr>
                <a:t>ath to </a:t>
              </a:r>
              <a:br>
                <a:rPr lang="en-US" sz="1800" b="1" dirty="0" smtClean="0">
                  <a:solidFill>
                    <a:schemeClr val="tx2"/>
                  </a:solidFill>
                  <a:latin typeface="+mj-lt"/>
                  <a:ea typeface="Gill Sans" charset="0"/>
                  <a:cs typeface="Gill Sans" charset="0"/>
                </a:rPr>
              </a:br>
              <a:r>
                <a:rPr lang="en-US" sz="1800" b="1" dirty="0" smtClean="0">
                  <a:solidFill>
                    <a:schemeClr val="tx2"/>
                  </a:solidFill>
                  <a:latin typeface="+mj-lt"/>
                  <a:ea typeface="Gill Sans" charset="0"/>
                  <a:cs typeface="Gill Sans" charset="0"/>
                </a:rPr>
                <a:t>target word</a:t>
              </a:r>
              <a:br>
                <a:rPr lang="en-US" sz="1800" b="1" dirty="0" smtClean="0">
                  <a:solidFill>
                    <a:schemeClr val="tx2"/>
                  </a:solidFill>
                  <a:latin typeface="+mj-lt"/>
                  <a:ea typeface="Gill Sans" charset="0"/>
                  <a:cs typeface="Gill Sans" charset="0"/>
                </a:rPr>
              </a:br>
              <a:r>
                <a:rPr lang="en-US" sz="1800" b="1" dirty="0" smtClean="0">
                  <a:solidFill>
                    <a:schemeClr val="tx2"/>
                  </a:solidFill>
                  <a:latin typeface="+mj-lt"/>
                  <a:ea typeface="Gill Sans" charset="0"/>
                  <a:cs typeface="Gill Sans" charset="0"/>
                </a:rPr>
                <a:t>at node j</a:t>
              </a:r>
              <a:endParaRPr lang="en-US" sz="1800" b="1" dirty="0">
                <a:solidFill>
                  <a:schemeClr val="tx2"/>
                </a:solidFill>
                <a:latin typeface="+mj-lt"/>
                <a:ea typeface="Gill Sans" charset="0"/>
                <a:cs typeface="Gill Sans" charset="0"/>
              </a:endParaRPr>
            </a:p>
          </p:txBody>
        </p:sp>
        <p:graphicFrame>
          <p:nvGraphicFramePr>
            <p:cNvPr id="21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65086064"/>
                </p:ext>
              </p:extLst>
            </p:nvPr>
          </p:nvGraphicFramePr>
          <p:xfrm>
            <a:off x="2491762" y="2944204"/>
            <a:ext cx="914400" cy="350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025" name="Equation" r:id="rId14" imgW="609480" imgH="215640" progId="Equation.3">
                    <p:embed/>
                  </p:oleObj>
                </mc:Choice>
                <mc:Fallback>
                  <p:oleObj name="Equation" r:id="rId14" imgW="609480" imgH="2156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2491762" y="2944204"/>
                          <a:ext cx="914400" cy="350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2" name="Group 61"/>
          <p:cNvGrpSpPr/>
          <p:nvPr/>
        </p:nvGrpSpPr>
        <p:grpSpPr>
          <a:xfrm>
            <a:off x="252592" y="4372945"/>
            <a:ext cx="2781823" cy="542925"/>
            <a:chOff x="252592" y="4372945"/>
            <a:chExt cx="2781823" cy="542925"/>
          </a:xfrm>
        </p:grpSpPr>
        <p:sp>
          <p:nvSpPr>
            <p:cNvPr id="22" name="Rectangle 319"/>
            <p:cNvSpPr>
              <a:spLocks/>
            </p:cNvSpPr>
            <p:nvPr/>
          </p:nvSpPr>
          <p:spPr bwMode="auto">
            <a:xfrm>
              <a:off x="252592" y="4372945"/>
              <a:ext cx="2121610" cy="54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sz="1800" b="1" dirty="0" smtClean="0">
                  <a:solidFill>
                    <a:schemeClr val="accent5"/>
                  </a:solidFill>
                  <a:latin typeface="+mj-lt"/>
                  <a:ea typeface="Gill Sans" charset="0"/>
                  <a:cs typeface="Gill Sans" charset="0"/>
                </a:rPr>
                <a:t>vector at node j </a:t>
              </a:r>
              <a:br>
                <a:rPr lang="en-US" sz="1800" b="1" dirty="0" smtClean="0">
                  <a:solidFill>
                    <a:schemeClr val="accent5"/>
                  </a:solidFill>
                  <a:latin typeface="+mj-lt"/>
                  <a:ea typeface="Gill Sans" charset="0"/>
                  <a:cs typeface="Gill Sans" charset="0"/>
                </a:rPr>
              </a:br>
              <a:r>
                <a:rPr lang="en-US" sz="1800" b="1" dirty="0" smtClean="0">
                  <a:solidFill>
                    <a:schemeClr val="accent5"/>
                  </a:solidFill>
                  <a:latin typeface="+mj-lt"/>
                  <a:ea typeface="Gill Sans" charset="0"/>
                  <a:cs typeface="Gill Sans" charset="0"/>
                </a:rPr>
                <a:t>of target word</a:t>
              </a:r>
              <a:endParaRPr lang="en-US" sz="1800" b="1" dirty="0">
                <a:solidFill>
                  <a:schemeClr val="accent5"/>
                </a:solidFill>
                <a:latin typeface="+mj-lt"/>
                <a:ea typeface="Gill Sans" charset="0"/>
                <a:cs typeface="Gill Sans" charset="0"/>
              </a:endParaRPr>
            </a:p>
          </p:txBody>
        </p:sp>
        <p:graphicFrame>
          <p:nvGraphicFramePr>
            <p:cNvPr id="23" name="Object 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31514869"/>
                </p:ext>
              </p:extLst>
            </p:nvPr>
          </p:nvGraphicFramePr>
          <p:xfrm>
            <a:off x="2464502" y="4442989"/>
            <a:ext cx="569913" cy="392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026" name="Equation" r:id="rId16" imgW="380880" imgH="241200" progId="Equation.3">
                    <p:embed/>
                  </p:oleObj>
                </mc:Choice>
                <mc:Fallback>
                  <p:oleObj name="Equation" r:id="rId16" imgW="380880" imgH="241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2464502" y="4442989"/>
                          <a:ext cx="569913" cy="3921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1" name="Group 60"/>
          <p:cNvGrpSpPr/>
          <p:nvPr/>
        </p:nvGrpSpPr>
        <p:grpSpPr>
          <a:xfrm>
            <a:off x="5078774" y="3704600"/>
            <a:ext cx="3582365" cy="2951788"/>
            <a:chOff x="5266063" y="3704600"/>
            <a:chExt cx="3582365" cy="2951788"/>
          </a:xfrm>
        </p:grpSpPr>
        <p:sp>
          <p:nvSpPr>
            <p:cNvPr id="7" name="Oval 6"/>
            <p:cNvSpPr/>
            <p:nvPr/>
          </p:nvSpPr>
          <p:spPr>
            <a:xfrm>
              <a:off x="5673687" y="4720535"/>
              <a:ext cx="407624" cy="39066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/>
            <p:cNvSpPr/>
            <p:nvPr/>
          </p:nvSpPr>
          <p:spPr>
            <a:xfrm>
              <a:off x="6081311" y="5514916"/>
              <a:ext cx="407624" cy="39066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/>
            <p:cNvSpPr/>
            <p:nvPr/>
          </p:nvSpPr>
          <p:spPr>
            <a:xfrm>
              <a:off x="5266063" y="5522020"/>
              <a:ext cx="407624" cy="39066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 25"/>
            <p:cNvSpPr/>
            <p:nvPr/>
          </p:nvSpPr>
          <p:spPr>
            <a:xfrm>
              <a:off x="7255109" y="4720535"/>
              <a:ext cx="407624" cy="390669"/>
            </a:xfrm>
            <a:prstGeom prst="ellipse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>
              <a:off x="7662733" y="5514916"/>
              <a:ext cx="407624" cy="39066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 27"/>
            <p:cNvSpPr/>
            <p:nvPr/>
          </p:nvSpPr>
          <p:spPr>
            <a:xfrm>
              <a:off x="6847485" y="5522020"/>
              <a:ext cx="407624" cy="390669"/>
            </a:xfrm>
            <a:prstGeom prst="ellipse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 28"/>
            <p:cNvSpPr/>
            <p:nvPr/>
          </p:nvSpPr>
          <p:spPr>
            <a:xfrm>
              <a:off x="6439861" y="3952378"/>
              <a:ext cx="407624" cy="390669"/>
            </a:xfrm>
            <a:prstGeom prst="ellipse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0" name="Straight Arrow Connector 29"/>
            <p:cNvCxnSpPr>
              <a:stCxn id="29" idx="5"/>
              <a:endCxn id="26" idx="1"/>
            </p:cNvCxnSpPr>
            <p:nvPr/>
          </p:nvCxnSpPr>
          <p:spPr>
            <a:xfrm>
              <a:off x="6787790" y="4285835"/>
              <a:ext cx="527014" cy="49191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6" idx="5"/>
              <a:endCxn id="27" idx="0"/>
            </p:cNvCxnSpPr>
            <p:nvPr/>
          </p:nvCxnSpPr>
          <p:spPr>
            <a:xfrm>
              <a:off x="7603038" y="5053992"/>
              <a:ext cx="263507" cy="460924"/>
            </a:xfrm>
            <a:prstGeom prst="straightConnector1">
              <a:avLst/>
            </a:prstGeom>
            <a:ln>
              <a:solidFill>
                <a:schemeClr val="bg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7" idx="5"/>
              <a:endCxn id="24" idx="0"/>
            </p:cNvCxnSpPr>
            <p:nvPr/>
          </p:nvCxnSpPr>
          <p:spPr>
            <a:xfrm>
              <a:off x="6021616" y="5053992"/>
              <a:ext cx="263507" cy="460924"/>
            </a:xfrm>
            <a:prstGeom prst="straightConnector1">
              <a:avLst/>
            </a:prstGeom>
            <a:ln>
              <a:solidFill>
                <a:schemeClr val="bg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stCxn id="26" idx="3"/>
              <a:endCxn id="28" idx="0"/>
            </p:cNvCxnSpPr>
            <p:nvPr/>
          </p:nvCxnSpPr>
          <p:spPr>
            <a:xfrm flipH="1">
              <a:off x="7051297" y="5053992"/>
              <a:ext cx="263507" cy="46802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stCxn id="7" idx="3"/>
              <a:endCxn id="25" idx="0"/>
            </p:cNvCxnSpPr>
            <p:nvPr/>
          </p:nvCxnSpPr>
          <p:spPr>
            <a:xfrm flipH="1">
              <a:off x="5469875" y="5053992"/>
              <a:ext cx="263507" cy="468028"/>
            </a:xfrm>
            <a:prstGeom prst="straightConnector1">
              <a:avLst/>
            </a:prstGeom>
            <a:ln>
              <a:solidFill>
                <a:schemeClr val="bg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29" idx="3"/>
              <a:endCxn id="7" idx="7"/>
            </p:cNvCxnSpPr>
            <p:nvPr/>
          </p:nvCxnSpPr>
          <p:spPr>
            <a:xfrm flipH="1">
              <a:off x="6021616" y="4285835"/>
              <a:ext cx="477940" cy="491912"/>
            </a:xfrm>
            <a:prstGeom prst="straightConnector1">
              <a:avLst/>
            </a:prstGeom>
            <a:ln>
              <a:solidFill>
                <a:schemeClr val="bg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1" name="Object 5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98733496"/>
                </p:ext>
              </p:extLst>
            </p:nvPr>
          </p:nvGraphicFramePr>
          <p:xfrm>
            <a:off x="8353128" y="5541935"/>
            <a:ext cx="495300" cy="350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027" name="Equation" r:id="rId18" imgW="330120" imgH="215640" progId="Equation.3">
                    <p:embed/>
                  </p:oleObj>
                </mc:Choice>
                <mc:Fallback>
                  <p:oleObj name="Equation" r:id="rId18" imgW="330120" imgH="2156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8353128" y="5541935"/>
                          <a:ext cx="495300" cy="350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ct 5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19707550"/>
                </p:ext>
              </p:extLst>
            </p:nvPr>
          </p:nvGraphicFramePr>
          <p:xfrm>
            <a:off x="8550055" y="3994971"/>
            <a:ext cx="133350" cy="268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028" name="Equation" r:id="rId20" imgW="88560" imgH="164880" progId="Equation.3">
                    <p:embed/>
                  </p:oleObj>
                </mc:Choice>
                <mc:Fallback>
                  <p:oleObj name="Equation" r:id="rId20" imgW="88560" imgH="1648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8550055" y="3994971"/>
                          <a:ext cx="133350" cy="2682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5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75940300"/>
                </p:ext>
              </p:extLst>
            </p:nvPr>
          </p:nvGraphicFramePr>
          <p:xfrm>
            <a:off x="8496300" y="4761088"/>
            <a:ext cx="190500" cy="309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029" name="Equation" r:id="rId22" imgW="126720" imgH="190440" progId="Equation.3">
                    <p:embed/>
                  </p:oleObj>
                </mc:Choice>
                <mc:Fallback>
                  <p:oleObj name="Equation" r:id="rId22" imgW="126720" imgH="1904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8496300" y="4761088"/>
                          <a:ext cx="190500" cy="3095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Object 5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3282330"/>
                </p:ext>
              </p:extLst>
            </p:nvPr>
          </p:nvGraphicFramePr>
          <p:xfrm>
            <a:off x="7537450" y="4410075"/>
            <a:ext cx="685800" cy="3508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030" name="Equation" r:id="rId24" imgW="457200" imgH="215640" progId="Equation.3">
                    <p:embed/>
                  </p:oleObj>
                </mc:Choice>
                <mc:Fallback>
                  <p:oleObj name="Equation" r:id="rId24" imgW="457200" imgH="2156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7537450" y="4410075"/>
                          <a:ext cx="685800" cy="3508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Object 5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49562987"/>
                </p:ext>
              </p:extLst>
            </p:nvPr>
          </p:nvGraphicFramePr>
          <p:xfrm>
            <a:off x="6643688" y="5967413"/>
            <a:ext cx="990600" cy="350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031" name="Equation" r:id="rId26" imgW="660240" imgH="215640" progId="Equation.3">
                    <p:embed/>
                  </p:oleObj>
                </mc:Choice>
                <mc:Fallback>
                  <p:oleObj name="Equation" r:id="rId26" imgW="660240" imgH="2156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6643688" y="5967413"/>
                          <a:ext cx="990600" cy="350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" name="Object 5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31609949"/>
                </p:ext>
              </p:extLst>
            </p:nvPr>
          </p:nvGraphicFramePr>
          <p:xfrm>
            <a:off x="6522487" y="6305550"/>
            <a:ext cx="952500" cy="3508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032" name="Equation" r:id="rId28" imgW="634680" imgH="215640" progId="Equation.3">
                    <p:embed/>
                  </p:oleObj>
                </mc:Choice>
                <mc:Fallback>
                  <p:oleObj name="Equation" r:id="rId28" imgW="634680" imgH="2156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6522487" y="6305550"/>
                          <a:ext cx="952500" cy="3508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" name="Object 5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34793548"/>
                </p:ext>
              </p:extLst>
            </p:nvPr>
          </p:nvGraphicFramePr>
          <p:xfrm>
            <a:off x="7604712" y="6303235"/>
            <a:ext cx="952500" cy="3508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033" name="Equation" r:id="rId30" imgW="634680" imgH="215640" progId="Equation.3">
                    <p:embed/>
                  </p:oleObj>
                </mc:Choice>
                <mc:Fallback>
                  <p:oleObj name="Equation" r:id="rId30" imgW="634680" imgH="2156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1"/>
                        <a:stretch>
                          <a:fillRect/>
                        </a:stretch>
                      </p:blipFill>
                      <p:spPr>
                        <a:xfrm>
                          <a:off x="7604712" y="6303235"/>
                          <a:ext cx="952500" cy="3508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" name="Object 5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06095563"/>
                </p:ext>
              </p:extLst>
            </p:nvPr>
          </p:nvGraphicFramePr>
          <p:xfrm>
            <a:off x="6847485" y="3704600"/>
            <a:ext cx="609600" cy="3508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034" name="Equation" r:id="rId32" imgW="406080" imgH="215640" progId="Equation.3">
                    <p:embed/>
                  </p:oleObj>
                </mc:Choice>
                <mc:Fallback>
                  <p:oleObj name="Equation" r:id="rId32" imgW="406080" imgH="2156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3"/>
                        <a:stretch>
                          <a:fillRect/>
                        </a:stretch>
                      </p:blipFill>
                      <p:spPr>
                        <a:xfrm>
                          <a:off x="6847485" y="3704600"/>
                          <a:ext cx="609600" cy="3508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84802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Conditional probability of word </a:t>
            </a:r>
            <a:r>
              <a:rPr lang="en-GB" i="1" dirty="0" smtClean="0"/>
              <a:t>w </a:t>
            </a:r>
            <a:r>
              <a:rPr lang="en-GB" dirty="0" smtClean="0"/>
              <a:t>in the data: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Conditional probability that word </a:t>
            </a:r>
            <a:r>
              <a:rPr lang="en-GB" i="1" dirty="0" smtClean="0"/>
              <a:t>w </a:t>
            </a:r>
            <a:r>
              <a:rPr lang="en-GB" dirty="0" smtClean="0"/>
              <a:t>comes </a:t>
            </a:r>
            <a:br>
              <a:rPr lang="en-GB" dirty="0" smtClean="0"/>
            </a:br>
            <a:r>
              <a:rPr lang="en-GB" dirty="0" smtClean="0"/>
              <a:t>from </a:t>
            </a:r>
            <a:r>
              <a:rPr lang="en-GB" b="1" dirty="0" smtClean="0">
                <a:solidFill>
                  <a:schemeClr val="tx2"/>
                </a:solidFill>
              </a:rPr>
              <a:t>data D </a:t>
            </a:r>
            <a:r>
              <a:rPr lang="en-GB" dirty="0" smtClean="0"/>
              <a:t>and </a:t>
            </a:r>
            <a:r>
              <a:rPr lang="en-GB" b="1" dirty="0" smtClean="0">
                <a:solidFill>
                  <a:schemeClr val="accent4"/>
                </a:solidFill>
              </a:rPr>
              <a:t>not from the noise distribution</a:t>
            </a:r>
            <a:r>
              <a:rPr lang="en-GB" dirty="0" smtClean="0"/>
              <a:t>:</a:t>
            </a:r>
          </a:p>
          <a:p>
            <a:endParaRPr lang="en-GB" dirty="0"/>
          </a:p>
          <a:p>
            <a:endParaRPr lang="en-GB" dirty="0" smtClean="0"/>
          </a:p>
          <a:p>
            <a:pPr lvl="1"/>
            <a:r>
              <a:rPr lang="en-GB" dirty="0" smtClean="0"/>
              <a:t>Auxiliary binary classification problem:</a:t>
            </a:r>
          </a:p>
          <a:p>
            <a:pPr lvl="2"/>
            <a:r>
              <a:rPr lang="en-GB" b="1" dirty="0" smtClean="0">
                <a:solidFill>
                  <a:schemeClr val="tx2"/>
                </a:solidFill>
              </a:rPr>
              <a:t>Positive examples (data) </a:t>
            </a:r>
            <a:r>
              <a:rPr lang="en-GB" dirty="0" smtClean="0"/>
              <a:t>vs. </a:t>
            </a:r>
            <a:r>
              <a:rPr lang="en-GB" b="1" dirty="0" smtClean="0">
                <a:solidFill>
                  <a:schemeClr val="accent4"/>
                </a:solidFill>
              </a:rPr>
              <a:t>negative examples (noise)</a:t>
            </a:r>
          </a:p>
          <a:p>
            <a:pPr lvl="1"/>
            <a:r>
              <a:rPr lang="en-GB" b="1" dirty="0" smtClean="0">
                <a:solidFill>
                  <a:schemeClr val="accent4"/>
                </a:solidFill>
              </a:rPr>
              <a:t>Scaling factor </a:t>
            </a:r>
            <a:r>
              <a:rPr lang="en-GB" i="1" dirty="0" smtClean="0">
                <a:solidFill>
                  <a:schemeClr val="accent4"/>
                </a:solidFill>
              </a:rPr>
              <a:t>k</a:t>
            </a:r>
            <a:r>
              <a:rPr lang="en-GB" dirty="0" smtClean="0"/>
              <a:t>: </a:t>
            </a:r>
            <a:r>
              <a:rPr lang="en-GB" b="1" dirty="0" smtClean="0">
                <a:solidFill>
                  <a:schemeClr val="accent4"/>
                </a:solidFill>
              </a:rPr>
              <a:t>noisy samples </a:t>
            </a:r>
            <a:r>
              <a:rPr lang="en-GB" dirty="0" smtClean="0"/>
              <a:t>k times more likely than data samples</a:t>
            </a:r>
          </a:p>
          <a:p>
            <a:pPr lvl="2"/>
            <a:r>
              <a:rPr lang="en-GB" b="1" dirty="0" smtClean="0">
                <a:solidFill>
                  <a:schemeClr val="accent4"/>
                </a:solidFill>
              </a:rPr>
              <a:t>Noise distribution</a:t>
            </a:r>
            <a:r>
              <a:rPr lang="en-GB" dirty="0" smtClean="0"/>
              <a:t>: based on </a:t>
            </a:r>
            <a:r>
              <a:rPr lang="en-GB" b="1" dirty="0" smtClean="0">
                <a:solidFill>
                  <a:schemeClr val="accent4"/>
                </a:solidFill>
              </a:rPr>
              <a:t>unigram word probabilities</a:t>
            </a:r>
          </a:p>
          <a:p>
            <a:pPr lvl="1"/>
            <a:r>
              <a:rPr lang="en-GB" dirty="0" smtClean="0"/>
              <a:t>Empirically, model can cope with un-normalized probabilities: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>
                <a:solidFill>
                  <a:srgbClr val="2F5897"/>
                </a:solidFill>
              </a:rPr>
              <a:t>Noise-Contrastive Estimation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74</a:t>
            </a:fld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2646949" y="2133835"/>
            <a:ext cx="563217" cy="392113"/>
          </a:xfrm>
          <a:prstGeom prst="roundRect">
            <a:avLst/>
          </a:prstGeom>
          <a:solidFill>
            <a:schemeClr val="tx2">
              <a:lumMod val="40000"/>
              <a:lumOff val="60000"/>
              <a:alpha val="49804"/>
            </a:schemeClr>
          </a:solidFill>
          <a:ln>
            <a:solidFill>
              <a:schemeClr val="tx2">
                <a:alpha val="50196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ounded Rectangle 18"/>
          <p:cNvSpPr/>
          <p:nvPr/>
        </p:nvSpPr>
        <p:spPr>
          <a:xfrm>
            <a:off x="2414337" y="2561095"/>
            <a:ext cx="1065213" cy="392113"/>
          </a:xfrm>
          <a:prstGeom prst="roundRect">
            <a:avLst/>
          </a:prstGeom>
          <a:solidFill>
            <a:schemeClr val="accent5">
              <a:alpha val="49804"/>
            </a:schemeClr>
          </a:solidFill>
          <a:ln>
            <a:solidFill>
              <a:schemeClr val="accent5">
                <a:lumMod val="50000"/>
                <a:alpha val="50196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8846953"/>
              </p:ext>
            </p:extLst>
          </p:nvPr>
        </p:nvGraphicFramePr>
        <p:xfrm>
          <a:off x="832771" y="2151570"/>
          <a:ext cx="260667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16" name="Equation" r:id="rId3" imgW="1739880" imgH="507960" progId="Equation.3">
                  <p:embed/>
                </p:oleObj>
              </mc:Choice>
              <mc:Fallback>
                <p:oleObj name="Equation" r:id="rId3" imgW="173988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2771" y="2151570"/>
                        <a:ext cx="2606675" cy="82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832771" y="3727908"/>
            <a:ext cx="3575107" cy="833785"/>
            <a:chOff x="832771" y="3727908"/>
            <a:chExt cx="3575107" cy="833785"/>
          </a:xfrm>
        </p:grpSpPr>
        <p:sp>
          <p:nvSpPr>
            <p:cNvPr id="26" name="Rounded Rectangle 25"/>
            <p:cNvSpPr/>
            <p:nvPr/>
          </p:nvSpPr>
          <p:spPr>
            <a:xfrm>
              <a:off x="3065790" y="3734035"/>
              <a:ext cx="832601" cy="392113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3479550" y="4161295"/>
              <a:ext cx="928328" cy="392113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  <a:alpha val="49804"/>
              </a:schemeClr>
            </a:solidFill>
            <a:ln>
              <a:solidFill>
                <a:schemeClr val="accent4">
                  <a:lumMod val="75000"/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2606846" y="4169580"/>
              <a:ext cx="753976" cy="392113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22" name="Objec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78571426"/>
                </p:ext>
              </p:extLst>
            </p:nvPr>
          </p:nvGraphicFramePr>
          <p:xfrm>
            <a:off x="832771" y="3727908"/>
            <a:ext cx="3559175" cy="825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717" name="Equation" r:id="rId5" imgW="2374560" imgH="507960" progId="Equation.3">
                    <p:embed/>
                  </p:oleObj>
                </mc:Choice>
                <mc:Fallback>
                  <p:oleObj name="Equation" r:id="rId5" imgW="2374560" imgH="50796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832771" y="3727908"/>
                          <a:ext cx="3559175" cy="825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9" name="Footer Placeholder 3"/>
          <p:cNvSpPr txBox="1">
            <a:spLocks/>
          </p:cNvSpPr>
          <p:nvPr/>
        </p:nvSpPr>
        <p:spPr>
          <a:xfrm>
            <a:off x="659165" y="6356350"/>
            <a:ext cx="774670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[</a:t>
            </a:r>
            <a:r>
              <a:rPr lang="en-GB" dirty="0" err="1"/>
              <a:t>Mnih</a:t>
            </a:r>
            <a:r>
              <a:rPr lang="en-GB" dirty="0"/>
              <a:t> &amp; </a:t>
            </a:r>
            <a:r>
              <a:rPr lang="en-GB" dirty="0" err="1"/>
              <a:t>Teh</a:t>
            </a:r>
            <a:r>
              <a:rPr lang="en-GB" dirty="0"/>
              <a:t>, 2012; </a:t>
            </a:r>
            <a:r>
              <a:rPr lang="en-GB" dirty="0" err="1"/>
              <a:t>Mnih</a:t>
            </a:r>
            <a:r>
              <a:rPr lang="en-GB" dirty="0"/>
              <a:t> &amp; </a:t>
            </a:r>
            <a:r>
              <a:rPr lang="en-GB" dirty="0" err="1"/>
              <a:t>Kavukcuoglu</a:t>
            </a:r>
            <a:r>
              <a:rPr lang="en-GB" dirty="0"/>
              <a:t>, 2013; </a:t>
            </a:r>
            <a:r>
              <a:rPr lang="en-GB" dirty="0" err="1"/>
              <a:t>Mikolov</a:t>
            </a:r>
            <a:r>
              <a:rPr lang="en-GB" dirty="0"/>
              <a:t> et al, 2013a, 2013b]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017337" y="3793958"/>
            <a:ext cx="3292475" cy="742951"/>
            <a:chOff x="5017337" y="3793958"/>
            <a:chExt cx="3292475" cy="742951"/>
          </a:xfrm>
        </p:grpSpPr>
        <p:sp>
          <p:nvSpPr>
            <p:cNvPr id="30" name="Rounded Rectangle 29"/>
            <p:cNvSpPr/>
            <p:nvPr/>
          </p:nvSpPr>
          <p:spPr>
            <a:xfrm>
              <a:off x="7155138" y="3793958"/>
              <a:ext cx="663757" cy="340475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7439308" y="4169581"/>
              <a:ext cx="836972" cy="367328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  <a:alpha val="49804"/>
              </a:schemeClr>
            </a:solidFill>
            <a:ln>
              <a:solidFill>
                <a:schemeClr val="accent4">
                  <a:lumMod val="75000"/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6696194" y="4177865"/>
              <a:ext cx="588009" cy="359043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18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63232953"/>
                </p:ext>
              </p:extLst>
            </p:nvPr>
          </p:nvGraphicFramePr>
          <p:xfrm>
            <a:off x="5017337" y="3793958"/>
            <a:ext cx="3292475" cy="742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718" name="Equation" r:id="rId7" imgW="2197080" imgH="457200" progId="Equation.3">
                    <p:embed/>
                  </p:oleObj>
                </mc:Choice>
                <mc:Fallback>
                  <p:oleObj name="Equation" r:id="rId7" imgW="2197080" imgH="457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017337" y="3793958"/>
                          <a:ext cx="3292475" cy="7429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3766591"/>
              </p:ext>
            </p:extLst>
          </p:nvPr>
        </p:nvGraphicFramePr>
        <p:xfrm>
          <a:off x="1297720" y="6024563"/>
          <a:ext cx="2892425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19" name="Equation" r:id="rId9" imgW="1930320" imgH="266400" progId="Equation.3">
                  <p:embed/>
                </p:oleObj>
              </mc:Choice>
              <mc:Fallback>
                <p:oleObj name="Equation" r:id="rId9" imgW="1930320" imgH="26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97720" y="6024563"/>
                        <a:ext cx="2892425" cy="433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669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Conditional probability that word </a:t>
            </a:r>
            <a:r>
              <a:rPr lang="en-GB" i="1" dirty="0" smtClean="0"/>
              <a:t>w </a:t>
            </a:r>
            <a:r>
              <a:rPr lang="en-GB" dirty="0" smtClean="0"/>
              <a:t>comes </a:t>
            </a:r>
            <a:br>
              <a:rPr lang="en-GB" dirty="0" smtClean="0"/>
            </a:br>
            <a:r>
              <a:rPr lang="en-GB" dirty="0" smtClean="0"/>
              <a:t>from </a:t>
            </a:r>
            <a:r>
              <a:rPr lang="en-GB" b="1" dirty="0" smtClean="0">
                <a:solidFill>
                  <a:schemeClr val="tx2"/>
                </a:solidFill>
              </a:rPr>
              <a:t>data D </a:t>
            </a:r>
            <a:r>
              <a:rPr lang="en-GB" dirty="0" smtClean="0"/>
              <a:t>and </a:t>
            </a:r>
            <a:r>
              <a:rPr lang="en-GB" b="1" dirty="0" smtClean="0">
                <a:solidFill>
                  <a:schemeClr val="accent4"/>
                </a:solidFill>
              </a:rPr>
              <a:t>not from the noise distribution</a:t>
            </a:r>
            <a:r>
              <a:rPr lang="en-GB" dirty="0" smtClean="0"/>
              <a:t>:</a:t>
            </a:r>
          </a:p>
          <a:p>
            <a:endParaRPr lang="en-GB" dirty="0"/>
          </a:p>
          <a:p>
            <a:endParaRPr lang="en-GB" dirty="0" smtClean="0"/>
          </a:p>
          <a:p>
            <a:pPr lvl="1"/>
            <a:r>
              <a:rPr lang="en-GB" dirty="0" smtClean="0"/>
              <a:t>Auxiliary binary classification problem:</a:t>
            </a:r>
          </a:p>
          <a:p>
            <a:pPr lvl="2"/>
            <a:r>
              <a:rPr lang="en-GB" b="1" dirty="0" smtClean="0">
                <a:solidFill>
                  <a:schemeClr val="tx2"/>
                </a:solidFill>
              </a:rPr>
              <a:t>Positive examples (data) </a:t>
            </a:r>
            <a:r>
              <a:rPr lang="en-GB" dirty="0" smtClean="0"/>
              <a:t>vs. </a:t>
            </a:r>
            <a:r>
              <a:rPr lang="en-GB" b="1" dirty="0" smtClean="0">
                <a:solidFill>
                  <a:schemeClr val="accent4"/>
                </a:solidFill>
              </a:rPr>
              <a:t>negative examples (noise)</a:t>
            </a:r>
          </a:p>
          <a:p>
            <a:pPr lvl="1"/>
            <a:r>
              <a:rPr lang="en-GB" b="1" dirty="0" smtClean="0">
                <a:solidFill>
                  <a:schemeClr val="accent4"/>
                </a:solidFill>
              </a:rPr>
              <a:t>Scaling factor </a:t>
            </a:r>
            <a:r>
              <a:rPr lang="en-GB" i="1" dirty="0" smtClean="0">
                <a:solidFill>
                  <a:schemeClr val="accent4"/>
                </a:solidFill>
              </a:rPr>
              <a:t>k</a:t>
            </a:r>
            <a:r>
              <a:rPr lang="en-GB" dirty="0" smtClean="0"/>
              <a:t>: </a:t>
            </a:r>
            <a:r>
              <a:rPr lang="en-GB" b="1" dirty="0" smtClean="0">
                <a:solidFill>
                  <a:schemeClr val="accent4"/>
                </a:solidFill>
              </a:rPr>
              <a:t>noisy samples </a:t>
            </a:r>
            <a:r>
              <a:rPr lang="en-GB" dirty="0" smtClean="0"/>
              <a:t>k times more likely than data samples</a:t>
            </a:r>
          </a:p>
          <a:p>
            <a:pPr lvl="2"/>
            <a:r>
              <a:rPr lang="en-GB" b="1" dirty="0" smtClean="0">
                <a:solidFill>
                  <a:schemeClr val="accent4"/>
                </a:solidFill>
              </a:rPr>
              <a:t>Noise distribution</a:t>
            </a:r>
            <a:r>
              <a:rPr lang="en-GB" dirty="0" smtClean="0"/>
              <a:t>: based on </a:t>
            </a:r>
            <a:r>
              <a:rPr lang="en-GB" b="1" dirty="0" smtClean="0">
                <a:solidFill>
                  <a:schemeClr val="accent4"/>
                </a:solidFill>
              </a:rPr>
              <a:t>unigram word probabilities</a:t>
            </a:r>
          </a:p>
          <a:p>
            <a:pPr lvl="1"/>
            <a:r>
              <a:rPr lang="en-GB" dirty="0" smtClean="0"/>
              <a:t>Introduce log of difference between:</a:t>
            </a:r>
          </a:p>
          <a:p>
            <a:pPr lvl="2"/>
            <a:r>
              <a:rPr lang="en-GB" b="1" dirty="0" smtClean="0">
                <a:solidFill>
                  <a:schemeClr val="tx2"/>
                </a:solidFill>
              </a:rPr>
              <a:t>score of word </a:t>
            </a:r>
            <a:r>
              <a:rPr lang="en-GB" i="1" dirty="0" smtClean="0">
                <a:solidFill>
                  <a:schemeClr val="tx2"/>
                </a:solidFill>
              </a:rPr>
              <a:t>w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smtClean="0">
                <a:solidFill>
                  <a:schemeClr val="tx2"/>
                </a:solidFill>
              </a:rPr>
              <a:t>under data distribution</a:t>
            </a:r>
            <a:endParaRPr lang="en-GB" dirty="0" smtClean="0">
              <a:solidFill>
                <a:schemeClr val="tx2"/>
              </a:solidFill>
            </a:endParaRPr>
          </a:p>
          <a:p>
            <a:pPr lvl="2"/>
            <a:r>
              <a:rPr lang="en-GB" dirty="0" smtClean="0"/>
              <a:t>and </a:t>
            </a:r>
            <a:r>
              <a:rPr lang="en-GB" b="1" dirty="0" smtClean="0">
                <a:solidFill>
                  <a:schemeClr val="accent4"/>
                </a:solidFill>
              </a:rPr>
              <a:t>unigram distribution score of word </a:t>
            </a:r>
            <a:r>
              <a:rPr lang="en-GB" i="1" dirty="0" smtClean="0">
                <a:solidFill>
                  <a:schemeClr val="accent4"/>
                </a:solidFill>
              </a:rPr>
              <a:t>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>
                <a:solidFill>
                  <a:srgbClr val="2F5897"/>
                </a:solidFill>
              </a:rPr>
              <a:t>Noise-Contrastive Estimation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75</a:t>
            </a:fld>
            <a:endParaRPr lang="en-US" dirty="0"/>
          </a:p>
        </p:txBody>
      </p:sp>
      <p:sp>
        <p:nvSpPr>
          <p:cNvPr id="29" name="Footer Placeholder 3"/>
          <p:cNvSpPr txBox="1">
            <a:spLocks/>
          </p:cNvSpPr>
          <p:nvPr/>
        </p:nvSpPr>
        <p:spPr>
          <a:xfrm>
            <a:off x="659165" y="6356350"/>
            <a:ext cx="774670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[</a:t>
            </a:r>
            <a:r>
              <a:rPr lang="en-GB" dirty="0" err="1"/>
              <a:t>Mnih</a:t>
            </a:r>
            <a:r>
              <a:rPr lang="en-GB" dirty="0"/>
              <a:t> &amp; </a:t>
            </a:r>
            <a:r>
              <a:rPr lang="en-GB" dirty="0" err="1"/>
              <a:t>Teh</a:t>
            </a:r>
            <a:r>
              <a:rPr lang="en-GB" dirty="0"/>
              <a:t>, 2012; </a:t>
            </a:r>
            <a:r>
              <a:rPr lang="en-GB" dirty="0" err="1"/>
              <a:t>Mnih</a:t>
            </a:r>
            <a:r>
              <a:rPr lang="en-GB" dirty="0"/>
              <a:t> &amp; </a:t>
            </a:r>
            <a:r>
              <a:rPr lang="en-GB" dirty="0" err="1"/>
              <a:t>Kavukcuoglu</a:t>
            </a:r>
            <a:r>
              <a:rPr lang="en-GB" dirty="0"/>
              <a:t>, 2013; </a:t>
            </a:r>
            <a:r>
              <a:rPr lang="en-GB" dirty="0" err="1"/>
              <a:t>Mikolov</a:t>
            </a:r>
            <a:r>
              <a:rPr lang="en-GB" dirty="0"/>
              <a:t> et al, 2013a, 2013b]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832770" y="2473002"/>
            <a:ext cx="3292475" cy="742951"/>
            <a:chOff x="5017337" y="3793958"/>
            <a:chExt cx="3292475" cy="742951"/>
          </a:xfrm>
        </p:grpSpPr>
        <p:sp>
          <p:nvSpPr>
            <p:cNvPr id="30" name="Rounded Rectangle 29"/>
            <p:cNvSpPr/>
            <p:nvPr/>
          </p:nvSpPr>
          <p:spPr>
            <a:xfrm>
              <a:off x="7155138" y="3793958"/>
              <a:ext cx="663757" cy="340475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7439308" y="4169581"/>
              <a:ext cx="836972" cy="367328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  <a:alpha val="49804"/>
              </a:schemeClr>
            </a:solidFill>
            <a:ln>
              <a:solidFill>
                <a:schemeClr val="accent4">
                  <a:lumMod val="75000"/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6696194" y="4177865"/>
              <a:ext cx="588009" cy="359043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18" name="Object 17"/>
            <p:cNvGraphicFramePr>
              <a:graphicFrameLocks noChangeAspect="1"/>
            </p:cNvGraphicFramePr>
            <p:nvPr>
              <p:extLst/>
            </p:nvPr>
          </p:nvGraphicFramePr>
          <p:xfrm>
            <a:off x="5017337" y="3793958"/>
            <a:ext cx="3292475" cy="742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737" name="Equation" r:id="rId3" imgW="2197080" imgH="457200" progId="Equation.3">
                    <p:embed/>
                  </p:oleObj>
                </mc:Choice>
                <mc:Fallback>
                  <p:oleObj name="Equation" r:id="rId3" imgW="2197080" imgH="457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017337" y="3793958"/>
                          <a:ext cx="3292475" cy="7429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9501660"/>
              </p:ext>
            </p:extLst>
          </p:nvPr>
        </p:nvGraphicFramePr>
        <p:xfrm>
          <a:off x="993527" y="5734050"/>
          <a:ext cx="2701925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38" name="Equation" r:id="rId5" imgW="1803240" imgH="241200" progId="Equation.3">
                  <p:embed/>
                </p:oleObj>
              </mc:Choice>
              <mc:Fallback>
                <p:oleObj name="Equation" r:id="rId5" imgW="180324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93527" y="5734050"/>
                        <a:ext cx="2701925" cy="392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" name="Group 39"/>
          <p:cNvGrpSpPr/>
          <p:nvPr/>
        </p:nvGrpSpPr>
        <p:grpSpPr>
          <a:xfrm>
            <a:off x="5965825" y="4491415"/>
            <a:ext cx="2720975" cy="384997"/>
            <a:chOff x="5303754" y="3965935"/>
            <a:chExt cx="2720975" cy="384997"/>
          </a:xfrm>
        </p:grpSpPr>
        <p:sp>
          <p:nvSpPr>
            <p:cNvPr id="42" name="Rounded Rectangle 41"/>
            <p:cNvSpPr/>
            <p:nvPr/>
          </p:nvSpPr>
          <p:spPr>
            <a:xfrm>
              <a:off x="6668051" y="3965935"/>
              <a:ext cx="1356678" cy="367328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  <a:alpha val="49804"/>
              </a:schemeClr>
            </a:solidFill>
            <a:ln>
              <a:solidFill>
                <a:schemeClr val="accent4">
                  <a:lumMod val="75000"/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6156349" y="3970077"/>
              <a:ext cx="507892" cy="359043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44" name="Object 4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2229965"/>
                </p:ext>
              </p:extLst>
            </p:nvPr>
          </p:nvGraphicFramePr>
          <p:xfrm>
            <a:off x="5303754" y="3979457"/>
            <a:ext cx="2720975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739" name="Equation" r:id="rId7" imgW="1815840" imgH="228600" progId="Equation.3">
                    <p:embed/>
                  </p:oleObj>
                </mc:Choice>
                <mc:Fallback>
                  <p:oleObj name="Equation" r:id="rId7" imgW="1815840" imgH="2286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303754" y="3979457"/>
                          <a:ext cx="2720975" cy="3714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13053"/>
              </p:ext>
            </p:extLst>
          </p:nvPr>
        </p:nvGraphicFramePr>
        <p:xfrm>
          <a:off x="5965825" y="5601493"/>
          <a:ext cx="1312862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40" name="Equation" r:id="rId9" imgW="876240" imgH="393480" progId="Equation.3">
                  <p:embed/>
                </p:oleObj>
              </mc:Choice>
              <mc:Fallback>
                <p:oleObj name="Equation" r:id="rId9" imgW="8762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965825" y="5601493"/>
                        <a:ext cx="1312862" cy="639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761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>
                <a:solidFill>
                  <a:srgbClr val="2F5897"/>
                </a:solidFill>
              </a:rPr>
              <a:t>Noise-Contrastive Estimation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b="1" dirty="0" smtClean="0"/>
          </a:p>
          <a:p>
            <a:endParaRPr lang="en-GB" b="1" dirty="0" smtClean="0"/>
          </a:p>
          <a:p>
            <a:r>
              <a:rPr lang="en-GB" b="1" dirty="0" smtClean="0">
                <a:solidFill>
                  <a:schemeClr val="tx2"/>
                </a:solidFill>
              </a:rPr>
              <a:t>New loss function </a:t>
            </a:r>
            <a:r>
              <a:rPr lang="en-GB" dirty="0" smtClean="0"/>
              <a:t>to maximize:</a:t>
            </a:r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r>
              <a:rPr lang="en-GB" dirty="0" smtClean="0"/>
              <a:t>Compare to </a:t>
            </a:r>
            <a:r>
              <a:rPr lang="en-GB" b="1" dirty="0" smtClean="0">
                <a:solidFill>
                  <a:schemeClr val="tx2"/>
                </a:solidFill>
              </a:rPr>
              <a:t>Maximum Likelihood learning</a:t>
            </a:r>
            <a:r>
              <a:rPr lang="en-GB" dirty="0" smtClean="0"/>
              <a:t>:</a:t>
            </a:r>
            <a:endParaRPr lang="en-GB" b="1" dirty="0" smtClean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76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87519" y="5345113"/>
            <a:ext cx="3709987" cy="639873"/>
            <a:chOff x="787519" y="5345113"/>
            <a:chExt cx="3709987" cy="639873"/>
          </a:xfrm>
        </p:grpSpPr>
        <p:sp>
          <p:nvSpPr>
            <p:cNvPr id="16" name="Rounded Rectangle 15"/>
            <p:cNvSpPr/>
            <p:nvPr/>
          </p:nvSpPr>
          <p:spPr>
            <a:xfrm>
              <a:off x="2317043" y="5387975"/>
              <a:ext cx="2177923" cy="597011"/>
            </a:xfrm>
            <a:prstGeom prst="roundRect">
              <a:avLst/>
            </a:prstGeom>
            <a:solidFill>
              <a:schemeClr val="accent5">
                <a:alpha val="49804"/>
              </a:schemeClr>
            </a:solidFill>
            <a:ln>
              <a:solidFill>
                <a:schemeClr val="accent5">
                  <a:lumMod val="50000"/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1427335" y="5395983"/>
              <a:ext cx="720671" cy="589003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15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32047119"/>
                </p:ext>
              </p:extLst>
            </p:nvPr>
          </p:nvGraphicFramePr>
          <p:xfrm>
            <a:off x="787519" y="5345113"/>
            <a:ext cx="3709987" cy="639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773" name="Equation" r:id="rId3" imgW="2476440" imgH="393480" progId="Equation.3">
                    <p:embed/>
                  </p:oleObj>
                </mc:Choice>
                <mc:Fallback>
                  <p:oleObj name="Equation" r:id="rId3" imgW="247644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87519" y="5345113"/>
                          <a:ext cx="3709987" cy="639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0408928"/>
              </p:ext>
            </p:extLst>
          </p:nvPr>
        </p:nvGraphicFramePr>
        <p:xfrm>
          <a:off x="787519" y="3760788"/>
          <a:ext cx="5319712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74" name="Equation" r:id="rId5" imgW="3327120" imgH="431640" progId="Equation.3">
                  <p:embed/>
                </p:oleObj>
              </mc:Choice>
              <mc:Fallback>
                <p:oleObj name="Equation" r:id="rId5" imgW="33271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87519" y="3760788"/>
                        <a:ext cx="5319712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Footer Placeholder 3"/>
          <p:cNvSpPr txBox="1">
            <a:spLocks/>
          </p:cNvSpPr>
          <p:nvPr/>
        </p:nvSpPr>
        <p:spPr>
          <a:xfrm>
            <a:off x="659165" y="6356350"/>
            <a:ext cx="774670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[</a:t>
            </a:r>
            <a:r>
              <a:rPr lang="en-GB" dirty="0" err="1" smtClean="0"/>
              <a:t>Mnih</a:t>
            </a:r>
            <a:r>
              <a:rPr lang="en-GB" dirty="0" smtClean="0"/>
              <a:t> &amp; </a:t>
            </a:r>
            <a:r>
              <a:rPr lang="en-GB" dirty="0" err="1" smtClean="0"/>
              <a:t>Teh</a:t>
            </a:r>
            <a:r>
              <a:rPr lang="en-GB" dirty="0" smtClean="0"/>
              <a:t>, 2012; </a:t>
            </a:r>
            <a:r>
              <a:rPr lang="en-GB" dirty="0" err="1" smtClean="0"/>
              <a:t>Mnih</a:t>
            </a:r>
            <a:r>
              <a:rPr lang="en-GB" dirty="0" smtClean="0"/>
              <a:t> &amp; </a:t>
            </a:r>
            <a:r>
              <a:rPr lang="en-GB" dirty="0" err="1" smtClean="0"/>
              <a:t>Kavukcuoglu</a:t>
            </a:r>
            <a:r>
              <a:rPr lang="en-GB" dirty="0" smtClean="0"/>
              <a:t>, 2013; </a:t>
            </a:r>
            <a:r>
              <a:rPr lang="en-GB" dirty="0" err="1" smtClean="0"/>
              <a:t>Mikolov</a:t>
            </a:r>
            <a:r>
              <a:rPr lang="en-GB" dirty="0" smtClean="0"/>
              <a:t> et al, 2013a, 2013b]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832771" y="1542642"/>
            <a:ext cx="3575107" cy="833785"/>
            <a:chOff x="832771" y="3727908"/>
            <a:chExt cx="3575107" cy="833785"/>
          </a:xfrm>
        </p:grpSpPr>
        <p:sp>
          <p:nvSpPr>
            <p:cNvPr id="25" name="Rounded Rectangle 24"/>
            <p:cNvSpPr/>
            <p:nvPr/>
          </p:nvSpPr>
          <p:spPr>
            <a:xfrm>
              <a:off x="3065790" y="3734035"/>
              <a:ext cx="832601" cy="392113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3479550" y="4161295"/>
              <a:ext cx="928328" cy="392113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  <a:alpha val="49804"/>
              </a:schemeClr>
            </a:solidFill>
            <a:ln>
              <a:solidFill>
                <a:schemeClr val="accent4">
                  <a:lumMod val="75000"/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606846" y="4169580"/>
              <a:ext cx="753976" cy="392113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28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55295412"/>
                </p:ext>
              </p:extLst>
            </p:nvPr>
          </p:nvGraphicFramePr>
          <p:xfrm>
            <a:off x="832771" y="3727908"/>
            <a:ext cx="3559175" cy="825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775" name="Equation" r:id="rId7" imgW="2374560" imgH="507960" progId="Equation.3">
                    <p:embed/>
                  </p:oleObj>
                </mc:Choice>
                <mc:Fallback>
                  <p:oleObj name="Equation" r:id="rId7" imgW="2374560" imgH="50796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832771" y="3727908"/>
                          <a:ext cx="3559175" cy="825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9" name="Group 28"/>
          <p:cNvGrpSpPr/>
          <p:nvPr/>
        </p:nvGrpSpPr>
        <p:grpSpPr>
          <a:xfrm>
            <a:off x="5017337" y="1608692"/>
            <a:ext cx="3292475" cy="742951"/>
            <a:chOff x="5017337" y="3793958"/>
            <a:chExt cx="3292475" cy="742951"/>
          </a:xfrm>
        </p:grpSpPr>
        <p:sp>
          <p:nvSpPr>
            <p:cNvPr id="30" name="Rounded Rectangle 29"/>
            <p:cNvSpPr/>
            <p:nvPr/>
          </p:nvSpPr>
          <p:spPr>
            <a:xfrm>
              <a:off x="7155138" y="3793958"/>
              <a:ext cx="663757" cy="340475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7439308" y="4169581"/>
              <a:ext cx="836972" cy="367328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  <a:alpha val="49804"/>
              </a:schemeClr>
            </a:solidFill>
            <a:ln>
              <a:solidFill>
                <a:schemeClr val="accent4">
                  <a:lumMod val="75000"/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6696194" y="4177865"/>
              <a:ext cx="588009" cy="359043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33" name="Object 3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17052164"/>
                </p:ext>
              </p:extLst>
            </p:nvPr>
          </p:nvGraphicFramePr>
          <p:xfrm>
            <a:off x="5017337" y="3793958"/>
            <a:ext cx="3292475" cy="742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776" name="Equation" r:id="rId9" imgW="2197080" imgH="457200" progId="Equation.3">
                    <p:embed/>
                  </p:oleObj>
                </mc:Choice>
                <mc:Fallback>
                  <p:oleObj name="Equation" r:id="rId9" imgW="2197080" imgH="457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017337" y="3793958"/>
                          <a:ext cx="3292475" cy="7429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5"/>
          <p:cNvGrpSpPr/>
          <p:nvPr/>
        </p:nvGrpSpPr>
        <p:grpSpPr>
          <a:xfrm>
            <a:off x="832771" y="3246992"/>
            <a:ext cx="5986463" cy="547927"/>
            <a:chOff x="832771" y="3246992"/>
            <a:chExt cx="5986463" cy="547927"/>
          </a:xfrm>
        </p:grpSpPr>
        <p:sp>
          <p:nvSpPr>
            <p:cNvPr id="22" name="Rounded Rectangle 21"/>
            <p:cNvSpPr/>
            <p:nvPr/>
          </p:nvSpPr>
          <p:spPr>
            <a:xfrm>
              <a:off x="1308515" y="3263492"/>
              <a:ext cx="535784" cy="497296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4073518" y="3246992"/>
              <a:ext cx="676713" cy="51379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  <a:alpha val="49804"/>
              </a:schemeClr>
            </a:solidFill>
            <a:ln>
              <a:solidFill>
                <a:schemeClr val="accent4">
                  <a:lumMod val="75000"/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25236154"/>
                </p:ext>
              </p:extLst>
            </p:nvPr>
          </p:nvGraphicFramePr>
          <p:xfrm>
            <a:off x="832771" y="3266282"/>
            <a:ext cx="5986463" cy="5286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777" name="Equation" r:id="rId11" imgW="3746160" imgH="330120" progId="Equation.3">
                    <p:embed/>
                  </p:oleObj>
                </mc:Choice>
                <mc:Fallback>
                  <p:oleObj name="Equation" r:id="rId11" imgW="3746160" imgH="33012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832771" y="3266282"/>
                          <a:ext cx="5986463" cy="5286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27299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>
                <a:solidFill>
                  <a:srgbClr val="2F5897"/>
                </a:solidFill>
              </a:rPr>
              <a:t>Negative sampling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</a:rPr>
              <a:t>Noise contrastive estimation</a:t>
            </a:r>
          </a:p>
          <a:p>
            <a:endParaRPr lang="en-GB" b="1" dirty="0"/>
          </a:p>
          <a:p>
            <a:endParaRPr lang="en-GB" b="1" dirty="0" smtClean="0"/>
          </a:p>
          <a:p>
            <a:endParaRPr lang="en-GB" b="1" dirty="0"/>
          </a:p>
          <a:p>
            <a:r>
              <a:rPr lang="en-GB" b="1" dirty="0" smtClean="0">
                <a:solidFill>
                  <a:schemeClr val="tx2"/>
                </a:solidFill>
              </a:rPr>
              <a:t>Negative sampling</a:t>
            </a:r>
          </a:p>
          <a:p>
            <a:pPr lvl="1"/>
            <a:r>
              <a:rPr lang="en-GB" dirty="0" smtClean="0"/>
              <a:t>Remove normalization term in probabilities</a:t>
            </a:r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r>
              <a:rPr lang="en-GB" dirty="0" smtClean="0"/>
              <a:t>Compare to </a:t>
            </a:r>
            <a:r>
              <a:rPr lang="en-GB" b="1" dirty="0" smtClean="0">
                <a:solidFill>
                  <a:schemeClr val="tx2"/>
                </a:solidFill>
              </a:rPr>
              <a:t>Maximum Likelihood learning</a:t>
            </a:r>
            <a:r>
              <a:rPr lang="en-GB" dirty="0" smtClean="0"/>
              <a:t>:</a:t>
            </a:r>
            <a:endParaRPr lang="en-GB" b="1" dirty="0" smtClean="0">
              <a:solidFill>
                <a:schemeClr val="tx2"/>
              </a:solidFill>
            </a:endParaRPr>
          </a:p>
          <a:p>
            <a:pPr lvl="1"/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77</a:t>
            </a:fld>
            <a:endParaRPr lang="en-US" dirty="0"/>
          </a:p>
        </p:txBody>
      </p:sp>
      <p:sp>
        <p:nvSpPr>
          <p:cNvPr id="23" name="Footer Placeholder 3"/>
          <p:cNvSpPr txBox="1">
            <a:spLocks/>
          </p:cNvSpPr>
          <p:nvPr/>
        </p:nvSpPr>
        <p:spPr>
          <a:xfrm>
            <a:off x="659165" y="6356350"/>
            <a:ext cx="774670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/>
              <a:t>[</a:t>
            </a:r>
            <a:r>
              <a:rPr lang="en-GB" dirty="0" err="1" smtClean="0"/>
              <a:t>Mnih</a:t>
            </a:r>
            <a:r>
              <a:rPr lang="en-GB" dirty="0" smtClean="0"/>
              <a:t> &amp; </a:t>
            </a:r>
            <a:r>
              <a:rPr lang="en-GB" dirty="0" err="1" smtClean="0"/>
              <a:t>Teh</a:t>
            </a:r>
            <a:r>
              <a:rPr lang="en-GB" dirty="0" smtClean="0"/>
              <a:t>, 2012; </a:t>
            </a:r>
            <a:r>
              <a:rPr lang="en-GB" dirty="0" err="1" smtClean="0"/>
              <a:t>Mnih</a:t>
            </a:r>
            <a:r>
              <a:rPr lang="en-GB" dirty="0" smtClean="0"/>
              <a:t> &amp; </a:t>
            </a:r>
            <a:r>
              <a:rPr lang="en-GB" dirty="0" err="1" smtClean="0"/>
              <a:t>Kavukcuoglu</a:t>
            </a:r>
            <a:r>
              <a:rPr lang="en-GB" dirty="0" smtClean="0"/>
              <a:t>, 2013; </a:t>
            </a:r>
            <a:r>
              <a:rPr lang="en-GB" dirty="0" err="1" smtClean="0"/>
              <a:t>Mikolov</a:t>
            </a:r>
            <a:r>
              <a:rPr lang="en-GB" dirty="0" smtClean="0"/>
              <a:t> et al, 2013a, 2013b]</a:t>
            </a:r>
            <a:endParaRPr lang="en-US" dirty="0"/>
          </a:p>
        </p:txBody>
      </p:sp>
      <p:grpSp>
        <p:nvGrpSpPr>
          <p:cNvPr id="35" name="Group 34"/>
          <p:cNvGrpSpPr/>
          <p:nvPr/>
        </p:nvGrpSpPr>
        <p:grpSpPr>
          <a:xfrm>
            <a:off x="881062" y="2629662"/>
            <a:ext cx="3292475" cy="742951"/>
            <a:chOff x="5017337" y="3793958"/>
            <a:chExt cx="3292475" cy="742951"/>
          </a:xfrm>
        </p:grpSpPr>
        <p:sp>
          <p:nvSpPr>
            <p:cNvPr id="36" name="Rounded Rectangle 35"/>
            <p:cNvSpPr/>
            <p:nvPr/>
          </p:nvSpPr>
          <p:spPr>
            <a:xfrm>
              <a:off x="7155138" y="3793958"/>
              <a:ext cx="663757" cy="340475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7439308" y="4169581"/>
              <a:ext cx="836972" cy="367328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  <a:alpha val="49804"/>
              </a:schemeClr>
            </a:solidFill>
            <a:ln>
              <a:solidFill>
                <a:schemeClr val="accent4">
                  <a:lumMod val="75000"/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6696194" y="4177865"/>
              <a:ext cx="588009" cy="359043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39" name="Object 3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06893862"/>
                </p:ext>
              </p:extLst>
            </p:nvPr>
          </p:nvGraphicFramePr>
          <p:xfrm>
            <a:off x="5017337" y="3793958"/>
            <a:ext cx="3292475" cy="742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7107" name="Equation" r:id="rId3" imgW="2197080" imgH="457200" progId="Equation.3">
                    <p:embed/>
                  </p:oleObj>
                </mc:Choice>
                <mc:Fallback>
                  <p:oleObj name="Equation" r:id="rId3" imgW="2197080" imgH="457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017337" y="3793958"/>
                          <a:ext cx="3292475" cy="7429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5330022"/>
              </p:ext>
            </p:extLst>
          </p:nvPr>
        </p:nvGraphicFramePr>
        <p:xfrm>
          <a:off x="5837295" y="4129315"/>
          <a:ext cx="25685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8" name="Equation" r:id="rId5" imgW="1714320" imgH="241200" progId="Equation.3">
                  <p:embed/>
                </p:oleObj>
              </mc:Choice>
              <mc:Fallback>
                <p:oleObj name="Equation" r:id="rId5" imgW="17143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37295" y="4129315"/>
                        <a:ext cx="2568575" cy="39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1339512" y="2133827"/>
            <a:ext cx="535784" cy="497296"/>
          </a:xfrm>
          <a:prstGeom prst="roundRect">
            <a:avLst/>
          </a:prstGeom>
          <a:solidFill>
            <a:schemeClr val="tx2">
              <a:lumMod val="40000"/>
              <a:lumOff val="60000"/>
              <a:alpha val="49804"/>
            </a:schemeClr>
          </a:solidFill>
          <a:ln>
            <a:solidFill>
              <a:schemeClr val="tx2">
                <a:alpha val="50196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ounded Rectangle 14"/>
          <p:cNvSpPr/>
          <p:nvPr/>
        </p:nvSpPr>
        <p:spPr>
          <a:xfrm>
            <a:off x="4104515" y="2117327"/>
            <a:ext cx="676713" cy="513796"/>
          </a:xfrm>
          <a:prstGeom prst="roundRect">
            <a:avLst/>
          </a:prstGeom>
          <a:solidFill>
            <a:schemeClr val="accent4">
              <a:lumMod val="60000"/>
              <a:lumOff val="40000"/>
              <a:alpha val="49804"/>
            </a:schemeClr>
          </a:solidFill>
          <a:ln>
            <a:solidFill>
              <a:schemeClr val="accent4">
                <a:lumMod val="75000"/>
                <a:alpha val="50196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4155000"/>
              </p:ext>
            </p:extLst>
          </p:nvPr>
        </p:nvGraphicFramePr>
        <p:xfrm>
          <a:off x="881062" y="2138363"/>
          <a:ext cx="5986463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9" name="Equation" r:id="rId7" imgW="3746160" imgH="330120" progId="Equation.3">
                  <p:embed/>
                </p:oleObj>
              </mc:Choice>
              <mc:Fallback>
                <p:oleObj name="Equation" r:id="rId7" imgW="3746160" imgH="3301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81062" y="2138363"/>
                        <a:ext cx="5986463" cy="528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ounded Rectangle 15"/>
          <p:cNvSpPr/>
          <p:nvPr/>
        </p:nvSpPr>
        <p:spPr>
          <a:xfrm>
            <a:off x="1339511" y="4388001"/>
            <a:ext cx="1220407" cy="497296"/>
          </a:xfrm>
          <a:prstGeom prst="roundRect">
            <a:avLst/>
          </a:prstGeom>
          <a:solidFill>
            <a:schemeClr val="tx2">
              <a:lumMod val="40000"/>
              <a:lumOff val="60000"/>
              <a:alpha val="49804"/>
            </a:schemeClr>
          </a:solidFill>
          <a:ln>
            <a:solidFill>
              <a:schemeClr val="tx2">
                <a:alpha val="50196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ounded Rectangle 16"/>
          <p:cNvSpPr/>
          <p:nvPr/>
        </p:nvSpPr>
        <p:spPr>
          <a:xfrm>
            <a:off x="2727703" y="4371501"/>
            <a:ext cx="2334834" cy="513796"/>
          </a:xfrm>
          <a:prstGeom prst="roundRect">
            <a:avLst/>
          </a:prstGeom>
          <a:solidFill>
            <a:schemeClr val="accent5">
              <a:alpha val="49804"/>
            </a:schemeClr>
          </a:solidFill>
          <a:ln>
            <a:solidFill>
              <a:schemeClr val="accent5">
                <a:lumMod val="75000"/>
                <a:alpha val="50196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325898"/>
              </p:ext>
            </p:extLst>
          </p:nvPr>
        </p:nvGraphicFramePr>
        <p:xfrm>
          <a:off x="881062" y="4273515"/>
          <a:ext cx="4181475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10" name="Equation" r:id="rId9" imgW="2616120" imgH="431640" progId="Equation.3">
                  <p:embed/>
                </p:oleObj>
              </mc:Choice>
              <mc:Fallback>
                <p:oleObj name="Equation" r:id="rId9" imgW="26161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81062" y="4273515"/>
                        <a:ext cx="4181475" cy="690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926545" y="5473476"/>
            <a:ext cx="2377361" cy="513796"/>
            <a:chOff x="926545" y="5473476"/>
            <a:chExt cx="2377361" cy="513796"/>
          </a:xfrm>
        </p:grpSpPr>
        <p:sp>
          <p:nvSpPr>
            <p:cNvPr id="27" name="Rounded Rectangle 26"/>
            <p:cNvSpPr/>
            <p:nvPr/>
          </p:nvSpPr>
          <p:spPr>
            <a:xfrm>
              <a:off x="1339512" y="5489976"/>
              <a:ext cx="573109" cy="497296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49804"/>
              </a:schemeClr>
            </a:solidFill>
            <a:ln>
              <a:solidFill>
                <a:schemeClr val="tx2"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2060039" y="5473476"/>
              <a:ext cx="1243867" cy="513796"/>
            </a:xfrm>
            <a:prstGeom prst="roundRect">
              <a:avLst/>
            </a:prstGeom>
            <a:solidFill>
              <a:schemeClr val="accent5">
                <a:alpha val="49804"/>
              </a:schemeClr>
            </a:solidFill>
            <a:ln>
              <a:solidFill>
                <a:schemeClr val="accent5">
                  <a:lumMod val="75000"/>
                  <a:alpha val="50196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26" name="Object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78222294"/>
                </p:ext>
              </p:extLst>
            </p:nvPr>
          </p:nvGraphicFramePr>
          <p:xfrm>
            <a:off x="926545" y="5484792"/>
            <a:ext cx="2376488" cy="4746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7111" name="Equation" r:id="rId11" imgW="1587240" imgH="291960" progId="Equation.3">
                    <p:embed/>
                  </p:oleObj>
                </mc:Choice>
                <mc:Fallback>
                  <p:oleObj name="Equation" r:id="rId11" imgW="1587240" imgH="29196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926545" y="5484792"/>
                          <a:ext cx="2376488" cy="4746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2283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>
                <a:solidFill>
                  <a:srgbClr val="2F5897"/>
                </a:solidFill>
              </a:rPr>
              <a:t>Speed-up over full </a:t>
            </a:r>
            <a:r>
              <a:rPr lang="en-GB" sz="4800" dirty="0" err="1" smtClean="0">
                <a:solidFill>
                  <a:srgbClr val="2F5897"/>
                </a:solidFill>
              </a:rPr>
              <a:t>softmax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78</a:t>
            </a:fld>
            <a:endParaRPr lang="en-US" dirty="0"/>
          </a:p>
        </p:txBody>
      </p:sp>
      <p:sp>
        <p:nvSpPr>
          <p:cNvPr id="23" name="Footer Placeholder 3"/>
          <p:cNvSpPr txBox="1">
            <a:spLocks/>
          </p:cNvSpPr>
          <p:nvPr/>
        </p:nvSpPr>
        <p:spPr>
          <a:xfrm>
            <a:off x="659165" y="6356350"/>
            <a:ext cx="774670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mtClean="0"/>
              <a:t>[Mnih &amp; Teh, 2012; Mikolov et al, 2010-2012, 2013b]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159" y="1744980"/>
            <a:ext cx="5338119" cy="18288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84768" y="1773573"/>
            <a:ext cx="26789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  <a:t>LBL with </a:t>
            </a:r>
            <a:r>
              <a:rPr lang="en-US" sz="1600" b="1" dirty="0" smtClean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  <a:t>full </a:t>
            </a:r>
            <a:r>
              <a:rPr lang="en-US" sz="1600" b="1" dirty="0" err="1" smtClean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  <a:t>softmax</a:t>
            </a:r>
            <a:r>
              <a:rPr lang="en-US" sz="1600" dirty="0" smtClean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  <a:t>,</a:t>
            </a:r>
            <a:br>
              <a:rPr lang="en-US" sz="1600" dirty="0" smtClean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</a:br>
            <a:r>
              <a:rPr lang="en-US" sz="1600" dirty="0" smtClean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  <a:t>trained on </a:t>
            </a:r>
            <a:r>
              <a:rPr lang="en-US" sz="1600" dirty="0" err="1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  <a:t>APNews</a:t>
            </a:r>
            <a:r>
              <a:rPr lang="en-US" sz="1600" dirty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  <a:t> </a:t>
            </a:r>
            <a:r>
              <a:rPr lang="en-US" sz="1600" dirty="0" smtClean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  <a:t>data,</a:t>
            </a:r>
            <a:br>
              <a:rPr lang="en-US" sz="1600" dirty="0" smtClean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</a:br>
            <a:r>
              <a:rPr lang="en-US" sz="1600" b="1" dirty="0" smtClean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  <a:t>14M words</a:t>
            </a:r>
            <a:r>
              <a:rPr lang="en-US" sz="1600" dirty="0" smtClean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  <a:t>, </a:t>
            </a:r>
            <a:r>
              <a:rPr lang="en-US" sz="1600" b="1" dirty="0" smtClean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  <a:t>V=17k</a:t>
            </a:r>
            <a:br>
              <a:rPr lang="en-US" sz="1600" b="1" dirty="0" smtClean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</a:br>
            <a:r>
              <a:rPr lang="en-US" sz="1600" b="1" dirty="0" smtClean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  <a:t>7days</a:t>
            </a:r>
            <a:endParaRPr lang="en-GB" sz="1600" b="1" dirty="0">
              <a:solidFill>
                <a:schemeClr val="accent5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3706" y="2769381"/>
            <a:ext cx="308930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Century Gothic"/>
                <a:ea typeface="Gill Sans" charset="0"/>
                <a:cs typeface="Gill Sans" charset="0"/>
              </a:rPr>
              <a:t>Skip-gram</a:t>
            </a:r>
            <a:r>
              <a:rPr lang="en-US" sz="1600" dirty="0" smtClean="0">
                <a:latin typeface="Century Gothic"/>
                <a:ea typeface="Gill Sans" charset="0"/>
                <a:cs typeface="Gill Sans" charset="0"/>
              </a:rPr>
              <a:t> (context 5)</a:t>
            </a:r>
            <a:br>
              <a:rPr lang="en-US" sz="1600" dirty="0" smtClean="0">
                <a:latin typeface="Century Gothic"/>
                <a:ea typeface="Gill Sans" charset="0"/>
                <a:cs typeface="Gill Sans" charset="0"/>
              </a:rPr>
            </a:br>
            <a:r>
              <a:rPr lang="en-US" sz="1600" dirty="0" smtClean="0">
                <a:latin typeface="Century Gothic"/>
                <a:ea typeface="Gill Sans" charset="0"/>
                <a:cs typeface="Gill Sans" charset="0"/>
              </a:rPr>
              <a:t>with phrases, trained</a:t>
            </a:r>
            <a:br>
              <a:rPr lang="en-US" sz="1600" dirty="0" smtClean="0">
                <a:latin typeface="Century Gothic"/>
                <a:ea typeface="Gill Sans" charset="0"/>
                <a:cs typeface="Gill Sans" charset="0"/>
              </a:rPr>
            </a:br>
            <a:r>
              <a:rPr lang="en-US" sz="1600" dirty="0" smtClean="0">
                <a:latin typeface="Century Gothic"/>
                <a:ea typeface="Gill Sans" charset="0"/>
                <a:cs typeface="Gill Sans" charset="0"/>
              </a:rPr>
              <a:t>using </a:t>
            </a:r>
            <a:r>
              <a:rPr lang="en-US" sz="1600" b="1" dirty="0" smtClean="0">
                <a:solidFill>
                  <a:srgbClr val="FF0000"/>
                </a:solidFill>
                <a:latin typeface="Century Gothic"/>
                <a:ea typeface="Gill Sans" charset="0"/>
                <a:cs typeface="Gill Sans" charset="0"/>
              </a:rPr>
              <a:t>negative sampling</a:t>
            </a:r>
            <a:r>
              <a:rPr lang="en-US" sz="1600" dirty="0" smtClean="0">
                <a:latin typeface="Century Gothic"/>
                <a:ea typeface="Gill Sans" charset="0"/>
                <a:cs typeface="Gill Sans" charset="0"/>
              </a:rPr>
              <a:t>,</a:t>
            </a:r>
            <a:br>
              <a:rPr lang="en-US" sz="1600" dirty="0" smtClean="0">
                <a:latin typeface="Century Gothic"/>
                <a:ea typeface="Gill Sans" charset="0"/>
                <a:cs typeface="Gill Sans" charset="0"/>
              </a:rPr>
            </a:br>
            <a:r>
              <a:rPr lang="en-US" sz="1600" dirty="0" smtClean="0">
                <a:latin typeface="Century Gothic"/>
                <a:ea typeface="Gill Sans" charset="0"/>
                <a:cs typeface="Gill Sans" charset="0"/>
              </a:rPr>
              <a:t>on Google data,</a:t>
            </a:r>
            <a:br>
              <a:rPr lang="en-US" sz="1600" dirty="0" smtClean="0">
                <a:latin typeface="Century Gothic"/>
                <a:ea typeface="Gill Sans" charset="0"/>
                <a:cs typeface="Gill Sans" charset="0"/>
              </a:rPr>
            </a:br>
            <a:r>
              <a:rPr lang="en-US" sz="1600" b="1" dirty="0" smtClean="0">
                <a:solidFill>
                  <a:srgbClr val="FF0000"/>
                </a:solidFill>
                <a:latin typeface="Century Gothic"/>
                <a:ea typeface="Gill Sans" charset="0"/>
                <a:cs typeface="Gill Sans" charset="0"/>
              </a:rPr>
              <a:t>33G</a:t>
            </a:r>
            <a:r>
              <a:rPr lang="en-US" sz="1600" dirty="0" smtClean="0">
                <a:solidFill>
                  <a:srgbClr val="FF0000"/>
                </a:solidFill>
                <a:latin typeface="Century Gothic"/>
                <a:ea typeface="Gill Sans" charset="0"/>
                <a:cs typeface="Gill Sans" charset="0"/>
              </a:rPr>
              <a:t> </a:t>
            </a:r>
            <a:r>
              <a:rPr lang="en-US" sz="1600" dirty="0" smtClean="0">
                <a:latin typeface="Century Gothic"/>
                <a:ea typeface="Gill Sans" charset="0"/>
                <a:cs typeface="Gill Sans" charset="0"/>
              </a:rPr>
              <a:t>words, </a:t>
            </a:r>
            <a:r>
              <a:rPr lang="en-US" sz="1600" b="1" dirty="0" smtClean="0">
                <a:solidFill>
                  <a:srgbClr val="FF0000"/>
                </a:solidFill>
                <a:latin typeface="Century Gothic"/>
                <a:ea typeface="Gill Sans" charset="0"/>
                <a:cs typeface="Gill Sans" charset="0"/>
              </a:rPr>
              <a:t>V=692k + phrases</a:t>
            </a:r>
          </a:p>
          <a:p>
            <a:r>
              <a:rPr lang="en-US" sz="1600" b="1" dirty="0" smtClean="0">
                <a:solidFill>
                  <a:srgbClr val="FF0000"/>
                </a:solidFill>
                <a:latin typeface="Century Gothic"/>
              </a:rPr>
              <a:t>1 day</a:t>
            </a:r>
            <a:endParaRPr lang="en-GB" sz="1600" b="1" dirty="0">
              <a:solidFill>
                <a:srgbClr val="FF0000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3157068" y="2811781"/>
            <a:ext cx="5386210" cy="342900"/>
          </a:xfrm>
          <a:prstGeom prst="roundRect">
            <a:avLst/>
          </a:prstGeom>
          <a:solidFill>
            <a:srgbClr val="63891F">
              <a:alpha val="20000"/>
            </a:srgbClr>
          </a:solidFill>
          <a:ln>
            <a:solidFill>
              <a:schemeClr val="accent5">
                <a:lumMod val="50000"/>
                <a:alpha val="50196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ounded Rectangle 35"/>
          <p:cNvSpPr/>
          <p:nvPr/>
        </p:nvSpPr>
        <p:spPr>
          <a:xfrm>
            <a:off x="3167059" y="3169920"/>
            <a:ext cx="5386210" cy="342900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solidFill>
              <a:srgbClr val="C00000">
                <a:alpha val="50196"/>
              </a:srgb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415540" y="2513345"/>
            <a:ext cx="678180" cy="4698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2674620" y="3320401"/>
            <a:ext cx="482448" cy="1085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07203" y="3573780"/>
            <a:ext cx="2734030" cy="365125"/>
          </a:xfrm>
        </p:spPr>
        <p:txBody>
          <a:bodyPr/>
          <a:lstStyle/>
          <a:p>
            <a:pPr algn="ctr"/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[Image credits: </a:t>
            </a:r>
            <a:r>
              <a:rPr lang="en-GB" sz="900" dirty="0" err="1" smtClean="0">
                <a:solidFill>
                  <a:schemeClr val="bg1">
                    <a:lumMod val="65000"/>
                  </a:schemeClr>
                </a:solidFill>
              </a:rPr>
              <a:t>Mikolov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 et al (2013) “Distributed Representations of Words and Phrases and their Compositionality”, </a:t>
            </a:r>
            <a:r>
              <a:rPr lang="en-GB" sz="900" i="1" dirty="0" smtClean="0">
                <a:solidFill>
                  <a:schemeClr val="bg1">
                    <a:lumMod val="65000"/>
                  </a:schemeClr>
                </a:solidFill>
              </a:rPr>
              <a:t>NIPS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]</a:t>
            </a:r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5377" y="4056201"/>
            <a:ext cx="3169591" cy="1424682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40928" y="4421816"/>
            <a:ext cx="3120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  <a:t>LBL (2-gram, 100d) </a:t>
            </a:r>
            <a:br>
              <a:rPr lang="en-US" sz="1600" dirty="0" smtClean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</a:br>
            <a:r>
              <a:rPr lang="en-US" sz="1600" dirty="0" smtClean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  <a:t>with </a:t>
            </a:r>
            <a:r>
              <a:rPr lang="en-US" sz="1600" b="1" dirty="0" smtClean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  <a:t>full </a:t>
            </a:r>
            <a:r>
              <a:rPr lang="en-US" sz="1600" b="1" dirty="0" err="1" smtClean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  <a:t>softmax</a:t>
            </a:r>
            <a:r>
              <a:rPr lang="en-US" sz="1600" dirty="0" smtClean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  <a:t>,</a:t>
            </a:r>
            <a:r>
              <a:rPr lang="en-US" sz="1600" b="1" dirty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  <a:t> </a:t>
            </a:r>
            <a:r>
              <a:rPr lang="en-US" sz="1600" b="1" dirty="0" smtClean="0">
                <a:solidFill>
                  <a:schemeClr val="accent5"/>
                </a:solidFill>
                <a:latin typeface="Century Gothic"/>
                <a:ea typeface="Gill Sans" charset="0"/>
                <a:cs typeface="Gill Sans" charset="0"/>
              </a:rPr>
              <a:t>1 day</a:t>
            </a:r>
            <a:endParaRPr lang="en-GB" sz="1600" b="1" dirty="0">
              <a:solidFill>
                <a:schemeClr val="accent5"/>
              </a:solidFill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3167059" y="4640581"/>
            <a:ext cx="993461" cy="736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4265376" y="4566596"/>
            <a:ext cx="3169591" cy="247776"/>
          </a:xfrm>
          <a:prstGeom prst="roundRect">
            <a:avLst/>
          </a:prstGeom>
          <a:solidFill>
            <a:srgbClr val="63891F">
              <a:alpha val="20000"/>
            </a:srgbClr>
          </a:solidFill>
          <a:ln>
            <a:solidFill>
              <a:schemeClr val="accent5">
                <a:lumMod val="50000"/>
                <a:alpha val="50196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ounded Rectangle 45"/>
          <p:cNvSpPr/>
          <p:nvPr/>
        </p:nvSpPr>
        <p:spPr>
          <a:xfrm>
            <a:off x="4265376" y="4821462"/>
            <a:ext cx="3169591" cy="596358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solidFill>
              <a:srgbClr val="C00000">
                <a:alpha val="50196"/>
              </a:srgb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633910"/>
              </p:ext>
            </p:extLst>
          </p:nvPr>
        </p:nvGraphicFramePr>
        <p:xfrm>
          <a:off x="4288234" y="5451039"/>
          <a:ext cx="3110785" cy="280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1748"/>
                <a:gridCol w="904914"/>
                <a:gridCol w="536884"/>
                <a:gridCol w="777239"/>
              </a:tblGrid>
              <a:tr h="280749"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RNN (HS)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50 classes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145.4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0.5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50" name="Rectangle 49"/>
          <p:cNvSpPr/>
          <p:nvPr/>
        </p:nvSpPr>
        <p:spPr>
          <a:xfrm>
            <a:off x="140927" y="4925756"/>
            <a:ext cx="29386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entury Gothic"/>
                <a:ea typeface="Gill Sans" charset="0"/>
                <a:cs typeface="Gill Sans" charset="0"/>
              </a:rPr>
              <a:t>LBL (2-gram, 100d) with</a:t>
            </a:r>
            <a:br>
              <a:rPr lang="en-US" sz="1600" dirty="0" smtClean="0">
                <a:solidFill>
                  <a:srgbClr val="FF0000"/>
                </a:solidFill>
                <a:latin typeface="Century Gothic"/>
                <a:ea typeface="Gill Sans" charset="0"/>
                <a:cs typeface="Gill Sans" charset="0"/>
              </a:rPr>
            </a:br>
            <a:r>
              <a:rPr lang="en-US" sz="1600" b="1" dirty="0" smtClean="0">
                <a:solidFill>
                  <a:srgbClr val="FF0000"/>
                </a:solidFill>
                <a:latin typeface="Century Gothic"/>
                <a:ea typeface="Gill Sans" charset="0"/>
                <a:cs typeface="Gill Sans" charset="0"/>
              </a:rPr>
              <a:t>noise contrastive estimation</a:t>
            </a:r>
            <a:r>
              <a:rPr lang="en-US" sz="1600" dirty="0" smtClean="0">
                <a:solidFill>
                  <a:srgbClr val="FF0000"/>
                </a:solidFill>
                <a:latin typeface="Century Gothic"/>
                <a:ea typeface="Gill Sans" charset="0"/>
                <a:cs typeface="Gill Sans" charset="0"/>
              </a:rPr>
              <a:t/>
            </a:r>
            <a:br>
              <a:rPr lang="en-US" sz="1600" dirty="0" smtClean="0">
                <a:solidFill>
                  <a:srgbClr val="FF0000"/>
                </a:solidFill>
                <a:latin typeface="Century Gothic"/>
                <a:ea typeface="Gill Sans" charset="0"/>
                <a:cs typeface="Gill Sans" charset="0"/>
              </a:rPr>
            </a:br>
            <a:r>
              <a:rPr lang="en-US" sz="1600" b="1" dirty="0" smtClean="0">
                <a:solidFill>
                  <a:srgbClr val="FF0000"/>
                </a:solidFill>
                <a:latin typeface="Century Gothic"/>
              </a:rPr>
              <a:t>1.5 hours</a:t>
            </a:r>
            <a:endParaRPr lang="en-GB" sz="1600" b="1" dirty="0">
              <a:solidFill>
                <a:srgbClr val="FF0000"/>
              </a:solidFill>
            </a:endParaRPr>
          </a:p>
        </p:txBody>
      </p:sp>
      <p:cxnSp>
        <p:nvCxnSpPr>
          <p:cNvPr id="51" name="Straight Arrow Connector 50"/>
          <p:cNvCxnSpPr>
            <a:stCxn id="50" idx="3"/>
          </p:cNvCxnSpPr>
          <p:nvPr/>
        </p:nvCxnSpPr>
        <p:spPr>
          <a:xfrm flipV="1">
            <a:off x="3079552" y="5105816"/>
            <a:ext cx="1154699" cy="2354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4275368" y="5433609"/>
            <a:ext cx="3169591" cy="256230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solidFill>
              <a:schemeClr val="accent2">
                <a:alpha val="50196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140927" y="5675918"/>
            <a:ext cx="309251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accent3"/>
                </a:solidFill>
                <a:latin typeface="Century Gothic"/>
                <a:ea typeface="Gill Sans" charset="0"/>
                <a:cs typeface="Gill Sans" charset="0"/>
              </a:rPr>
              <a:t>RNN (100d) with</a:t>
            </a:r>
            <a:br>
              <a:rPr lang="en-US" sz="1600" dirty="0" smtClean="0">
                <a:solidFill>
                  <a:schemeClr val="accent3"/>
                </a:solidFill>
                <a:latin typeface="Century Gothic"/>
                <a:ea typeface="Gill Sans" charset="0"/>
                <a:cs typeface="Gill Sans" charset="0"/>
              </a:rPr>
            </a:br>
            <a:r>
              <a:rPr lang="en-US" sz="1600" b="1" dirty="0" smtClean="0">
                <a:solidFill>
                  <a:schemeClr val="accent3"/>
                </a:solidFill>
                <a:latin typeface="Century Gothic"/>
                <a:ea typeface="Gill Sans" charset="0"/>
                <a:cs typeface="Gill Sans" charset="0"/>
              </a:rPr>
              <a:t>50-class hierarchical </a:t>
            </a:r>
            <a:r>
              <a:rPr lang="en-US" sz="1600" b="1" dirty="0" err="1" smtClean="0">
                <a:solidFill>
                  <a:schemeClr val="accent3"/>
                </a:solidFill>
                <a:latin typeface="Century Gothic"/>
                <a:ea typeface="Gill Sans" charset="0"/>
                <a:cs typeface="Gill Sans" charset="0"/>
              </a:rPr>
              <a:t>softmax</a:t>
            </a:r>
            <a:r>
              <a:rPr lang="en-US" sz="1600" dirty="0" smtClean="0">
                <a:solidFill>
                  <a:schemeClr val="accent3"/>
                </a:solidFill>
                <a:latin typeface="Century Gothic"/>
                <a:ea typeface="Gill Sans" charset="0"/>
                <a:cs typeface="Gill Sans" charset="0"/>
              </a:rPr>
              <a:t/>
            </a:r>
            <a:br>
              <a:rPr lang="en-US" sz="1600" dirty="0" smtClean="0">
                <a:solidFill>
                  <a:schemeClr val="accent3"/>
                </a:solidFill>
                <a:latin typeface="Century Gothic"/>
                <a:ea typeface="Gill Sans" charset="0"/>
                <a:cs typeface="Gill Sans" charset="0"/>
              </a:rPr>
            </a:br>
            <a:r>
              <a:rPr lang="en-US" sz="1600" b="1" dirty="0" smtClean="0">
                <a:solidFill>
                  <a:schemeClr val="accent3"/>
                </a:solidFill>
                <a:latin typeface="Century Gothic"/>
              </a:rPr>
              <a:t>0.5 hours</a:t>
            </a:r>
            <a:r>
              <a:rPr lang="en-US" sz="1600" dirty="0" smtClean="0">
                <a:solidFill>
                  <a:schemeClr val="accent3"/>
                </a:solidFill>
                <a:latin typeface="Century Gothic"/>
              </a:rPr>
              <a:t> (own experience)</a:t>
            </a:r>
            <a:endParaRPr lang="en-GB" sz="1600" dirty="0">
              <a:solidFill>
                <a:schemeClr val="accent3"/>
              </a:solidFill>
            </a:endParaRPr>
          </a:p>
        </p:txBody>
      </p:sp>
      <p:cxnSp>
        <p:nvCxnSpPr>
          <p:cNvPr id="56" name="Straight Arrow Connector 55"/>
          <p:cNvCxnSpPr>
            <a:stCxn id="55" idx="3"/>
            <a:endCxn id="49" idx="1"/>
          </p:cNvCxnSpPr>
          <p:nvPr/>
        </p:nvCxnSpPr>
        <p:spPr>
          <a:xfrm flipV="1">
            <a:off x="3233440" y="5591413"/>
            <a:ext cx="1054794" cy="5000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8" name="Footer Placeholder 3"/>
          <p:cNvSpPr txBox="1">
            <a:spLocks/>
          </p:cNvSpPr>
          <p:nvPr/>
        </p:nvSpPr>
        <p:spPr>
          <a:xfrm>
            <a:off x="4483156" y="5756753"/>
            <a:ext cx="273403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[Image credits: </a:t>
            </a:r>
            <a:r>
              <a:rPr lang="en-GB" sz="900" dirty="0" err="1" smtClean="0">
                <a:solidFill>
                  <a:schemeClr val="bg1">
                    <a:lumMod val="65000"/>
                  </a:schemeClr>
                </a:solidFill>
              </a:rPr>
              <a:t>Mnih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 &amp; </a:t>
            </a:r>
            <a:r>
              <a:rPr lang="en-GB" sz="900" dirty="0" err="1" smtClean="0">
                <a:solidFill>
                  <a:schemeClr val="bg1">
                    <a:lumMod val="65000"/>
                  </a:schemeClr>
                </a:solidFill>
              </a:rPr>
              <a:t>Teh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 (2012) “A fast and simple algorithm for training </a:t>
            </a:r>
            <a:r>
              <a:rPr lang="en-GB" sz="900" dirty="0" err="1" smtClean="0">
                <a:solidFill>
                  <a:schemeClr val="bg1">
                    <a:lumMod val="65000"/>
                  </a:schemeClr>
                </a:solidFill>
              </a:rPr>
              <a:t>neura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 probabilistic language models”, </a:t>
            </a:r>
            <a:r>
              <a:rPr lang="en-GB" sz="900" i="1" dirty="0" smtClean="0">
                <a:solidFill>
                  <a:schemeClr val="bg1">
                    <a:lumMod val="65000"/>
                  </a:schemeClr>
                </a:solidFill>
              </a:rPr>
              <a:t>ICML</a:t>
            </a:r>
            <a:r>
              <a:rPr lang="en-GB" sz="900" dirty="0" smtClean="0">
                <a:solidFill>
                  <a:schemeClr val="bg1">
                    <a:lumMod val="65000"/>
                  </a:schemeClr>
                </a:solidFill>
              </a:rPr>
              <a:t>]</a:t>
            </a:r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444959" y="4248647"/>
            <a:ext cx="1404552" cy="13542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entury Gothic"/>
                <a:ea typeface="Gill Sans" charset="0"/>
                <a:cs typeface="Gill Sans" charset="0"/>
              </a:rPr>
              <a:t>Penn</a:t>
            </a:r>
            <a:br>
              <a:rPr lang="en-US" sz="1600" dirty="0" smtClean="0">
                <a:latin typeface="Century Gothic"/>
                <a:ea typeface="Gill Sans" charset="0"/>
                <a:cs typeface="Gill Sans" charset="0"/>
              </a:rPr>
            </a:br>
            <a:r>
              <a:rPr lang="en-US" sz="1600" dirty="0" err="1" smtClean="0">
                <a:latin typeface="Century Gothic"/>
                <a:ea typeface="Gill Sans" charset="0"/>
                <a:cs typeface="Gill Sans" charset="0"/>
              </a:rPr>
              <a:t>TreeBank</a:t>
            </a:r>
            <a:r>
              <a:rPr lang="en-US" sz="1600" dirty="0" smtClean="0">
                <a:latin typeface="Century Gothic"/>
                <a:ea typeface="Gill Sans" charset="0"/>
                <a:cs typeface="Gill Sans" charset="0"/>
              </a:rPr>
              <a:t/>
            </a:r>
            <a:br>
              <a:rPr lang="en-US" sz="1600" dirty="0" smtClean="0">
                <a:latin typeface="Century Gothic"/>
                <a:ea typeface="Gill Sans" charset="0"/>
                <a:cs typeface="Gill Sans" charset="0"/>
              </a:rPr>
            </a:br>
            <a:r>
              <a:rPr lang="en-US" sz="1600" dirty="0" smtClean="0">
                <a:latin typeface="Century Gothic"/>
                <a:ea typeface="Gill Sans" charset="0"/>
                <a:cs typeface="Gill Sans" charset="0"/>
              </a:rPr>
              <a:t>data</a:t>
            </a:r>
            <a:br>
              <a:rPr lang="en-US" sz="1600" dirty="0" smtClean="0">
                <a:latin typeface="Century Gothic"/>
                <a:ea typeface="Gill Sans" charset="0"/>
                <a:cs typeface="Gill Sans" charset="0"/>
              </a:rPr>
            </a:br>
            <a:r>
              <a:rPr lang="en-US" sz="1600" dirty="0" smtClean="0">
                <a:latin typeface="Century Gothic"/>
                <a:ea typeface="Gill Sans" charset="0"/>
                <a:cs typeface="Gill Sans" charset="0"/>
              </a:rPr>
              <a:t>(900k words,</a:t>
            </a:r>
          </a:p>
          <a:p>
            <a:r>
              <a:rPr lang="en-US" sz="1600" dirty="0" smtClean="0">
                <a:latin typeface="Century Gothic"/>
              </a:rPr>
              <a:t>V=10k)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710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Further references: following this slide</a:t>
            </a:r>
          </a:p>
          <a:p>
            <a:r>
              <a:rPr lang="en-US" dirty="0" smtClean="0"/>
              <a:t>Basic (N)LBL </a:t>
            </a:r>
            <a:r>
              <a:rPr lang="en-US" dirty="0" err="1" smtClean="0"/>
              <a:t>Matlab</a:t>
            </a:r>
            <a:r>
              <a:rPr lang="en-US" dirty="0" smtClean="0"/>
              <a:t> code available on demand</a:t>
            </a:r>
            <a:endParaRPr lang="en-US" dirty="0"/>
          </a:p>
          <a:p>
            <a:r>
              <a:rPr lang="en-US" dirty="0" smtClean="0"/>
              <a:t>Contact:</a:t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piotr.mirowski@computer.org</a:t>
            </a:r>
            <a:endParaRPr lang="en-US" dirty="0"/>
          </a:p>
          <a:p>
            <a:r>
              <a:rPr lang="en-US" dirty="0" smtClean="0"/>
              <a:t>Acknowledgements:</a:t>
            </a:r>
            <a:br>
              <a:rPr lang="en-US" dirty="0" smtClean="0"/>
            </a:br>
            <a:r>
              <a:rPr lang="en-US" dirty="0" err="1" smtClean="0"/>
              <a:t>Sumit</a:t>
            </a:r>
            <a:r>
              <a:rPr lang="en-US" dirty="0" smtClean="0"/>
              <a:t> </a:t>
            </a:r>
            <a:r>
              <a:rPr lang="en-US" dirty="0"/>
              <a:t>Chopra (AT&amp;T Labs Research </a:t>
            </a:r>
            <a:r>
              <a:rPr lang="en-US" dirty="0" smtClean="0"/>
              <a:t>/ Facebook)</a:t>
            </a:r>
            <a:br>
              <a:rPr lang="en-US" dirty="0" smtClean="0"/>
            </a:br>
            <a:r>
              <a:rPr lang="en-US" dirty="0" err="1" smtClean="0"/>
              <a:t>Srinivas</a:t>
            </a:r>
            <a:r>
              <a:rPr lang="en-US" dirty="0" smtClean="0"/>
              <a:t> Bangalore (AT&amp;T Labs Research)</a:t>
            </a:r>
            <a:br>
              <a:rPr lang="en-US" dirty="0" smtClean="0"/>
            </a:br>
            <a:r>
              <a:rPr lang="en-US" dirty="0" err="1" smtClean="0"/>
              <a:t>Suhrid</a:t>
            </a:r>
            <a:r>
              <a:rPr lang="en-US" dirty="0" smtClean="0"/>
              <a:t> </a:t>
            </a:r>
            <a:r>
              <a:rPr lang="en-US" dirty="0" err="1" smtClean="0"/>
              <a:t>Balakrishnan</a:t>
            </a:r>
            <a:r>
              <a:rPr lang="en-US" dirty="0" smtClean="0"/>
              <a:t> (AT&amp;T Labs Research)</a:t>
            </a:r>
            <a:br>
              <a:rPr lang="en-US" dirty="0" smtClean="0"/>
            </a:br>
            <a:r>
              <a:rPr lang="en-US" dirty="0" err="1" smtClean="0"/>
              <a:t>Yann</a:t>
            </a:r>
            <a:r>
              <a:rPr lang="en-US" dirty="0" smtClean="0"/>
              <a:t> </a:t>
            </a:r>
            <a:r>
              <a:rPr lang="en-US" dirty="0" err="1" smtClean="0"/>
              <a:t>LeCun</a:t>
            </a:r>
            <a:r>
              <a:rPr lang="en-US" dirty="0" smtClean="0"/>
              <a:t> (NYU / Facebook)</a:t>
            </a:r>
            <a:br>
              <a:rPr lang="en-US" dirty="0" smtClean="0"/>
            </a:br>
            <a:r>
              <a:rPr lang="en-US" dirty="0" smtClean="0"/>
              <a:t>Abhishek Arun (Microsoft Bing)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32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/>
              <a:t>Basic n-grams with smoothing and backtracking (no word vector representation</a:t>
            </a:r>
            <a:r>
              <a:rPr lang="en-GB" b="1" dirty="0" smtClean="0"/>
              <a:t>)</a:t>
            </a:r>
            <a:r>
              <a:rPr lang="en-GB" dirty="0" smtClean="0"/>
              <a:t>:</a:t>
            </a:r>
            <a:endParaRPr lang="en-GB" dirty="0"/>
          </a:p>
          <a:p>
            <a:pPr lvl="1"/>
            <a:r>
              <a:rPr lang="en-GB" dirty="0"/>
              <a:t>S. Katz, (1987</a:t>
            </a:r>
            <a:r>
              <a:rPr lang="en-GB" dirty="0" smtClean="0"/>
              <a:t>)</a:t>
            </a:r>
            <a:br>
              <a:rPr lang="en-GB" dirty="0" smtClean="0"/>
            </a:br>
            <a:r>
              <a:rPr lang="en-GB" dirty="0" smtClean="0"/>
              <a:t>"</a:t>
            </a:r>
            <a:r>
              <a:rPr lang="en-GB" dirty="0"/>
              <a:t>Estimation of probabilities from sparse data for the language model component of a speech recognizer</a:t>
            </a:r>
            <a:r>
              <a:rPr lang="en-GB" dirty="0" smtClean="0"/>
              <a:t>",</a:t>
            </a:r>
            <a:br>
              <a:rPr lang="en-GB" dirty="0" smtClean="0"/>
            </a:br>
            <a:r>
              <a:rPr lang="en-GB" dirty="0" smtClean="0"/>
              <a:t>IEEE </a:t>
            </a:r>
            <a:r>
              <a:rPr lang="en-GB" dirty="0"/>
              <a:t>Transactions on Acoustics, Speech and Signal Processing, </a:t>
            </a:r>
            <a:br>
              <a:rPr lang="en-GB" dirty="0"/>
            </a:br>
            <a:r>
              <a:rPr lang="en-GB" dirty="0" smtClean="0"/>
              <a:t>vol</a:t>
            </a:r>
            <a:r>
              <a:rPr lang="en-GB" dirty="0"/>
              <a:t>. ASSP-35, no. 3, pp. </a:t>
            </a:r>
            <a:r>
              <a:rPr lang="en-GB" dirty="0" smtClean="0"/>
              <a:t>400–401</a:t>
            </a:r>
            <a:br>
              <a:rPr lang="en-GB" dirty="0" smtClean="0"/>
            </a:br>
            <a:r>
              <a:rPr lang="en-GB" dirty="0" smtClean="0">
                <a:hlinkClick r:id="rId2"/>
              </a:rPr>
              <a:t>https://www.mscs.mu.edu/~cstruble/moodle/file.php/3/papers/01165125.pdf</a:t>
            </a:r>
            <a:endParaRPr lang="en-GB" dirty="0" smtClean="0"/>
          </a:p>
          <a:p>
            <a:pPr lvl="1"/>
            <a:r>
              <a:rPr lang="en-GB" dirty="0" smtClean="0"/>
              <a:t>S. F. Chen and J. Goodman (1996)</a:t>
            </a:r>
            <a:br>
              <a:rPr lang="en-GB" dirty="0" smtClean="0"/>
            </a:br>
            <a:r>
              <a:rPr lang="en-GB" dirty="0" smtClean="0"/>
              <a:t>"An empirical study of smoothing techniques for language modelling",</a:t>
            </a:r>
            <a:br>
              <a:rPr lang="en-GB" dirty="0" smtClean="0"/>
            </a:br>
            <a:r>
              <a:rPr lang="en-GB" i="1" dirty="0" smtClean="0"/>
              <a:t>ACL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>
                <a:hlinkClick r:id="rId3"/>
              </a:rPr>
              <a:t>http</a:t>
            </a:r>
            <a:r>
              <a:rPr lang="en-GB" dirty="0">
                <a:hlinkClick r:id="rId3"/>
              </a:rPr>
              <a:t>://</a:t>
            </a:r>
            <a:r>
              <a:rPr lang="en-GB" dirty="0" smtClean="0">
                <a:hlinkClick r:id="rId3"/>
              </a:rPr>
              <a:t>acl.ldc.upenn.edu/P/P96/P96-1041.pdf?origin=publication_detail</a:t>
            </a:r>
            <a:r>
              <a:rPr lang="en-GB" dirty="0" smtClean="0"/>
              <a:t> </a:t>
            </a:r>
            <a:endParaRPr lang="en-GB" i="1" dirty="0" smtClean="0"/>
          </a:p>
          <a:p>
            <a:pPr lvl="1"/>
            <a:r>
              <a:rPr lang="en-GB" dirty="0" smtClean="0"/>
              <a:t>A</a:t>
            </a:r>
            <a:r>
              <a:rPr lang="en-GB" dirty="0"/>
              <a:t>. </a:t>
            </a:r>
            <a:r>
              <a:rPr lang="en-GB" dirty="0" err="1"/>
              <a:t>Stolcke</a:t>
            </a:r>
            <a:r>
              <a:rPr lang="en-GB" dirty="0"/>
              <a:t> (2002</a:t>
            </a:r>
            <a:r>
              <a:rPr lang="en-GB" dirty="0" smtClean="0"/>
              <a:t>)</a:t>
            </a:r>
            <a:br>
              <a:rPr lang="en-GB" dirty="0" smtClean="0"/>
            </a:br>
            <a:r>
              <a:rPr lang="en-GB" dirty="0" smtClean="0"/>
              <a:t>"</a:t>
            </a:r>
            <a:r>
              <a:rPr lang="en-GB" dirty="0"/>
              <a:t>SRILM - an extensible language </a:t>
            </a:r>
            <a:r>
              <a:rPr lang="en-GB" dirty="0" err="1"/>
              <a:t>modeling</a:t>
            </a:r>
            <a:r>
              <a:rPr lang="en-GB" dirty="0"/>
              <a:t> </a:t>
            </a:r>
            <a:r>
              <a:rPr lang="en-GB" dirty="0" smtClean="0"/>
              <a:t>toolkit”</a:t>
            </a:r>
            <a:br>
              <a:rPr lang="en-GB" dirty="0" smtClean="0"/>
            </a:br>
            <a:r>
              <a:rPr lang="en-GB" i="1" dirty="0" smtClean="0"/>
              <a:t>ICSLP</a:t>
            </a:r>
            <a:r>
              <a:rPr lang="en-GB" dirty="0"/>
              <a:t>, </a:t>
            </a:r>
            <a:r>
              <a:rPr lang="en-GB" dirty="0" smtClean="0"/>
              <a:t>pp</a:t>
            </a:r>
            <a:r>
              <a:rPr lang="en-GB" dirty="0"/>
              <a:t>. </a:t>
            </a:r>
            <a:r>
              <a:rPr lang="en-GB" dirty="0" smtClean="0"/>
              <a:t>901–904</a:t>
            </a:r>
            <a:br>
              <a:rPr lang="en-GB" dirty="0" smtClean="0"/>
            </a:br>
            <a:r>
              <a:rPr lang="en-GB" dirty="0" smtClean="0">
                <a:hlinkClick r:id="rId4"/>
              </a:rPr>
              <a:t>http</a:t>
            </a:r>
            <a:r>
              <a:rPr lang="en-GB" dirty="0">
                <a:hlinkClick r:id="rId4"/>
              </a:rPr>
              <a:t>://my.fit.edu/~vkepuska/ece5527/Projects/Fall2011/Sundaresan,%</a:t>
            </a:r>
            <a:r>
              <a:rPr lang="en-GB" dirty="0" smtClean="0">
                <a:hlinkClick r:id="rId4"/>
              </a:rPr>
              <a:t>20Venkata%20Subramanyan/srilm/doc/paper.pdf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03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Neural </a:t>
            </a:r>
            <a:r>
              <a:rPr lang="en-GB" b="1" dirty="0"/>
              <a:t>network language models</a:t>
            </a:r>
            <a:r>
              <a:rPr lang="en-GB" dirty="0"/>
              <a:t>:</a:t>
            </a:r>
          </a:p>
          <a:p>
            <a:pPr lvl="1"/>
            <a:r>
              <a:rPr lang="en-GB" dirty="0" smtClean="0"/>
              <a:t>Y. </a:t>
            </a:r>
            <a:r>
              <a:rPr lang="en-GB" dirty="0" err="1" smtClean="0"/>
              <a:t>Bengio</a:t>
            </a:r>
            <a:r>
              <a:rPr lang="en-GB" dirty="0"/>
              <a:t>, </a:t>
            </a:r>
            <a:r>
              <a:rPr lang="en-GB" dirty="0" smtClean="0"/>
              <a:t>R. </a:t>
            </a:r>
            <a:r>
              <a:rPr lang="en-GB" dirty="0" err="1" smtClean="0"/>
              <a:t>Ducharme</a:t>
            </a:r>
            <a:r>
              <a:rPr lang="en-GB" dirty="0"/>
              <a:t>, </a:t>
            </a:r>
            <a:r>
              <a:rPr lang="en-GB" dirty="0" smtClean="0"/>
              <a:t>P. Vincent and J.-L. </a:t>
            </a:r>
            <a:r>
              <a:rPr lang="en-GB" dirty="0" err="1" smtClean="0"/>
              <a:t>Jauvin</a:t>
            </a:r>
            <a:r>
              <a:rPr lang="en-GB" dirty="0"/>
              <a:t> </a:t>
            </a:r>
            <a:r>
              <a:rPr lang="en-GB" dirty="0" smtClean="0"/>
              <a:t>(2001</a:t>
            </a:r>
            <a:r>
              <a:rPr lang="en-GB" dirty="0"/>
              <a:t>, 2003</a:t>
            </a:r>
            <a:r>
              <a:rPr lang="en-GB" dirty="0" smtClean="0"/>
              <a:t>)</a:t>
            </a:r>
            <a:br>
              <a:rPr lang="en-GB" dirty="0" smtClean="0"/>
            </a:br>
            <a:r>
              <a:rPr lang="en-GB" dirty="0" smtClean="0"/>
              <a:t>"</a:t>
            </a:r>
            <a:r>
              <a:rPr lang="en-GB" dirty="0"/>
              <a:t>A Neural Probabilistic Language Model</a:t>
            </a:r>
            <a:r>
              <a:rPr lang="en-GB" dirty="0" smtClean="0"/>
              <a:t>",</a:t>
            </a:r>
            <a:br>
              <a:rPr lang="en-GB" dirty="0" smtClean="0"/>
            </a:br>
            <a:r>
              <a:rPr lang="en-GB" i="1" dirty="0" smtClean="0"/>
              <a:t>NIPS</a:t>
            </a:r>
            <a:r>
              <a:rPr lang="en-GB" dirty="0" smtClean="0"/>
              <a:t> (2000) 13:933-938</a:t>
            </a:r>
            <a:br>
              <a:rPr lang="en-GB" dirty="0" smtClean="0"/>
            </a:br>
            <a:r>
              <a:rPr lang="en-GB" i="1" dirty="0" smtClean="0"/>
              <a:t>J</a:t>
            </a:r>
            <a:r>
              <a:rPr lang="en-GB" i="1" dirty="0"/>
              <a:t>. Machine Learning Research</a:t>
            </a:r>
            <a:r>
              <a:rPr lang="en-GB" dirty="0"/>
              <a:t> (2003) </a:t>
            </a:r>
            <a:r>
              <a:rPr lang="en-GB" dirty="0" smtClean="0"/>
              <a:t>3:1137-115</a:t>
            </a:r>
            <a:br>
              <a:rPr lang="en-GB" dirty="0" smtClean="0"/>
            </a:br>
            <a:r>
              <a:rPr lang="en-GB" dirty="0" smtClean="0">
                <a:hlinkClick r:id="rId2"/>
              </a:rPr>
              <a:t>http</a:t>
            </a:r>
            <a:r>
              <a:rPr lang="en-GB" dirty="0">
                <a:hlinkClick r:id="rId2"/>
              </a:rPr>
              <a:t>://www.iro.umontreal.ca/~lisa/pointeurs/BengioDucharmeVincentJauvin_jmlr.pdf</a:t>
            </a:r>
            <a:endParaRPr lang="en-GB" dirty="0"/>
          </a:p>
          <a:p>
            <a:pPr lvl="1"/>
            <a:r>
              <a:rPr lang="en-GB" dirty="0" smtClean="0"/>
              <a:t>F. Morin and Y. </a:t>
            </a:r>
            <a:r>
              <a:rPr lang="en-GB" dirty="0" err="1" smtClean="0"/>
              <a:t>Bengio</a:t>
            </a:r>
            <a:r>
              <a:rPr lang="en-GB" dirty="0" smtClean="0"/>
              <a:t> (2005)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“Hierarchical probabilistic neural network language model",</a:t>
            </a:r>
            <a:r>
              <a:rPr lang="en-GB" dirty="0"/>
              <a:t/>
            </a:r>
            <a:br>
              <a:rPr lang="en-GB" dirty="0"/>
            </a:br>
            <a:r>
              <a:rPr lang="en-GB" i="1" dirty="0" smtClean="0"/>
              <a:t>AISTATS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hlinkClick r:id="rId3"/>
              </a:rPr>
              <a:t>http://</a:t>
            </a:r>
            <a:r>
              <a:rPr lang="en-GB" dirty="0" smtClean="0">
                <a:hlinkClick r:id="rId3"/>
              </a:rPr>
              <a:t>core.kmi.open.ac.uk/download/pdf/22017.pdf#page=255</a:t>
            </a:r>
            <a:endParaRPr lang="en-GB" dirty="0" smtClean="0"/>
          </a:p>
          <a:p>
            <a:pPr lvl="1"/>
            <a:r>
              <a:rPr lang="en-GB" dirty="0" smtClean="0"/>
              <a:t>Y. </a:t>
            </a:r>
            <a:r>
              <a:rPr lang="en-GB" dirty="0" err="1" smtClean="0"/>
              <a:t>Bengio</a:t>
            </a:r>
            <a:r>
              <a:rPr lang="en-GB" dirty="0"/>
              <a:t>, </a:t>
            </a:r>
            <a:r>
              <a:rPr lang="en-GB" dirty="0" smtClean="0"/>
              <a:t>H. </a:t>
            </a:r>
            <a:r>
              <a:rPr lang="en-GB" dirty="0" err="1"/>
              <a:t>Schwenk</a:t>
            </a:r>
            <a:r>
              <a:rPr lang="en-GB" dirty="0"/>
              <a:t>, </a:t>
            </a:r>
            <a:r>
              <a:rPr lang="en-GB" dirty="0" smtClean="0"/>
              <a:t>J.-S. </a:t>
            </a:r>
            <a:r>
              <a:rPr lang="en-GB" dirty="0" err="1"/>
              <a:t>Senécal</a:t>
            </a:r>
            <a:r>
              <a:rPr lang="en-GB" dirty="0"/>
              <a:t>, </a:t>
            </a:r>
            <a:r>
              <a:rPr lang="en-GB" dirty="0" smtClean="0"/>
              <a:t>F. </a:t>
            </a:r>
            <a:r>
              <a:rPr lang="en-GB" dirty="0"/>
              <a:t>Morin, </a:t>
            </a:r>
            <a:r>
              <a:rPr lang="en-GB" dirty="0" smtClean="0"/>
              <a:t>J.-L. </a:t>
            </a:r>
            <a:r>
              <a:rPr lang="en-GB" dirty="0" err="1"/>
              <a:t>Gauvain</a:t>
            </a:r>
            <a:r>
              <a:rPr lang="en-GB" dirty="0"/>
              <a:t> (2006)</a:t>
            </a:r>
            <a:br>
              <a:rPr lang="en-GB" dirty="0"/>
            </a:br>
            <a:r>
              <a:rPr lang="en-GB" dirty="0"/>
              <a:t>"Neural Probabilistic Language Models",</a:t>
            </a:r>
            <a:br>
              <a:rPr lang="en-GB" dirty="0"/>
            </a:br>
            <a:r>
              <a:rPr lang="en-GB" i="1" dirty="0"/>
              <a:t>Innovations in Machine Learning</a:t>
            </a:r>
            <a:r>
              <a:rPr lang="en-GB" dirty="0" smtClean="0"/>
              <a:t>, vol. </a:t>
            </a:r>
            <a:r>
              <a:rPr lang="en-GB" dirty="0"/>
              <a:t>194, </a:t>
            </a:r>
            <a:r>
              <a:rPr lang="en-GB" dirty="0" smtClean="0"/>
              <a:t>pp </a:t>
            </a:r>
            <a:r>
              <a:rPr lang="en-GB" dirty="0"/>
              <a:t>137-186</a:t>
            </a:r>
            <a:br>
              <a:rPr lang="en-GB" dirty="0"/>
            </a:br>
            <a:r>
              <a:rPr lang="en-GB" dirty="0">
                <a:hlinkClick r:id="rId4"/>
              </a:rPr>
              <a:t>http://</a:t>
            </a:r>
            <a:r>
              <a:rPr lang="en-GB" dirty="0" smtClean="0">
                <a:hlinkClick r:id="rId4"/>
              </a:rPr>
              <a:t>rd.springer.com/chapter/10.1007/3-540-33486-6_6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20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b="1" dirty="0"/>
              <a:t>Linear and/or nonlinear (neural network-based) language models</a:t>
            </a:r>
            <a:r>
              <a:rPr lang="en-GB" dirty="0"/>
              <a:t>:</a:t>
            </a:r>
          </a:p>
          <a:p>
            <a:pPr lvl="1"/>
            <a:r>
              <a:rPr lang="en-GB" dirty="0" smtClean="0"/>
              <a:t>A</a:t>
            </a:r>
            <a:r>
              <a:rPr lang="en-GB" dirty="0"/>
              <a:t>. </a:t>
            </a:r>
            <a:r>
              <a:rPr lang="en-GB" dirty="0" err="1"/>
              <a:t>Mnih</a:t>
            </a:r>
            <a:r>
              <a:rPr lang="en-GB" dirty="0"/>
              <a:t> and G. Hinton (2007</a:t>
            </a:r>
            <a:r>
              <a:rPr lang="en-GB" dirty="0" smtClean="0"/>
              <a:t>)</a:t>
            </a:r>
            <a:br>
              <a:rPr lang="en-GB" dirty="0" smtClean="0"/>
            </a:br>
            <a:r>
              <a:rPr lang="en-GB" dirty="0" smtClean="0"/>
              <a:t>"</a:t>
            </a:r>
            <a:r>
              <a:rPr lang="en-GB" dirty="0"/>
              <a:t>Three new graphical models for statistical language modelling</a:t>
            </a:r>
            <a:r>
              <a:rPr lang="en-GB" dirty="0" smtClean="0"/>
              <a:t>",</a:t>
            </a:r>
            <a:br>
              <a:rPr lang="en-GB" dirty="0" smtClean="0"/>
            </a:br>
            <a:r>
              <a:rPr lang="en-GB" i="1" dirty="0" smtClean="0"/>
              <a:t>ICML</a:t>
            </a:r>
            <a:r>
              <a:rPr lang="en-GB" dirty="0"/>
              <a:t>, </a:t>
            </a:r>
            <a:r>
              <a:rPr lang="en-GB" dirty="0" smtClean="0"/>
              <a:t>pp</a:t>
            </a:r>
            <a:r>
              <a:rPr lang="en-GB" dirty="0"/>
              <a:t>. </a:t>
            </a:r>
            <a:r>
              <a:rPr lang="en-GB" dirty="0" smtClean="0"/>
              <a:t>641–648, </a:t>
            </a:r>
            <a:r>
              <a:rPr lang="en-GB" dirty="0" smtClean="0">
                <a:hlinkClick r:id="rId2"/>
              </a:rPr>
              <a:t>http://www.cs.utoronto.ca/~hinton/absps/threenew.pdf</a:t>
            </a:r>
            <a:endParaRPr lang="en-GB" dirty="0" smtClean="0"/>
          </a:p>
          <a:p>
            <a:pPr lvl="1"/>
            <a:r>
              <a:rPr lang="en-GB" dirty="0" smtClean="0"/>
              <a:t>A. </a:t>
            </a:r>
            <a:r>
              <a:rPr lang="en-GB" dirty="0" err="1" smtClean="0"/>
              <a:t>Mnih</a:t>
            </a:r>
            <a:r>
              <a:rPr lang="en-GB" dirty="0" smtClean="0"/>
              <a:t>, Y. Zhang, and G. Hinton (2009)</a:t>
            </a:r>
            <a:br>
              <a:rPr lang="en-GB" dirty="0" smtClean="0"/>
            </a:br>
            <a:r>
              <a:rPr lang="en-GB" dirty="0" smtClean="0"/>
              <a:t>"Improving a statistical language model through non-linear prediction",</a:t>
            </a:r>
            <a:br>
              <a:rPr lang="en-GB" dirty="0" smtClean="0"/>
            </a:br>
            <a:r>
              <a:rPr lang="en-GB" i="1" dirty="0" err="1" smtClean="0"/>
              <a:t>Neurocomputing</a:t>
            </a:r>
            <a:r>
              <a:rPr lang="en-GB" dirty="0" smtClean="0"/>
              <a:t>, vol. 72, no. 7-9, pp. 1414 – 1418</a:t>
            </a:r>
            <a:br>
              <a:rPr lang="en-GB" dirty="0" smtClean="0"/>
            </a:br>
            <a:r>
              <a:rPr lang="en-GB" dirty="0" smtClean="0">
                <a:hlinkClick r:id="rId3"/>
              </a:rPr>
              <a:t>http://www.sciencedirect.com/science/article/pii/S0925231209000083</a:t>
            </a:r>
            <a:endParaRPr lang="en-GB" dirty="0" smtClean="0"/>
          </a:p>
          <a:p>
            <a:pPr lvl="1"/>
            <a:r>
              <a:rPr lang="en-GB" dirty="0" smtClean="0"/>
              <a:t>A. </a:t>
            </a:r>
            <a:r>
              <a:rPr lang="en-GB" dirty="0" err="1" smtClean="0"/>
              <a:t>Mnih</a:t>
            </a:r>
            <a:r>
              <a:rPr lang="en-GB" dirty="0"/>
              <a:t> </a:t>
            </a:r>
            <a:r>
              <a:rPr lang="en-GB" dirty="0" smtClean="0"/>
              <a:t>and Y.-W. </a:t>
            </a:r>
            <a:r>
              <a:rPr lang="en-GB" dirty="0" err="1" smtClean="0"/>
              <a:t>Teh</a:t>
            </a:r>
            <a:r>
              <a:rPr lang="en-GB" dirty="0" smtClean="0"/>
              <a:t> </a:t>
            </a:r>
            <a:r>
              <a:rPr lang="en-GB" dirty="0"/>
              <a:t>(2012)</a:t>
            </a:r>
            <a:br>
              <a:rPr lang="en-GB" dirty="0"/>
            </a:br>
            <a:r>
              <a:rPr lang="en-GB" dirty="0"/>
              <a:t>"A fast and simple algorithm for training neural probabilistic language </a:t>
            </a:r>
            <a:r>
              <a:rPr lang="en-GB" dirty="0" smtClean="0"/>
              <a:t>models“</a:t>
            </a:r>
            <a:br>
              <a:rPr lang="en-GB" dirty="0" smtClean="0"/>
            </a:br>
            <a:r>
              <a:rPr lang="en-GB" i="1" dirty="0" smtClean="0"/>
              <a:t>ICML</a:t>
            </a:r>
            <a:r>
              <a:rPr lang="en-GB" dirty="0" smtClean="0"/>
              <a:t>, </a:t>
            </a:r>
            <a:r>
              <a:rPr lang="en-GB" dirty="0" smtClean="0">
                <a:hlinkClick r:id="rId4"/>
              </a:rPr>
              <a:t>http</a:t>
            </a:r>
            <a:r>
              <a:rPr lang="en-GB" dirty="0">
                <a:hlinkClick r:id="rId4"/>
              </a:rPr>
              <a:t>://</a:t>
            </a:r>
            <a:r>
              <a:rPr lang="en-GB" dirty="0" smtClean="0">
                <a:hlinkClick r:id="rId4"/>
              </a:rPr>
              <a:t>arxiv.org/pdf/1206.6426</a:t>
            </a:r>
            <a:endParaRPr lang="en-GB" dirty="0" smtClean="0"/>
          </a:p>
          <a:p>
            <a:pPr lvl="1"/>
            <a:r>
              <a:rPr lang="en-GB" dirty="0"/>
              <a:t>A. </a:t>
            </a:r>
            <a:r>
              <a:rPr lang="en-GB" dirty="0" err="1" smtClean="0"/>
              <a:t>Mnih</a:t>
            </a:r>
            <a:r>
              <a:rPr lang="en-GB" dirty="0" smtClean="0"/>
              <a:t> and K. </a:t>
            </a:r>
            <a:r>
              <a:rPr lang="en-GB" dirty="0" err="1" smtClean="0"/>
              <a:t>Kavukcuoglu</a:t>
            </a:r>
            <a:r>
              <a:rPr lang="en-GB" dirty="0" smtClean="0"/>
              <a:t> (2013)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“Learning word </a:t>
            </a:r>
            <a:r>
              <a:rPr lang="en-GB" dirty="0" err="1" smtClean="0"/>
              <a:t>embeddings</a:t>
            </a:r>
            <a:r>
              <a:rPr lang="en-GB" dirty="0" smtClean="0"/>
              <a:t> efficiently with noise-contrastive estimation“</a:t>
            </a:r>
            <a:r>
              <a:rPr lang="en-GB" dirty="0"/>
              <a:t/>
            </a:r>
            <a:br>
              <a:rPr lang="en-GB" dirty="0"/>
            </a:br>
            <a:r>
              <a:rPr lang="en-GB" i="1" dirty="0" smtClean="0"/>
              <a:t>NIPS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hlinkClick r:id="rId5"/>
              </a:rPr>
              <a:t>http://</a:t>
            </a:r>
            <a:r>
              <a:rPr lang="en-GB" dirty="0" smtClean="0">
                <a:hlinkClick r:id="rId5"/>
              </a:rPr>
              <a:t>papers.nips.cc/paper/5165-learning-word-embeddings-efficiently-with-noise-contrastive-estimation.pdf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28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Recurrent neural </a:t>
            </a:r>
            <a:r>
              <a:rPr lang="en-GB" b="1" dirty="0" smtClean="0"/>
              <a:t>networks</a:t>
            </a:r>
            <a:br>
              <a:rPr lang="en-GB" b="1" dirty="0" smtClean="0"/>
            </a:br>
            <a:r>
              <a:rPr lang="en-GB" b="1" dirty="0" smtClean="0"/>
              <a:t>(long-term </a:t>
            </a:r>
            <a:r>
              <a:rPr lang="en-GB" b="1" dirty="0"/>
              <a:t>memory of word context):</a:t>
            </a:r>
            <a:endParaRPr lang="en-GB" dirty="0"/>
          </a:p>
          <a:p>
            <a:pPr lvl="1"/>
            <a:r>
              <a:rPr lang="en-GB" dirty="0" smtClean="0"/>
              <a:t>Tomas </a:t>
            </a:r>
            <a:r>
              <a:rPr lang="en-GB" dirty="0" err="1"/>
              <a:t>Mikolov</a:t>
            </a:r>
            <a:r>
              <a:rPr lang="en-GB" dirty="0"/>
              <a:t>, M </a:t>
            </a:r>
            <a:r>
              <a:rPr lang="en-GB" dirty="0" err="1"/>
              <a:t>Karafiat</a:t>
            </a:r>
            <a:r>
              <a:rPr lang="en-GB" dirty="0"/>
              <a:t>, J </a:t>
            </a:r>
            <a:r>
              <a:rPr lang="en-GB" dirty="0" err="1"/>
              <a:t>Cernocky</a:t>
            </a:r>
            <a:r>
              <a:rPr lang="en-GB" dirty="0"/>
              <a:t>, S </a:t>
            </a:r>
            <a:r>
              <a:rPr lang="en-GB" dirty="0" err="1"/>
              <a:t>Khudanpur</a:t>
            </a:r>
            <a:r>
              <a:rPr lang="en-GB" dirty="0"/>
              <a:t> (2010</a:t>
            </a:r>
            <a:r>
              <a:rPr lang="en-GB" dirty="0" smtClean="0"/>
              <a:t>)</a:t>
            </a:r>
            <a:br>
              <a:rPr lang="en-GB" dirty="0" smtClean="0"/>
            </a:br>
            <a:r>
              <a:rPr lang="en-GB" dirty="0" smtClean="0"/>
              <a:t>"</a:t>
            </a:r>
            <a:r>
              <a:rPr lang="en-GB" dirty="0"/>
              <a:t>Recurrent neural network-based language </a:t>
            </a:r>
            <a:r>
              <a:rPr lang="en-GB" dirty="0" smtClean="0"/>
              <a:t>model“</a:t>
            </a:r>
            <a:br>
              <a:rPr lang="en-GB" dirty="0" smtClean="0"/>
            </a:br>
            <a:r>
              <a:rPr lang="en-GB" i="1" dirty="0" err="1" smtClean="0"/>
              <a:t>Interspeech</a:t>
            </a:r>
            <a:endParaRPr lang="en-GB" i="1" dirty="0"/>
          </a:p>
          <a:p>
            <a:pPr lvl="1"/>
            <a:r>
              <a:rPr lang="en-GB" dirty="0" smtClean="0"/>
              <a:t>T. </a:t>
            </a:r>
            <a:r>
              <a:rPr lang="en-GB" dirty="0" err="1" smtClean="0"/>
              <a:t>Mikolov</a:t>
            </a:r>
            <a:r>
              <a:rPr lang="en-GB" dirty="0" smtClean="0"/>
              <a:t>, S. </a:t>
            </a:r>
            <a:r>
              <a:rPr lang="en-GB" dirty="0" err="1" smtClean="0"/>
              <a:t>Kombrink</a:t>
            </a:r>
            <a:r>
              <a:rPr lang="en-GB" dirty="0" smtClean="0"/>
              <a:t>, L. Burger, J. </a:t>
            </a:r>
            <a:r>
              <a:rPr lang="en-GB" dirty="0" err="1" smtClean="0"/>
              <a:t>Cernocky</a:t>
            </a:r>
            <a:r>
              <a:rPr lang="en-GB" dirty="0"/>
              <a:t> </a:t>
            </a:r>
            <a:r>
              <a:rPr lang="en-GB" dirty="0" smtClean="0"/>
              <a:t>and S. </a:t>
            </a:r>
            <a:r>
              <a:rPr lang="en-GB" dirty="0" err="1" smtClean="0"/>
              <a:t>Khudanpur</a:t>
            </a:r>
            <a:r>
              <a:rPr lang="en-GB" dirty="0" smtClean="0"/>
              <a:t> (2011)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“Extensions of Recurrent Neural Network Language Model“</a:t>
            </a:r>
            <a:r>
              <a:rPr lang="en-GB" dirty="0"/>
              <a:t/>
            </a:r>
            <a:br>
              <a:rPr lang="en-GB" dirty="0"/>
            </a:br>
            <a:r>
              <a:rPr lang="en-GB" i="1" dirty="0" smtClean="0"/>
              <a:t>ICASSP</a:t>
            </a:r>
            <a:r>
              <a:rPr lang="en-GB" dirty="0"/>
              <a:t> </a:t>
            </a:r>
            <a:endParaRPr lang="en-GB" dirty="0" smtClean="0"/>
          </a:p>
          <a:p>
            <a:pPr lvl="1"/>
            <a:r>
              <a:rPr lang="en-GB" dirty="0" smtClean="0"/>
              <a:t>Tomas </a:t>
            </a:r>
            <a:r>
              <a:rPr lang="en-GB" dirty="0" err="1"/>
              <a:t>Mikolov</a:t>
            </a:r>
            <a:r>
              <a:rPr lang="en-GB" dirty="0"/>
              <a:t> and Geoff Zweig (2012)</a:t>
            </a:r>
            <a:br>
              <a:rPr lang="en-GB" dirty="0"/>
            </a:br>
            <a:r>
              <a:rPr lang="en-GB" dirty="0"/>
              <a:t>"Context-dependent Recurrent Neural Network Language Model“</a:t>
            </a:r>
            <a:br>
              <a:rPr lang="en-GB" dirty="0"/>
            </a:br>
            <a:r>
              <a:rPr lang="en-GB" i="1" dirty="0"/>
              <a:t>IEEE Speech Language Technologies</a:t>
            </a:r>
            <a:r>
              <a:rPr lang="en-GB" dirty="0"/>
              <a:t> </a:t>
            </a:r>
          </a:p>
          <a:p>
            <a:pPr lvl="1"/>
            <a:r>
              <a:rPr lang="en-GB" dirty="0" smtClean="0"/>
              <a:t>Tomas </a:t>
            </a:r>
            <a:r>
              <a:rPr lang="en-GB" dirty="0" err="1"/>
              <a:t>Mikolov</a:t>
            </a:r>
            <a:r>
              <a:rPr lang="en-GB" dirty="0"/>
              <a:t>, Wen-Tau </a:t>
            </a:r>
            <a:r>
              <a:rPr lang="en-GB" dirty="0" err="1" smtClean="0"/>
              <a:t>Yih</a:t>
            </a:r>
            <a:r>
              <a:rPr lang="en-GB" dirty="0"/>
              <a:t> </a:t>
            </a:r>
            <a:r>
              <a:rPr lang="en-GB" dirty="0" smtClean="0"/>
              <a:t>and </a:t>
            </a:r>
            <a:r>
              <a:rPr lang="en-GB" dirty="0"/>
              <a:t>Geoffrey Zweig (2013</a:t>
            </a:r>
            <a:r>
              <a:rPr lang="en-GB" dirty="0" smtClean="0"/>
              <a:t>)</a:t>
            </a:r>
            <a:br>
              <a:rPr lang="en-GB" dirty="0" smtClean="0"/>
            </a:br>
            <a:r>
              <a:rPr lang="en-GB" dirty="0" smtClean="0"/>
              <a:t>"</a:t>
            </a:r>
            <a:r>
              <a:rPr lang="en-GB" dirty="0"/>
              <a:t>Linguistic Regularities in Continuous </a:t>
            </a:r>
            <a:r>
              <a:rPr lang="en-GB" dirty="0" err="1"/>
              <a:t>SpaceWord</a:t>
            </a:r>
            <a:r>
              <a:rPr lang="en-GB" dirty="0"/>
              <a:t> Representations"</a:t>
            </a:r>
            <a:br>
              <a:rPr lang="en-GB" dirty="0"/>
            </a:br>
            <a:r>
              <a:rPr lang="en-GB" i="1" dirty="0"/>
              <a:t>NAACL-HLT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www.aclweb.org/anthology/N/N13/N13-1090.pdf</a:t>
            </a:r>
            <a:endParaRPr lang="en-GB" dirty="0" smtClean="0"/>
          </a:p>
          <a:p>
            <a:pPr lvl="1"/>
            <a:r>
              <a:rPr lang="en-GB" dirty="0">
                <a:hlinkClick r:id="rId3"/>
              </a:rPr>
              <a:t>http://</a:t>
            </a:r>
            <a:r>
              <a:rPr lang="en-GB" dirty="0" smtClean="0">
                <a:hlinkClick r:id="rId3"/>
              </a:rPr>
              <a:t>research.microsoft.com/en-us/projects/rnn/default.aspx</a:t>
            </a:r>
            <a:r>
              <a:rPr lang="en-GB" dirty="0" smtClean="0"/>
              <a:t> 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38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Applications:</a:t>
            </a:r>
            <a:endParaRPr lang="en-GB" dirty="0"/>
          </a:p>
          <a:p>
            <a:pPr lvl="1"/>
            <a:r>
              <a:rPr lang="en-GB" dirty="0" smtClean="0"/>
              <a:t>P. Mirowski</a:t>
            </a:r>
            <a:r>
              <a:rPr lang="en-GB" dirty="0"/>
              <a:t>, </a:t>
            </a:r>
            <a:r>
              <a:rPr lang="en-GB" dirty="0" smtClean="0"/>
              <a:t>S. Chopra</a:t>
            </a:r>
            <a:r>
              <a:rPr lang="en-GB" dirty="0"/>
              <a:t>, </a:t>
            </a:r>
            <a:r>
              <a:rPr lang="en-GB" dirty="0" smtClean="0"/>
              <a:t>S. </a:t>
            </a:r>
            <a:r>
              <a:rPr lang="en-GB" dirty="0" err="1" smtClean="0"/>
              <a:t>Balakrishnan</a:t>
            </a:r>
            <a:r>
              <a:rPr lang="en-GB" dirty="0" smtClean="0"/>
              <a:t> </a:t>
            </a:r>
            <a:r>
              <a:rPr lang="en-GB" dirty="0"/>
              <a:t>and </a:t>
            </a:r>
            <a:r>
              <a:rPr lang="en-GB" dirty="0" smtClean="0"/>
              <a:t>S. Bangalore </a:t>
            </a:r>
            <a:r>
              <a:rPr lang="en-GB" dirty="0"/>
              <a:t>(2010) </a:t>
            </a:r>
            <a:br>
              <a:rPr lang="en-GB" dirty="0"/>
            </a:br>
            <a:r>
              <a:rPr lang="en-GB" dirty="0"/>
              <a:t>“Feature-rich continuous language models for speech recognition”,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i="1" dirty="0" smtClean="0"/>
              <a:t>SLT </a:t>
            </a:r>
          </a:p>
          <a:p>
            <a:pPr lvl="1"/>
            <a:r>
              <a:rPr lang="en-GB" dirty="0" smtClean="0"/>
              <a:t>G. Zweig and C. Burges (2011)</a:t>
            </a:r>
            <a:br>
              <a:rPr lang="en-GB" dirty="0" smtClean="0"/>
            </a:br>
            <a:r>
              <a:rPr lang="en-GB" dirty="0" smtClean="0"/>
              <a:t>“The Microsoft Research Sentence Completion Challenge”</a:t>
            </a:r>
            <a:br>
              <a:rPr lang="en-GB" dirty="0" smtClean="0"/>
            </a:br>
            <a:r>
              <a:rPr lang="en-GB" i="1" dirty="0" smtClean="0"/>
              <a:t>MSR Technical Report MSR-TR-2011-129</a:t>
            </a:r>
          </a:p>
          <a:p>
            <a:pPr lvl="1"/>
            <a:r>
              <a:rPr lang="en-GB" dirty="0">
                <a:hlinkClick r:id="rId2"/>
              </a:rPr>
              <a:t>http://</a:t>
            </a:r>
            <a:r>
              <a:rPr lang="en-GB" dirty="0" smtClean="0">
                <a:hlinkClick r:id="rId2"/>
              </a:rPr>
              <a:t>research.microsoft.com/apps/pubs/default.aspx?id=157031</a:t>
            </a:r>
            <a:r>
              <a:rPr lang="en-GB" i="1" dirty="0" smtClean="0"/>
              <a:t> </a:t>
            </a:r>
          </a:p>
          <a:p>
            <a:pPr lvl="1"/>
            <a:r>
              <a:rPr lang="en-GB" dirty="0"/>
              <a:t>M. </a:t>
            </a:r>
            <a:r>
              <a:rPr lang="en-GB" dirty="0" err="1"/>
              <a:t>Auli</a:t>
            </a:r>
            <a:r>
              <a:rPr lang="en-GB" dirty="0"/>
              <a:t>, M. Galley, C. Quirk and G. Zweig (2013)</a:t>
            </a:r>
            <a:br>
              <a:rPr lang="en-GB" dirty="0"/>
            </a:br>
            <a:r>
              <a:rPr lang="en-GB" dirty="0"/>
              <a:t>“Joint Language and Translation </a:t>
            </a:r>
            <a:r>
              <a:rPr lang="en-GB" dirty="0" err="1"/>
              <a:t>Modeling</a:t>
            </a:r>
            <a:r>
              <a:rPr lang="en-GB" dirty="0"/>
              <a:t> with Recurrent Neural Networks”</a:t>
            </a:r>
            <a:br>
              <a:rPr lang="en-GB" dirty="0"/>
            </a:br>
            <a:r>
              <a:rPr lang="en-GB" i="1" dirty="0"/>
              <a:t>EMNLP</a:t>
            </a:r>
          </a:p>
          <a:p>
            <a:pPr lvl="1"/>
            <a:r>
              <a:rPr lang="en-GB" dirty="0" smtClean="0"/>
              <a:t>K. Yao, G</a:t>
            </a:r>
            <a:r>
              <a:rPr lang="en-GB" dirty="0"/>
              <a:t>. </a:t>
            </a:r>
            <a:r>
              <a:rPr lang="en-GB" dirty="0" smtClean="0"/>
              <a:t>Zweig, M.-Y. Hwang, Y. Shi and D. Yu </a:t>
            </a:r>
            <a:r>
              <a:rPr lang="en-GB" dirty="0"/>
              <a:t>(2013)</a:t>
            </a:r>
            <a:br>
              <a:rPr lang="en-GB" dirty="0"/>
            </a:br>
            <a:r>
              <a:rPr lang="en-GB" dirty="0" smtClean="0"/>
              <a:t>“Recurrent Neural Networks for Language Understanding”</a:t>
            </a:r>
            <a:r>
              <a:rPr lang="en-GB" dirty="0"/>
              <a:t/>
            </a:r>
            <a:br>
              <a:rPr lang="en-GB" dirty="0"/>
            </a:br>
            <a:r>
              <a:rPr lang="en-GB" i="1" dirty="0" err="1" smtClean="0"/>
              <a:t>Interspeech</a:t>
            </a:r>
            <a:endParaRPr lang="en-GB" i="1" dirty="0"/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34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Continuous Bags of Words, Skip-Grams, Word2Vec:</a:t>
            </a:r>
            <a:endParaRPr lang="en-GB" dirty="0"/>
          </a:p>
          <a:p>
            <a:pPr lvl="1"/>
            <a:r>
              <a:rPr lang="en-GB" dirty="0" smtClean="0"/>
              <a:t>Tomas </a:t>
            </a:r>
            <a:r>
              <a:rPr lang="en-GB" dirty="0" err="1"/>
              <a:t>Mikolov</a:t>
            </a:r>
            <a:r>
              <a:rPr lang="en-GB" dirty="0"/>
              <a:t> </a:t>
            </a:r>
            <a:r>
              <a:rPr lang="en-GB" dirty="0" smtClean="0"/>
              <a:t>et al </a:t>
            </a:r>
            <a:r>
              <a:rPr lang="en-GB" dirty="0"/>
              <a:t>(</a:t>
            </a:r>
            <a:r>
              <a:rPr lang="en-GB" dirty="0" smtClean="0"/>
              <a:t>2013)</a:t>
            </a:r>
            <a:br>
              <a:rPr lang="en-GB" dirty="0" smtClean="0"/>
            </a:br>
            <a:r>
              <a:rPr lang="en-GB" dirty="0" smtClean="0"/>
              <a:t>“Efficient Estimation of Word Representation in Vector Space“</a:t>
            </a:r>
            <a:br>
              <a:rPr lang="en-GB" dirty="0" smtClean="0"/>
            </a:br>
            <a:r>
              <a:rPr lang="en-GB" dirty="0" smtClean="0"/>
              <a:t>arXiv.1301.3781v3</a:t>
            </a:r>
            <a:endParaRPr lang="en-GB" dirty="0"/>
          </a:p>
          <a:p>
            <a:pPr lvl="1"/>
            <a:r>
              <a:rPr lang="en-GB" dirty="0"/>
              <a:t>Tomas </a:t>
            </a:r>
            <a:r>
              <a:rPr lang="en-GB" dirty="0" err="1" smtClean="0"/>
              <a:t>Mikolov</a:t>
            </a:r>
            <a:r>
              <a:rPr lang="en-GB" dirty="0" smtClean="0"/>
              <a:t> et al (2013)</a:t>
            </a:r>
            <a:br>
              <a:rPr lang="en-GB" dirty="0" smtClean="0"/>
            </a:br>
            <a:r>
              <a:rPr lang="en-GB" dirty="0" smtClean="0"/>
              <a:t>“Distributed Representation of Words and Phrases and their Compositionality”</a:t>
            </a:r>
            <a:br>
              <a:rPr lang="en-GB" dirty="0" smtClean="0"/>
            </a:br>
            <a:r>
              <a:rPr lang="en-GB" dirty="0" smtClean="0"/>
              <a:t>arXiv.1310.4546v1, </a:t>
            </a:r>
            <a:r>
              <a:rPr lang="en-GB" i="1" dirty="0" smtClean="0"/>
              <a:t>NIPS</a:t>
            </a:r>
          </a:p>
          <a:p>
            <a:pPr lvl="1"/>
            <a:r>
              <a:rPr lang="en-GB" dirty="0">
                <a:hlinkClick r:id="rId2"/>
              </a:rPr>
              <a:t>http://code.google.com/p/word2vec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91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366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Probabilistic</a:t>
            </a:r>
            <a:br>
              <a:rPr lang="en-GB" dirty="0" smtClean="0"/>
            </a:br>
            <a:r>
              <a:rPr lang="en-GB" dirty="0" smtClean="0"/>
              <a:t>Language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Goal: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score sentences according to their likelihood</a:t>
            </a:r>
          </a:p>
          <a:p>
            <a:pPr lvl="1"/>
            <a:r>
              <a:rPr lang="en-US" dirty="0" smtClean="0"/>
              <a:t>Machine </a:t>
            </a:r>
            <a:r>
              <a:rPr lang="en-US" dirty="0"/>
              <a:t>Translation:</a:t>
            </a:r>
          </a:p>
          <a:p>
            <a:pPr lvl="2"/>
            <a:r>
              <a:rPr lang="en-US" i="1" dirty="0" smtClean="0"/>
              <a:t>P</a:t>
            </a:r>
            <a:r>
              <a:rPr lang="en-US" dirty="0" smtClean="0"/>
              <a:t>(</a:t>
            </a:r>
            <a:r>
              <a:rPr lang="en-US" b="1" dirty="0" smtClean="0"/>
              <a:t>high </a:t>
            </a:r>
            <a:r>
              <a:rPr lang="en-US" dirty="0"/>
              <a:t>winds </a:t>
            </a:r>
            <a:r>
              <a:rPr lang="en-US" dirty="0" smtClean="0"/>
              <a:t>tonight) </a:t>
            </a:r>
            <a:r>
              <a:rPr lang="en-US" dirty="0"/>
              <a:t>&gt; </a:t>
            </a:r>
            <a:r>
              <a:rPr lang="en-US" i="1" dirty="0" smtClean="0"/>
              <a:t>P</a:t>
            </a:r>
            <a:r>
              <a:rPr lang="en-US" dirty="0" smtClean="0"/>
              <a:t>(</a:t>
            </a:r>
            <a:r>
              <a:rPr lang="en-US" b="1" dirty="0" smtClean="0"/>
              <a:t>large</a:t>
            </a:r>
            <a:r>
              <a:rPr lang="en-US" dirty="0" smtClean="0"/>
              <a:t> </a:t>
            </a:r>
            <a:r>
              <a:rPr lang="en-US" dirty="0"/>
              <a:t>winds </a:t>
            </a:r>
            <a:r>
              <a:rPr lang="en-US" dirty="0" smtClean="0"/>
              <a:t>tonight)</a:t>
            </a:r>
            <a:endParaRPr lang="en-US" dirty="0"/>
          </a:p>
          <a:p>
            <a:pPr lvl="1"/>
            <a:r>
              <a:rPr lang="en-US" dirty="0"/>
              <a:t>Spell Correction</a:t>
            </a:r>
          </a:p>
          <a:p>
            <a:pPr lvl="2"/>
            <a:r>
              <a:rPr lang="en-US" dirty="0"/>
              <a:t>The office is about fifteen </a:t>
            </a:r>
            <a:r>
              <a:rPr lang="en-US" b="1" dirty="0"/>
              <a:t>minuets</a:t>
            </a:r>
            <a:r>
              <a:rPr lang="en-US" dirty="0"/>
              <a:t> from my house</a:t>
            </a:r>
          </a:p>
          <a:p>
            <a:pPr lvl="2"/>
            <a:r>
              <a:rPr lang="en-US" i="1" dirty="0" smtClean="0"/>
              <a:t>P</a:t>
            </a:r>
            <a:r>
              <a:rPr lang="en-US" dirty="0" smtClean="0"/>
              <a:t>(about </a:t>
            </a:r>
            <a:r>
              <a:rPr lang="en-US" dirty="0"/>
              <a:t>fifteen </a:t>
            </a:r>
            <a:r>
              <a:rPr lang="en-US" b="1" dirty="0"/>
              <a:t>minutes</a:t>
            </a:r>
            <a:r>
              <a:rPr lang="en-US" dirty="0"/>
              <a:t> from) &gt; </a:t>
            </a:r>
            <a:r>
              <a:rPr lang="en-US" i="1" dirty="0" smtClean="0"/>
              <a:t>P</a:t>
            </a:r>
            <a:r>
              <a:rPr lang="en-US" dirty="0" smtClean="0"/>
              <a:t>(about </a:t>
            </a:r>
            <a:r>
              <a:rPr lang="en-US" dirty="0"/>
              <a:t>fifteen </a:t>
            </a:r>
            <a:r>
              <a:rPr lang="en-US" b="1" dirty="0"/>
              <a:t>minuets</a:t>
            </a:r>
            <a:r>
              <a:rPr lang="en-US" dirty="0"/>
              <a:t> from)</a:t>
            </a:r>
          </a:p>
          <a:p>
            <a:pPr lvl="1"/>
            <a:r>
              <a:rPr lang="en-US" dirty="0"/>
              <a:t>Speech Recognition</a:t>
            </a:r>
          </a:p>
          <a:p>
            <a:pPr lvl="2"/>
            <a:r>
              <a:rPr lang="en-US" i="1" dirty="0" smtClean="0"/>
              <a:t>P</a:t>
            </a:r>
            <a:r>
              <a:rPr lang="en-US" dirty="0" smtClean="0"/>
              <a:t>(</a:t>
            </a:r>
            <a:r>
              <a:rPr lang="en-US" b="1" dirty="0" smtClean="0"/>
              <a:t>I </a:t>
            </a:r>
            <a:r>
              <a:rPr lang="en-US" b="1" dirty="0"/>
              <a:t>saw a van</a:t>
            </a:r>
            <a:r>
              <a:rPr lang="en-US" dirty="0"/>
              <a:t>) &gt;&gt; </a:t>
            </a:r>
            <a:r>
              <a:rPr lang="en-US" i="1" dirty="0" smtClean="0"/>
              <a:t>P</a:t>
            </a:r>
            <a:r>
              <a:rPr lang="en-US" dirty="0" smtClean="0"/>
              <a:t>(</a:t>
            </a:r>
            <a:r>
              <a:rPr lang="en-US" b="1" dirty="0" smtClean="0"/>
              <a:t>eyes </a:t>
            </a:r>
            <a:r>
              <a:rPr lang="en-US" b="1" dirty="0"/>
              <a:t>awe of an</a:t>
            </a:r>
            <a:r>
              <a:rPr lang="en-US" dirty="0"/>
              <a:t>)</a:t>
            </a:r>
          </a:p>
          <a:p>
            <a:pPr lvl="2"/>
            <a:r>
              <a:rPr lang="en-US" dirty="0" smtClean="0"/>
              <a:t>Re-ranking </a:t>
            </a:r>
            <a:r>
              <a:rPr lang="en-US" dirty="0"/>
              <a:t>n-best lists of sentences produced by an acoustic model,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taking </a:t>
            </a:r>
            <a:r>
              <a:rPr lang="en-US" dirty="0"/>
              <a:t>the </a:t>
            </a:r>
            <a:r>
              <a:rPr lang="en-US" dirty="0" smtClean="0"/>
              <a:t>best</a:t>
            </a:r>
            <a:endParaRPr lang="en-GB" sz="2400" dirty="0" smtClean="0"/>
          </a:p>
          <a:p>
            <a:r>
              <a:rPr lang="en-GB" dirty="0" smtClean="0"/>
              <a:t>Secondary goal: </a:t>
            </a:r>
            <a:br>
              <a:rPr lang="en-GB" dirty="0" smtClean="0"/>
            </a:br>
            <a:r>
              <a:rPr lang="en-GB" dirty="0" smtClean="0"/>
              <a:t>sentence completion or generation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87</a:t>
            </a:fld>
            <a:endParaRPr lang="en-US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46705" cy="365125"/>
          </a:xfrm>
        </p:spPr>
        <p:txBody>
          <a:bodyPr/>
          <a:lstStyle/>
          <a:p>
            <a:pPr algn="ctr"/>
            <a:r>
              <a:rPr lang="en-GB" dirty="0" smtClean="0"/>
              <a:t>Slide courtesy of Abhishek Arun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76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 of a bigram language model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88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57707" y="2502420"/>
          <a:ext cx="2228712" cy="1026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8712"/>
              </a:tblGrid>
              <a:tr h="3420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 smtClean="0">
                          <a:latin typeface="+mj-lt"/>
                        </a:rPr>
                        <a:t>There is a big house</a:t>
                      </a:r>
                      <a:endParaRPr lang="en-US" sz="1400" b="0" dirty="0" smtClean="0">
                        <a:latin typeface="+mj-lt"/>
                      </a:endParaRPr>
                    </a:p>
                  </a:txBody>
                  <a:tcPr marL="68580" marR="68580" marT="34290" marB="34290"/>
                </a:tc>
              </a:tr>
              <a:tr h="3420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latin typeface="+mj-lt"/>
                        </a:rPr>
                        <a:t>I buy a house</a:t>
                      </a:r>
                      <a:endParaRPr lang="en-US" sz="1400" dirty="0" smtClean="0">
                        <a:latin typeface="+mj-lt"/>
                      </a:endParaRPr>
                    </a:p>
                  </a:txBody>
                  <a:tcPr marL="68580" marR="68580" marT="34290" marB="34290"/>
                </a:tc>
              </a:tr>
              <a:tr h="3420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latin typeface="+mj-lt"/>
                        </a:rPr>
                        <a:t>They buy the new house</a:t>
                      </a:r>
                      <a:endParaRPr lang="en-US" sz="1400" dirty="0" smtClean="0">
                        <a:latin typeface="+mj-lt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576692" y="2527185"/>
            <a:ext cx="2045401" cy="284488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3576693" y="2547595"/>
            <a:ext cx="216580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latin typeface="+mj-lt"/>
              </a:rPr>
              <a:t>p(</a:t>
            </a:r>
            <a:r>
              <a:rPr lang="en-US" sz="1500" dirty="0" err="1">
                <a:latin typeface="+mj-lt"/>
              </a:rPr>
              <a:t>big|a</a:t>
            </a:r>
            <a:r>
              <a:rPr lang="en-US" sz="1500" dirty="0">
                <a:latin typeface="+mj-lt"/>
              </a:rPr>
              <a:t>) = 0.5</a:t>
            </a:r>
          </a:p>
          <a:p>
            <a:r>
              <a:rPr lang="en-US" sz="1500" dirty="0">
                <a:latin typeface="+mj-lt"/>
              </a:rPr>
              <a:t>p(</a:t>
            </a:r>
            <a:r>
              <a:rPr lang="en-US" sz="1500" dirty="0" err="1">
                <a:latin typeface="+mj-lt"/>
              </a:rPr>
              <a:t>is|there</a:t>
            </a:r>
            <a:r>
              <a:rPr lang="en-US" sz="1500" dirty="0">
                <a:latin typeface="+mj-lt"/>
              </a:rPr>
              <a:t>) = 1</a:t>
            </a:r>
          </a:p>
          <a:p>
            <a:r>
              <a:rPr lang="en-US" sz="1500" dirty="0">
                <a:latin typeface="+mj-lt"/>
              </a:rPr>
              <a:t>p(</a:t>
            </a:r>
            <a:r>
              <a:rPr lang="en-US" sz="1500" dirty="0" err="1">
                <a:latin typeface="+mj-lt"/>
              </a:rPr>
              <a:t>buy|they</a:t>
            </a:r>
            <a:r>
              <a:rPr lang="en-US" sz="1500" dirty="0">
                <a:latin typeface="+mj-lt"/>
              </a:rPr>
              <a:t>) = 1</a:t>
            </a:r>
          </a:p>
          <a:p>
            <a:r>
              <a:rPr lang="en-US" sz="1500" dirty="0">
                <a:latin typeface="+mj-lt"/>
              </a:rPr>
              <a:t>p(</a:t>
            </a:r>
            <a:r>
              <a:rPr lang="en-US" sz="1500" dirty="0" err="1">
                <a:latin typeface="+mj-lt"/>
              </a:rPr>
              <a:t>house|a</a:t>
            </a:r>
            <a:r>
              <a:rPr lang="en-US" sz="1500" dirty="0">
                <a:latin typeface="+mj-lt"/>
              </a:rPr>
              <a:t>) = 0.5</a:t>
            </a:r>
          </a:p>
          <a:p>
            <a:r>
              <a:rPr lang="en-US" sz="1500" dirty="0">
                <a:latin typeface="+mj-lt"/>
              </a:rPr>
              <a:t>p(</a:t>
            </a:r>
            <a:r>
              <a:rPr lang="en-US" sz="1500" dirty="0" err="1">
                <a:latin typeface="+mj-lt"/>
              </a:rPr>
              <a:t>buy|i</a:t>
            </a:r>
            <a:r>
              <a:rPr lang="en-US" sz="1500" dirty="0">
                <a:latin typeface="+mj-lt"/>
              </a:rPr>
              <a:t>) = 1</a:t>
            </a:r>
          </a:p>
          <a:p>
            <a:r>
              <a:rPr lang="en-US" sz="1500" dirty="0">
                <a:latin typeface="+mj-lt"/>
              </a:rPr>
              <a:t>p(</a:t>
            </a:r>
            <a:r>
              <a:rPr lang="en-US" sz="1500" dirty="0" err="1">
                <a:latin typeface="+mj-lt"/>
              </a:rPr>
              <a:t>a|buy</a:t>
            </a:r>
            <a:r>
              <a:rPr lang="en-US" sz="1500" dirty="0">
                <a:latin typeface="+mj-lt"/>
              </a:rPr>
              <a:t>) = 0.5</a:t>
            </a:r>
          </a:p>
          <a:p>
            <a:r>
              <a:rPr lang="en-US" sz="1500" dirty="0">
                <a:latin typeface="+mj-lt"/>
              </a:rPr>
              <a:t>p(</a:t>
            </a:r>
            <a:r>
              <a:rPr lang="en-US" sz="1500" dirty="0" err="1">
                <a:latin typeface="+mj-lt"/>
              </a:rPr>
              <a:t>new|the</a:t>
            </a:r>
            <a:r>
              <a:rPr lang="en-US" sz="1500" dirty="0">
                <a:latin typeface="+mj-lt"/>
              </a:rPr>
              <a:t>) = 1</a:t>
            </a:r>
          </a:p>
          <a:p>
            <a:r>
              <a:rPr lang="en-US" sz="1500" dirty="0">
                <a:latin typeface="+mj-lt"/>
              </a:rPr>
              <a:t>p(</a:t>
            </a:r>
            <a:r>
              <a:rPr lang="en-US" sz="1500" dirty="0" err="1">
                <a:latin typeface="+mj-lt"/>
              </a:rPr>
              <a:t>house|big</a:t>
            </a:r>
            <a:r>
              <a:rPr lang="en-US" sz="1500" dirty="0">
                <a:latin typeface="+mj-lt"/>
              </a:rPr>
              <a:t>) = 1</a:t>
            </a:r>
          </a:p>
          <a:p>
            <a:r>
              <a:rPr lang="en-US" sz="1500" dirty="0">
                <a:latin typeface="+mj-lt"/>
              </a:rPr>
              <a:t>p(</a:t>
            </a:r>
            <a:r>
              <a:rPr lang="en-US" sz="1500" dirty="0" err="1">
                <a:latin typeface="+mj-lt"/>
              </a:rPr>
              <a:t>the|buy</a:t>
            </a:r>
            <a:r>
              <a:rPr lang="en-US" sz="1500" dirty="0">
                <a:latin typeface="+mj-lt"/>
              </a:rPr>
              <a:t>) = 0.5</a:t>
            </a:r>
          </a:p>
          <a:p>
            <a:r>
              <a:rPr lang="en-US" sz="1500" dirty="0">
                <a:latin typeface="+mj-lt"/>
              </a:rPr>
              <a:t>p(a| is) = 1</a:t>
            </a:r>
          </a:p>
          <a:p>
            <a:r>
              <a:rPr lang="en-US" sz="1500" dirty="0">
                <a:latin typeface="+mj-lt"/>
              </a:rPr>
              <a:t>p(</a:t>
            </a:r>
            <a:r>
              <a:rPr lang="en-US" sz="1500" dirty="0" err="1">
                <a:latin typeface="+mj-lt"/>
              </a:rPr>
              <a:t>house|new</a:t>
            </a:r>
            <a:r>
              <a:rPr lang="en-US" sz="1500" dirty="0">
                <a:latin typeface="+mj-lt"/>
              </a:rPr>
              <a:t>) = 1</a:t>
            </a:r>
          </a:p>
          <a:p>
            <a:r>
              <a:rPr lang="en-US" sz="1500" dirty="0">
                <a:latin typeface="+mj-lt"/>
              </a:rPr>
              <a:t>p(they| &lt; s &gt;) = .333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2941791" y="5455719"/>
          <a:ext cx="3315201" cy="782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16" name="Equation" r:id="rId4" imgW="2070000" imgH="431640" progId="Equation.3">
                  <p:embed/>
                </p:oleObj>
              </mc:Choice>
              <mc:Fallback>
                <p:oleObj name="Equation" r:id="rId4" imgW="20700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1791" y="5455719"/>
                        <a:ext cx="3315201" cy="7822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5916058" y="2524085"/>
            <a:ext cx="26272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350" dirty="0" smtClean="0">
                <a:latin typeface="+mj-lt"/>
              </a:rPr>
              <a:t>S1</a:t>
            </a:r>
            <a:r>
              <a:rPr lang="en-GB" sz="1350" i="1" dirty="0" smtClean="0">
                <a:latin typeface="+mj-lt"/>
              </a:rPr>
              <a:t>:</a:t>
            </a:r>
            <a:br>
              <a:rPr lang="en-GB" sz="1350" i="1" dirty="0" smtClean="0">
                <a:latin typeface="+mj-lt"/>
              </a:rPr>
            </a:br>
            <a:r>
              <a:rPr lang="en-GB" sz="1350" i="1" dirty="0" smtClean="0">
                <a:latin typeface="+mj-lt"/>
              </a:rPr>
              <a:t>they </a:t>
            </a:r>
            <a:r>
              <a:rPr lang="en-GB" sz="1350" i="1" dirty="0">
                <a:latin typeface="+mj-lt"/>
              </a:rPr>
              <a:t>buy a big house</a:t>
            </a:r>
          </a:p>
          <a:p>
            <a:pPr algn="r"/>
            <a:r>
              <a:rPr lang="en-GB" sz="1350" i="1" dirty="0">
                <a:latin typeface="+mj-lt"/>
              </a:rPr>
              <a:t>P(S1) = 0.333 * 1 * 0.5 * 0.5 * 1</a:t>
            </a:r>
          </a:p>
          <a:p>
            <a:pPr algn="r"/>
            <a:r>
              <a:rPr lang="en-GB" sz="1350" dirty="0">
                <a:latin typeface="+mj-lt"/>
              </a:rPr>
              <a:t>P(S1) = 0.0833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16058" y="3540888"/>
            <a:ext cx="262722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350" dirty="0" smtClean="0">
                <a:solidFill>
                  <a:srgbClr val="FF0000"/>
                </a:solidFill>
                <a:latin typeface="+mj-lt"/>
              </a:rPr>
              <a:t>S2</a:t>
            </a:r>
            <a:r>
              <a:rPr lang="en-GB" sz="1350" i="1" dirty="0" smtClean="0">
                <a:solidFill>
                  <a:srgbClr val="FF0000"/>
                </a:solidFill>
                <a:latin typeface="+mj-lt"/>
              </a:rPr>
              <a:t>:</a:t>
            </a:r>
            <a:br>
              <a:rPr lang="en-GB" sz="1350" i="1" dirty="0" smtClean="0">
                <a:solidFill>
                  <a:srgbClr val="FF0000"/>
                </a:solidFill>
                <a:latin typeface="+mj-lt"/>
              </a:rPr>
            </a:br>
            <a:r>
              <a:rPr lang="en-GB" sz="1350" i="1" dirty="0" smtClean="0">
                <a:solidFill>
                  <a:srgbClr val="FF0000"/>
                </a:solidFill>
                <a:latin typeface="+mj-lt"/>
              </a:rPr>
              <a:t>they </a:t>
            </a:r>
            <a:r>
              <a:rPr lang="en-GB" sz="1350" i="1" dirty="0">
                <a:solidFill>
                  <a:srgbClr val="FF0000"/>
                </a:solidFill>
                <a:latin typeface="+mj-lt"/>
              </a:rPr>
              <a:t>buy </a:t>
            </a:r>
            <a:r>
              <a:rPr lang="en-GB" sz="1350" b="1" i="1" dirty="0">
                <a:solidFill>
                  <a:srgbClr val="FF0000"/>
                </a:solidFill>
                <a:latin typeface="+mj-lt"/>
              </a:rPr>
              <a:t>a new </a:t>
            </a:r>
            <a:r>
              <a:rPr lang="en-GB" sz="1350" i="1" dirty="0">
                <a:solidFill>
                  <a:srgbClr val="FF0000"/>
                </a:solidFill>
                <a:latin typeface="+mj-lt"/>
              </a:rPr>
              <a:t>house</a:t>
            </a:r>
          </a:p>
          <a:p>
            <a:pPr algn="r"/>
            <a:r>
              <a:rPr lang="en-GB" sz="1350" dirty="0">
                <a:solidFill>
                  <a:srgbClr val="FF0000"/>
                </a:solidFill>
                <a:latin typeface="+mj-lt"/>
              </a:rPr>
              <a:t>P(S2) = 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707" y="1967772"/>
            <a:ext cx="21259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  <a:latin typeface="+mj-lt"/>
              </a:rPr>
              <a:t>Training data</a:t>
            </a:r>
            <a:endParaRPr lang="en-US" sz="24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65695" y="1970872"/>
            <a:ext cx="1133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8000"/>
                </a:solidFill>
                <a:latin typeface="+mj-lt"/>
              </a:rPr>
              <a:t>Model</a:t>
            </a:r>
            <a:endParaRPr lang="en-US" sz="24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89816" y="1953086"/>
            <a:ext cx="15295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Test data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46705" cy="365125"/>
          </a:xfrm>
        </p:spPr>
        <p:txBody>
          <a:bodyPr/>
          <a:lstStyle/>
          <a:p>
            <a:pPr algn="ctr"/>
            <a:r>
              <a:rPr lang="en-GB" dirty="0" smtClean="0"/>
              <a:t>Slide courtesy of Abhishek Arun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27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/>
      <p:bldP spid="10" grpId="0"/>
      <p:bldP spid="13" grpId="0"/>
      <p:bldP spid="16" grpId="0"/>
      <p:bldP spid="17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Intuitive view</a:t>
            </a:r>
            <a:br>
              <a:rPr lang="en-GB" dirty="0" smtClean="0"/>
            </a:br>
            <a:r>
              <a:rPr lang="en-GB" dirty="0" smtClean="0"/>
              <a:t>of perplexity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dirty="0" smtClean="0"/>
              <a:t>How well can we predict next word?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pPr lvl="1"/>
            <a:r>
              <a:rPr lang="en-US" sz="1500" dirty="0" smtClean="0">
                <a:ea typeface="ＭＳ Ｐゴシック" charset="0"/>
                <a:cs typeface="Calibri"/>
              </a:rPr>
              <a:t>A random </a:t>
            </a:r>
            <a:r>
              <a:rPr lang="en-US" sz="1500" dirty="0">
                <a:ea typeface="ＭＳ Ｐゴシック" charset="0"/>
                <a:cs typeface="Calibri"/>
              </a:rPr>
              <a:t>predictor would give each word probability 1/V</a:t>
            </a:r>
            <a:br>
              <a:rPr lang="en-US" sz="1500" dirty="0">
                <a:ea typeface="ＭＳ Ｐゴシック" charset="0"/>
                <a:cs typeface="Calibri"/>
              </a:rPr>
            </a:br>
            <a:r>
              <a:rPr lang="en-US" sz="1500" dirty="0">
                <a:ea typeface="ＭＳ Ｐゴシック" charset="0"/>
                <a:cs typeface="Calibri"/>
              </a:rPr>
              <a:t>where V is the size of the vocabulary</a:t>
            </a:r>
          </a:p>
          <a:p>
            <a:pPr lvl="1"/>
            <a:r>
              <a:rPr lang="en-US" sz="1500" dirty="0">
                <a:ea typeface="ＭＳ Ｐゴシック" charset="0"/>
                <a:cs typeface="Calibri"/>
              </a:rPr>
              <a:t>A better model of a text should assign a higher probability </a:t>
            </a:r>
            <a:r>
              <a:rPr lang="en-US" sz="1500" dirty="0" smtClean="0">
                <a:ea typeface="ＭＳ Ｐゴシック" charset="0"/>
                <a:cs typeface="Calibri"/>
              </a:rPr>
              <a:t/>
            </a:r>
            <a:br>
              <a:rPr lang="en-US" sz="1500" dirty="0" smtClean="0">
                <a:ea typeface="ＭＳ Ｐゴシック" charset="0"/>
                <a:cs typeface="Calibri"/>
              </a:rPr>
            </a:br>
            <a:r>
              <a:rPr lang="en-US" sz="1500" dirty="0" smtClean="0">
                <a:ea typeface="ＭＳ Ｐゴシック" charset="0"/>
                <a:cs typeface="Calibri"/>
              </a:rPr>
              <a:t>to </a:t>
            </a:r>
            <a:r>
              <a:rPr lang="en-US" sz="1500" dirty="0">
                <a:ea typeface="ＭＳ Ｐゴシック" charset="0"/>
                <a:cs typeface="Calibri"/>
              </a:rPr>
              <a:t>the word that actually </a:t>
            </a:r>
            <a:r>
              <a:rPr lang="en-US" sz="1500" dirty="0" smtClean="0">
                <a:ea typeface="ＭＳ Ｐゴシック" charset="0"/>
                <a:cs typeface="Calibri"/>
              </a:rPr>
              <a:t>occurs</a:t>
            </a:r>
          </a:p>
          <a:p>
            <a:r>
              <a:rPr lang="en-GB" sz="2300" dirty="0" smtClean="0">
                <a:ea typeface="ＭＳ Ｐゴシック" charset="0"/>
                <a:cs typeface="Calibri"/>
              </a:rPr>
              <a:t>Perplexity:</a:t>
            </a:r>
          </a:p>
          <a:p>
            <a:pPr lvl="1"/>
            <a:r>
              <a:rPr lang="en-GB" sz="1500" dirty="0" smtClean="0">
                <a:ea typeface="ＭＳ Ｐゴシック" charset="0"/>
                <a:cs typeface="Calibri"/>
              </a:rPr>
              <a:t>“</a:t>
            </a:r>
            <a:r>
              <a:rPr lang="en-GB" sz="1500" dirty="0">
                <a:ea typeface="ＭＳ Ｐゴシック" charset="0"/>
                <a:cs typeface="Calibri"/>
              </a:rPr>
              <a:t>how many words are likely to happen, given the context”</a:t>
            </a:r>
          </a:p>
          <a:p>
            <a:pPr lvl="1"/>
            <a:r>
              <a:rPr lang="en-GB" sz="1500" dirty="0">
                <a:ea typeface="ＭＳ Ｐゴシック" charset="0"/>
                <a:cs typeface="Calibri"/>
              </a:rPr>
              <a:t>Perplexity of 1 means that the model recites the text by heart</a:t>
            </a:r>
          </a:p>
          <a:p>
            <a:pPr lvl="1"/>
            <a:r>
              <a:rPr lang="en-GB" sz="1500" dirty="0">
                <a:ea typeface="ＭＳ Ｐゴシック" charset="0"/>
                <a:cs typeface="Calibri"/>
              </a:rPr>
              <a:t>Perplexity of V means that the model </a:t>
            </a:r>
            <a:r>
              <a:rPr lang="en-GB" sz="1500" dirty="0" smtClean="0">
                <a:ea typeface="ＭＳ Ｐゴシック" charset="0"/>
                <a:cs typeface="Calibri"/>
              </a:rPr>
              <a:t>produces uniform random guesses</a:t>
            </a:r>
            <a:endParaRPr lang="en-GB" sz="1500" dirty="0">
              <a:ea typeface="ＭＳ Ｐゴシック" charset="0"/>
              <a:cs typeface="Calibri"/>
            </a:endParaRPr>
          </a:p>
          <a:p>
            <a:pPr lvl="1"/>
            <a:r>
              <a:rPr lang="en-GB" sz="1500" dirty="0">
                <a:ea typeface="ＭＳ Ｐゴシック" charset="0"/>
                <a:cs typeface="Calibri"/>
              </a:rPr>
              <a:t>The lower the perplexity, the better the language model</a:t>
            </a:r>
          </a:p>
          <a:p>
            <a:endParaRPr lang="en-US" sz="2300" dirty="0">
              <a:ea typeface="ＭＳ Ｐゴシック" charset="0"/>
              <a:cs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89</a:t>
            </a:fld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3752088" y="1600200"/>
            <a:ext cx="5126092" cy="1938992"/>
            <a:chOff x="1231613" y="1283081"/>
            <a:chExt cx="6834789" cy="2585323"/>
          </a:xfrm>
        </p:grpSpPr>
        <p:grpSp>
          <p:nvGrpSpPr>
            <p:cNvPr id="21" name="Group 20"/>
            <p:cNvGrpSpPr/>
            <p:nvPr/>
          </p:nvGrpSpPr>
          <p:grpSpPr>
            <a:xfrm>
              <a:off x="1231613" y="1412776"/>
              <a:ext cx="4794920" cy="2362200"/>
              <a:chOff x="1231613" y="1412776"/>
              <a:chExt cx="4794920" cy="2362200"/>
            </a:xfrm>
          </p:grpSpPr>
          <p:sp>
            <p:nvSpPr>
              <p:cNvPr id="23" name="Text Box 4"/>
              <p:cNvSpPr txBox="1">
                <a:spLocks noChangeArrowheads="1"/>
              </p:cNvSpPr>
              <p:nvPr/>
            </p:nvSpPr>
            <p:spPr bwMode="auto">
              <a:xfrm>
                <a:off x="1231613" y="2097167"/>
                <a:ext cx="4572000" cy="1231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350" dirty="0">
                    <a:solidFill>
                      <a:srgbClr val="FF0000"/>
                    </a:solidFill>
                    <a:latin typeface="Calibri"/>
                    <a:cs typeface="Calibri"/>
                  </a:rPr>
                  <a:t>I always order pizza with cheese and ____</a:t>
                </a:r>
              </a:p>
              <a:p>
                <a:pPr eaLnBrk="1" hangingPunct="1">
                  <a:spcBef>
                    <a:spcPct val="50000"/>
                  </a:spcBef>
                </a:pPr>
                <a:r>
                  <a:rPr lang="en-US" sz="1350" dirty="0">
                    <a:solidFill>
                      <a:srgbClr val="FF0000"/>
                    </a:solidFill>
                    <a:latin typeface="Calibri"/>
                    <a:cs typeface="Calibri"/>
                  </a:rPr>
                  <a:t>The 33</a:t>
                </a:r>
                <a:r>
                  <a:rPr lang="en-US" sz="1350" baseline="30000" dirty="0">
                    <a:solidFill>
                      <a:srgbClr val="FF0000"/>
                    </a:solidFill>
                    <a:latin typeface="Calibri"/>
                    <a:cs typeface="Calibri"/>
                  </a:rPr>
                  <a:t>rd</a:t>
                </a:r>
                <a:r>
                  <a:rPr lang="en-US" sz="1350" dirty="0">
                    <a:solidFill>
                      <a:srgbClr val="FF0000"/>
                    </a:solidFill>
                    <a:latin typeface="Calibri"/>
                    <a:cs typeface="Calibri"/>
                  </a:rPr>
                  <a:t> President of the US was ____</a:t>
                </a:r>
              </a:p>
              <a:p>
                <a:pPr eaLnBrk="1" hangingPunct="1">
                  <a:spcBef>
                    <a:spcPct val="50000"/>
                  </a:spcBef>
                </a:pPr>
                <a:r>
                  <a:rPr lang="en-US" sz="1350" dirty="0">
                    <a:solidFill>
                      <a:srgbClr val="FF0000"/>
                    </a:solidFill>
                    <a:latin typeface="Calibri"/>
                    <a:cs typeface="Calibri"/>
                  </a:rPr>
                  <a:t>I saw a ____</a:t>
                </a:r>
              </a:p>
            </p:txBody>
          </p:sp>
          <p:sp>
            <p:nvSpPr>
              <p:cNvPr id="24" name="AutoShape 7"/>
              <p:cNvSpPr>
                <a:spLocks/>
              </p:cNvSpPr>
              <p:nvPr/>
            </p:nvSpPr>
            <p:spPr bwMode="auto">
              <a:xfrm>
                <a:off x="5721733" y="1412776"/>
                <a:ext cx="304800" cy="2362200"/>
              </a:xfrm>
              <a:prstGeom prst="leftBrace">
                <a:avLst>
                  <a:gd name="adj1" fmla="val 75000"/>
                  <a:gd name="adj2" fmla="val 39352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sp>
          <p:nvSpPr>
            <p:cNvPr id="22" name="Text Box 6"/>
            <p:cNvSpPr txBox="1">
              <a:spLocks noChangeArrowheads="1"/>
            </p:cNvSpPr>
            <p:nvPr/>
          </p:nvSpPr>
          <p:spPr bwMode="auto">
            <a:xfrm>
              <a:off x="6237602" y="1283081"/>
              <a:ext cx="1828800" cy="2585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200" dirty="0"/>
                <a:t>mushrooms 0.1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200" dirty="0"/>
                <a:t>pepperoni 0.1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200" dirty="0"/>
                <a:t>anchovies 0.01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200" dirty="0"/>
                <a:t>….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200" dirty="0"/>
                <a:t>fried rice 0.0001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200" dirty="0"/>
                <a:t>….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200" dirty="0"/>
                <a:t>and 1e-100</a:t>
              </a:r>
            </a:p>
          </p:txBody>
        </p:sp>
      </p:grp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746705" cy="365125"/>
          </a:xfrm>
        </p:spPr>
        <p:txBody>
          <a:bodyPr/>
          <a:lstStyle/>
          <a:p>
            <a:pPr algn="ctr"/>
            <a:r>
              <a:rPr lang="en-GB" dirty="0" smtClean="0"/>
              <a:t>Slide courtesy of Abhishek Arun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96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Stochastic </a:t>
            </a:r>
            <a:br>
              <a:rPr lang="en-GB" dirty="0" smtClean="0"/>
            </a:br>
            <a:r>
              <a:rPr lang="en-GB" dirty="0" smtClean="0"/>
              <a:t>gradient descent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769" y="1652632"/>
            <a:ext cx="7216566" cy="47075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61727" y="6360168"/>
            <a:ext cx="5801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[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LeCun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et al, "Efficient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BackProp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",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Neural Networks: Tricks of the Trade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1998;</a:t>
            </a:r>
            <a:b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Bottou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"Stochastic Learning",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Slides from a talk in Tubingen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2003]</a:t>
            </a:r>
          </a:p>
        </p:txBody>
      </p:sp>
    </p:spTree>
    <p:extLst>
      <p:ext uri="{BB962C8B-B14F-4D97-AF65-F5344CB8AC3E}">
        <p14:creationId xmlns:p14="http://schemas.microsoft.com/office/powerpoint/2010/main" val="280813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Stochastic </a:t>
            </a:r>
            <a:br>
              <a:rPr lang="en-GB" dirty="0" smtClean="0"/>
            </a:br>
            <a:r>
              <a:rPr lang="en-GB" dirty="0" smtClean="0"/>
              <a:t>gradient descent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661727" y="6360168"/>
            <a:ext cx="5801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[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LeCun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et al, "Efficient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BackProp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",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Neural Networks: Tricks of the Trade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1998;</a:t>
            </a:r>
            <a:b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Bottou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"Stochastic Learning",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Slides from a talk in Tubingen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2003]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589" y="1600200"/>
            <a:ext cx="7428820" cy="478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42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Dimensionality reduction and invariant mapping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55" y="2765448"/>
            <a:ext cx="3103555" cy="36135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9778" y="3420384"/>
            <a:ext cx="2844800" cy="29585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0045" y="6562469"/>
            <a:ext cx="781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[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Hadsell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, Chopra &amp;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LeCun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, “Dimensionality Reduction by Learning an Invariant Mapping”, </a:t>
            </a:r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CVPR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, 2006]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3636442" y="2686873"/>
            <a:ext cx="924779" cy="329873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sz="1000"/>
          </a:p>
        </p:txBody>
      </p:sp>
      <p:sp>
        <p:nvSpPr>
          <p:cNvPr id="8" name="Rectangle 13"/>
          <p:cNvSpPr>
            <a:spLocks/>
          </p:cNvSpPr>
          <p:nvPr/>
        </p:nvSpPr>
        <p:spPr bwMode="auto">
          <a:xfrm>
            <a:off x="4671057" y="2027581"/>
            <a:ext cx="719207" cy="302722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sz="1000"/>
          </a:p>
        </p:txBody>
      </p:sp>
      <p:sp>
        <p:nvSpPr>
          <p:cNvPr id="9" name="AutoShape 23"/>
          <p:cNvSpPr>
            <a:spLocks/>
          </p:cNvSpPr>
          <p:nvPr/>
        </p:nvSpPr>
        <p:spPr bwMode="auto">
          <a:xfrm>
            <a:off x="3560755" y="2540061"/>
            <a:ext cx="1075264" cy="616920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sz="1000"/>
          </a:p>
        </p:txBody>
      </p:sp>
      <p:graphicFrame>
        <p:nvGraphicFramePr>
          <p:cNvPr id="10" name="Content Placeholder 14"/>
          <p:cNvGraphicFramePr>
            <a:graphicFrameLocks noChangeAspect="1"/>
          </p:cNvGraphicFramePr>
          <p:nvPr>
            <p:extLst/>
          </p:nvPr>
        </p:nvGraphicFramePr>
        <p:xfrm>
          <a:off x="4363152" y="1843081"/>
          <a:ext cx="157162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19" name="Equation" r:id="rId5" imgW="177800" imgH="203200" progId="Equation.3">
                  <p:embed/>
                </p:oleObj>
              </mc:Choice>
              <mc:Fallback>
                <p:oleObj name="Equation" r:id="rId5" imgW="1778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63152" y="1843081"/>
                        <a:ext cx="157162" cy="188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Content Placeholder 14"/>
          <p:cNvGraphicFramePr>
            <a:graphicFrameLocks noChangeAspect="1"/>
          </p:cNvGraphicFramePr>
          <p:nvPr>
            <p:extLst/>
          </p:nvPr>
        </p:nvGraphicFramePr>
        <p:xfrm>
          <a:off x="4717164" y="2055806"/>
          <a:ext cx="593725" cy="22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20" name="Equation" r:id="rId7" imgW="673100" imgH="241300" progId="Equation.3">
                  <p:embed/>
                </p:oleObj>
              </mc:Choice>
              <mc:Fallback>
                <p:oleObj name="Equation" r:id="rId7" imgW="673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717164" y="2055806"/>
                        <a:ext cx="593725" cy="223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Elbow Connector 11"/>
          <p:cNvCxnSpPr>
            <a:stCxn id="7" idx="0"/>
            <a:endCxn id="29" idx="2"/>
          </p:cNvCxnSpPr>
          <p:nvPr/>
        </p:nvCxnSpPr>
        <p:spPr>
          <a:xfrm rot="16200000" flipV="1">
            <a:off x="3903055" y="2491095"/>
            <a:ext cx="389115" cy="2441"/>
          </a:xfrm>
          <a:prstGeom prst="bentConnector3">
            <a:avLst/>
          </a:prstGeom>
          <a:ln w="28575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24" idx="0"/>
            <a:endCxn id="7" idx="2"/>
          </p:cNvCxnSpPr>
          <p:nvPr/>
        </p:nvCxnSpPr>
        <p:spPr>
          <a:xfrm rot="5400000" flipH="1" flipV="1">
            <a:off x="3967977" y="3145161"/>
            <a:ext cx="259270" cy="2440"/>
          </a:xfrm>
          <a:prstGeom prst="bentConnector3">
            <a:avLst/>
          </a:prstGeom>
          <a:ln w="28575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29" idx="3"/>
            <a:endCxn id="8" idx="1"/>
          </p:cNvCxnSpPr>
          <p:nvPr/>
        </p:nvCxnSpPr>
        <p:spPr>
          <a:xfrm flipV="1">
            <a:off x="4390817" y="2178942"/>
            <a:ext cx="280240" cy="3369"/>
          </a:xfrm>
          <a:prstGeom prst="bentConnector3">
            <a:avLst>
              <a:gd name="adj1" fmla="val 50000"/>
            </a:avLst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ontent Placeholder 14"/>
          <p:cNvGraphicFramePr>
            <a:graphicFrameLocks noChangeAspect="1"/>
          </p:cNvGraphicFramePr>
          <p:nvPr>
            <p:extLst/>
          </p:nvPr>
        </p:nvGraphicFramePr>
        <p:xfrm>
          <a:off x="3709102" y="2744781"/>
          <a:ext cx="790575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21" name="Equation" r:id="rId9" imgW="1016000" imgH="241300" progId="Equation.3">
                  <p:embed/>
                </p:oleObj>
              </mc:Choice>
              <mc:Fallback>
                <p:oleObj name="Equation" r:id="rId9" imgW="10160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709102" y="2744781"/>
                        <a:ext cx="790575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3801964" y="3276016"/>
            <a:ext cx="588853" cy="230894"/>
            <a:chOff x="3904521" y="5830355"/>
            <a:chExt cx="1532339" cy="570771"/>
          </a:xfrm>
        </p:grpSpPr>
        <p:sp>
          <p:nvSpPr>
            <p:cNvPr id="21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22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23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801964" y="2066864"/>
            <a:ext cx="588853" cy="230894"/>
            <a:chOff x="3904521" y="5830356"/>
            <a:chExt cx="1532339" cy="570772"/>
          </a:xfrm>
        </p:grpSpPr>
        <p:sp>
          <p:nvSpPr>
            <p:cNvPr id="26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28575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27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28575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28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28575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904521" y="5830356"/>
              <a:ext cx="1532339" cy="570772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sp>
        <p:nvSpPr>
          <p:cNvPr id="39" name="AutoShape 2"/>
          <p:cNvSpPr>
            <a:spLocks/>
          </p:cNvSpPr>
          <p:nvPr/>
        </p:nvSpPr>
        <p:spPr bwMode="auto">
          <a:xfrm>
            <a:off x="5477623" y="2713971"/>
            <a:ext cx="924779" cy="329873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sz="1000"/>
          </a:p>
        </p:txBody>
      </p:sp>
      <p:sp>
        <p:nvSpPr>
          <p:cNvPr id="40" name="AutoShape 23"/>
          <p:cNvSpPr>
            <a:spLocks/>
          </p:cNvSpPr>
          <p:nvPr/>
        </p:nvSpPr>
        <p:spPr bwMode="auto">
          <a:xfrm>
            <a:off x="5401936" y="2567159"/>
            <a:ext cx="1075264" cy="616920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sz="1000"/>
          </a:p>
        </p:txBody>
      </p:sp>
      <p:cxnSp>
        <p:nvCxnSpPr>
          <p:cNvPr id="42" name="Elbow Connector 41"/>
          <p:cNvCxnSpPr>
            <a:stCxn id="39" idx="0"/>
            <a:endCxn id="55" idx="2"/>
          </p:cNvCxnSpPr>
          <p:nvPr/>
        </p:nvCxnSpPr>
        <p:spPr>
          <a:xfrm rot="16200000" flipV="1">
            <a:off x="5744236" y="2518193"/>
            <a:ext cx="389115" cy="2441"/>
          </a:xfrm>
          <a:prstGeom prst="bentConnector3">
            <a:avLst/>
          </a:prstGeom>
          <a:ln w="28575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stCxn id="50" idx="0"/>
            <a:endCxn id="39" idx="2"/>
          </p:cNvCxnSpPr>
          <p:nvPr/>
        </p:nvCxnSpPr>
        <p:spPr>
          <a:xfrm rot="5400000" flipH="1" flipV="1">
            <a:off x="5809158" y="3172259"/>
            <a:ext cx="259270" cy="2440"/>
          </a:xfrm>
          <a:prstGeom prst="bentConnector3">
            <a:avLst/>
          </a:prstGeom>
          <a:ln w="28575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Content Placeholder 14"/>
          <p:cNvGraphicFramePr>
            <a:graphicFrameLocks noChangeAspect="1"/>
          </p:cNvGraphicFramePr>
          <p:nvPr>
            <p:extLst/>
          </p:nvPr>
        </p:nvGraphicFramePr>
        <p:xfrm>
          <a:off x="5533139" y="2771769"/>
          <a:ext cx="823913" cy="19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22" name="Equation" r:id="rId11" imgW="1054100" imgH="241300" progId="Equation.3">
                  <p:embed/>
                </p:oleObj>
              </mc:Choice>
              <mc:Fallback>
                <p:oleObj name="Equation" r:id="rId11" imgW="1054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533139" y="2771769"/>
                        <a:ext cx="823913" cy="198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" name="Group 45"/>
          <p:cNvGrpSpPr/>
          <p:nvPr/>
        </p:nvGrpSpPr>
        <p:grpSpPr>
          <a:xfrm>
            <a:off x="5643145" y="3303114"/>
            <a:ext cx="588853" cy="230894"/>
            <a:chOff x="3904521" y="5830355"/>
            <a:chExt cx="1532339" cy="570771"/>
          </a:xfrm>
        </p:grpSpPr>
        <p:sp>
          <p:nvSpPr>
            <p:cNvPr id="47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48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49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643145" y="2093962"/>
            <a:ext cx="588853" cy="230894"/>
            <a:chOff x="3904521" y="5830356"/>
            <a:chExt cx="1532339" cy="570772"/>
          </a:xfrm>
        </p:grpSpPr>
        <p:sp>
          <p:nvSpPr>
            <p:cNvPr id="52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28575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53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28575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54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28575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904521" y="5830356"/>
              <a:ext cx="1532339" cy="570772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cxnSp>
        <p:nvCxnSpPr>
          <p:cNvPr id="56" name="Elbow Connector 55"/>
          <p:cNvCxnSpPr>
            <a:stCxn id="53" idx="2"/>
            <a:endCxn id="8" idx="3"/>
          </p:cNvCxnSpPr>
          <p:nvPr/>
        </p:nvCxnSpPr>
        <p:spPr>
          <a:xfrm rot="10800000">
            <a:off x="5390265" y="2178943"/>
            <a:ext cx="320903" cy="28563"/>
          </a:xfrm>
          <a:prstGeom prst="bentConnector3">
            <a:avLst>
              <a:gd name="adj1" fmla="val 50000"/>
            </a:avLst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Content Placeholder 14"/>
          <p:cNvGraphicFramePr>
            <a:graphicFrameLocks noChangeAspect="1"/>
          </p:cNvGraphicFramePr>
          <p:nvPr>
            <p:extLst/>
          </p:nvPr>
        </p:nvGraphicFramePr>
        <p:xfrm>
          <a:off x="5552189" y="1843081"/>
          <a:ext cx="168275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23" name="Equation" r:id="rId13" imgW="190500" imgH="203200" progId="Equation.3">
                  <p:embed/>
                </p:oleObj>
              </mc:Choice>
              <mc:Fallback>
                <p:oleObj name="Equation" r:id="rId13" imgW="190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552189" y="1843081"/>
                        <a:ext cx="168275" cy="188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Content Placeholder 14"/>
          <p:cNvGraphicFramePr>
            <a:graphicFrameLocks noChangeAspect="1"/>
          </p:cNvGraphicFramePr>
          <p:nvPr>
            <p:extLst/>
          </p:nvPr>
        </p:nvGraphicFramePr>
        <p:xfrm>
          <a:off x="4440939" y="3294056"/>
          <a:ext cx="168275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24" name="Equation" r:id="rId15" imgW="190500" imgH="203200" progId="Equation.3">
                  <p:embed/>
                </p:oleObj>
              </mc:Choice>
              <mc:Fallback>
                <p:oleObj name="Equation" r:id="rId15" imgW="190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440939" y="3294056"/>
                        <a:ext cx="168275" cy="188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Content Placeholder 14"/>
          <p:cNvGraphicFramePr>
            <a:graphicFrameLocks noChangeAspect="1"/>
          </p:cNvGraphicFramePr>
          <p:nvPr>
            <p:extLst/>
          </p:nvPr>
        </p:nvGraphicFramePr>
        <p:xfrm>
          <a:off x="5445827" y="3294056"/>
          <a:ext cx="179387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25" name="Equation" r:id="rId17" imgW="203200" imgH="203200" progId="Equation.3">
                  <p:embed/>
                </p:oleObj>
              </mc:Choice>
              <mc:Fallback>
                <p:oleObj name="Equation" r:id="rId17" imgW="2032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445827" y="3294056"/>
                        <a:ext cx="179387" cy="188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TextBox 61"/>
          <p:cNvSpPr txBox="1"/>
          <p:nvPr/>
        </p:nvSpPr>
        <p:spPr>
          <a:xfrm>
            <a:off x="1831223" y="2970206"/>
            <a:ext cx="89395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8000"/>
                </a:solidFill>
                <a:latin typeface="+mj-lt"/>
              </a:rPr>
              <a:t>Similarly</a:t>
            </a:r>
            <a:br>
              <a:rPr lang="en-US" sz="1400" dirty="0" smtClean="0">
                <a:solidFill>
                  <a:srgbClr val="008000"/>
                </a:solidFill>
                <a:latin typeface="+mj-lt"/>
              </a:rPr>
            </a:br>
            <a:r>
              <a:rPr lang="en-US" sz="1400" dirty="0" err="1" smtClean="0">
                <a:solidFill>
                  <a:srgbClr val="008000"/>
                </a:solidFill>
                <a:latin typeface="+mj-lt"/>
              </a:rPr>
              <a:t>labelled</a:t>
            </a:r>
            <a:r>
              <a:rPr lang="en-US" sz="1400" dirty="0" smtClean="0">
                <a:solidFill>
                  <a:srgbClr val="008000"/>
                </a:solidFill>
                <a:latin typeface="+mj-lt"/>
              </a:rPr>
              <a:t/>
            </a:r>
            <a:br>
              <a:rPr lang="en-US" sz="1400" dirty="0" smtClean="0">
                <a:solidFill>
                  <a:srgbClr val="008000"/>
                </a:solidFill>
                <a:latin typeface="+mj-lt"/>
              </a:rPr>
            </a:br>
            <a:r>
              <a:rPr lang="en-US" sz="1400" dirty="0" smtClean="0">
                <a:solidFill>
                  <a:srgbClr val="008000"/>
                </a:solidFill>
                <a:latin typeface="+mj-lt"/>
              </a:rPr>
              <a:t>samples</a:t>
            </a:r>
            <a:endParaRPr lang="en-US" sz="1400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126702" y="4364384"/>
            <a:ext cx="9464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8000"/>
                </a:solidFill>
                <a:latin typeface="+mj-lt"/>
              </a:rPr>
              <a:t>Dissimilar</a:t>
            </a:r>
            <a:br>
              <a:rPr lang="en-US" sz="1400" dirty="0" smtClean="0">
                <a:solidFill>
                  <a:srgbClr val="008000"/>
                </a:solidFill>
                <a:latin typeface="+mj-lt"/>
              </a:rPr>
            </a:br>
            <a:r>
              <a:rPr lang="en-US" sz="1400" dirty="0" smtClean="0">
                <a:solidFill>
                  <a:srgbClr val="008000"/>
                </a:solidFill>
                <a:latin typeface="+mj-lt"/>
              </a:rPr>
              <a:t>codes</a:t>
            </a:r>
            <a:endParaRPr lang="en-US" sz="1400" dirty="0">
              <a:solidFill>
                <a:srgbClr val="008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2913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" name="Straight Arrow Connector 121"/>
          <p:cNvCxnSpPr>
            <a:stCxn id="101" idx="0"/>
            <a:endCxn id="94" idx="4"/>
          </p:cNvCxnSpPr>
          <p:nvPr/>
        </p:nvCxnSpPr>
        <p:spPr>
          <a:xfrm flipV="1">
            <a:off x="5196177" y="2804980"/>
            <a:ext cx="429078" cy="54107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>
            <a:stCxn id="101" idx="0"/>
            <a:endCxn id="93" idx="3"/>
          </p:cNvCxnSpPr>
          <p:nvPr/>
        </p:nvCxnSpPr>
        <p:spPr>
          <a:xfrm flipV="1">
            <a:off x="5196177" y="2752605"/>
            <a:ext cx="761967" cy="59344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>
            <a:stCxn id="101" idx="0"/>
            <a:endCxn id="95" idx="3"/>
          </p:cNvCxnSpPr>
          <p:nvPr/>
        </p:nvCxnSpPr>
        <p:spPr>
          <a:xfrm flipV="1">
            <a:off x="5196177" y="2752605"/>
            <a:ext cx="1204878" cy="59344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>
            <a:stCxn id="100" idx="0"/>
            <a:endCxn id="95" idx="4"/>
          </p:cNvCxnSpPr>
          <p:nvPr/>
        </p:nvCxnSpPr>
        <p:spPr>
          <a:xfrm flipH="1" flipV="1">
            <a:off x="6507206" y="2794036"/>
            <a:ext cx="459573" cy="5306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/>
          <p:cNvCxnSpPr>
            <a:stCxn id="100" idx="0"/>
            <a:endCxn id="93" idx="5"/>
          </p:cNvCxnSpPr>
          <p:nvPr/>
        </p:nvCxnSpPr>
        <p:spPr>
          <a:xfrm flipH="1" flipV="1">
            <a:off x="6170446" y="2752605"/>
            <a:ext cx="796333" cy="5720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>
            <a:stCxn id="100" idx="0"/>
            <a:endCxn id="94" idx="5"/>
          </p:cNvCxnSpPr>
          <p:nvPr/>
        </p:nvCxnSpPr>
        <p:spPr>
          <a:xfrm flipH="1" flipV="1">
            <a:off x="5731406" y="2763549"/>
            <a:ext cx="1235373" cy="56110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>
            <a:stCxn id="85" idx="0"/>
            <a:endCxn id="100" idx="3"/>
          </p:cNvCxnSpPr>
          <p:nvPr/>
        </p:nvCxnSpPr>
        <p:spPr>
          <a:xfrm flipV="1">
            <a:off x="6527944" y="3566131"/>
            <a:ext cx="332684" cy="54303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83" idx="0"/>
            <a:endCxn id="100" idx="3"/>
          </p:cNvCxnSpPr>
          <p:nvPr/>
        </p:nvCxnSpPr>
        <p:spPr>
          <a:xfrm flipV="1">
            <a:off x="6085033" y="3566131"/>
            <a:ext cx="775595" cy="54303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>
            <a:stCxn id="84" idx="0"/>
          </p:cNvCxnSpPr>
          <p:nvPr/>
        </p:nvCxnSpPr>
        <p:spPr>
          <a:xfrm flipV="1">
            <a:off x="5645993" y="3587530"/>
            <a:ext cx="1170666" cy="5325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84" idx="0"/>
            <a:endCxn id="101" idx="5"/>
          </p:cNvCxnSpPr>
          <p:nvPr/>
        </p:nvCxnSpPr>
        <p:spPr>
          <a:xfrm flipH="1" flipV="1">
            <a:off x="5302328" y="3587530"/>
            <a:ext cx="343665" cy="5325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83" idx="0"/>
            <a:endCxn id="101" idx="5"/>
          </p:cNvCxnSpPr>
          <p:nvPr/>
        </p:nvCxnSpPr>
        <p:spPr>
          <a:xfrm flipH="1" flipV="1">
            <a:off x="5302328" y="3587530"/>
            <a:ext cx="782705" cy="5216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stCxn id="85" idx="0"/>
            <a:endCxn id="101" idx="5"/>
          </p:cNvCxnSpPr>
          <p:nvPr/>
        </p:nvCxnSpPr>
        <p:spPr>
          <a:xfrm flipH="1" flipV="1">
            <a:off x="5302328" y="3587530"/>
            <a:ext cx="1225616" cy="5216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Auto-encoder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8663" y="3265202"/>
            <a:ext cx="8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87968" y="4031871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graphicFrame>
        <p:nvGraphicFramePr>
          <p:cNvPr id="5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5922132"/>
              </p:ext>
            </p:extLst>
          </p:nvPr>
        </p:nvGraphicFramePr>
        <p:xfrm>
          <a:off x="4376341" y="4080908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9" name="Equation" r:id="rId3" imgW="165100" imgH="152400" progId="Equation.3">
                  <p:embed/>
                </p:oleObj>
              </mc:Choice>
              <mc:Fallback>
                <p:oleObj name="Equation" r:id="rId3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76341" y="4080908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753299"/>
              </p:ext>
            </p:extLst>
          </p:nvPr>
        </p:nvGraphicFramePr>
        <p:xfrm>
          <a:off x="4405684" y="3285711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80" name="Equation" r:id="rId5" imgW="152400" imgH="152400" progId="Equation.3">
                  <p:embed/>
                </p:oleObj>
              </mc:Choice>
              <mc:Fallback>
                <p:oleObj name="Equation" r:id="rId5" imgW="152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05684" y="3285711"/>
                        <a:ext cx="3492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/>
          <p:nvPr/>
        </p:nvSpPr>
        <p:spPr>
          <a:xfrm>
            <a:off x="749222" y="2292724"/>
            <a:ext cx="10310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entury Gothic"/>
              </a:rPr>
              <a:t>Target</a:t>
            </a:r>
            <a:b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entury Gothic"/>
              </a:rPr>
            </a:br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= 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graphicFrame>
        <p:nvGraphicFramePr>
          <p:cNvPr id="18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7951681"/>
              </p:ext>
            </p:extLst>
          </p:nvPr>
        </p:nvGraphicFramePr>
        <p:xfrm>
          <a:off x="4101977" y="2447829"/>
          <a:ext cx="93027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81" name="Equation" r:id="rId7" imgW="406400" imgH="152400" progId="Equation.3">
                  <p:embed/>
                </p:oleObj>
              </mc:Choice>
              <mc:Fallback>
                <p:oleObj name="Equation" r:id="rId7" imgW="406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01977" y="2447829"/>
                        <a:ext cx="930275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6" name="Straight Arrow Connector 25"/>
          <p:cNvCxnSpPr>
            <a:stCxn id="9" idx="0"/>
            <a:endCxn id="13" idx="3"/>
          </p:cNvCxnSpPr>
          <p:nvPr/>
        </p:nvCxnSpPr>
        <p:spPr>
          <a:xfrm flipV="1">
            <a:off x="2553156" y="3564988"/>
            <a:ext cx="332889" cy="5551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0" idx="0"/>
            <a:endCxn id="13" idx="5"/>
          </p:cNvCxnSpPr>
          <p:nvPr/>
        </p:nvCxnSpPr>
        <p:spPr>
          <a:xfrm flipH="1" flipV="1">
            <a:off x="3098347" y="3564988"/>
            <a:ext cx="336760" cy="5441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8" idx="0"/>
            <a:endCxn id="13" idx="4"/>
          </p:cNvCxnSpPr>
          <p:nvPr/>
        </p:nvCxnSpPr>
        <p:spPr>
          <a:xfrm flipV="1">
            <a:off x="2992196" y="3606419"/>
            <a:ext cx="0" cy="5027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2992196" y="2794036"/>
            <a:ext cx="0" cy="5027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2992196" y="2752605"/>
            <a:ext cx="336760" cy="5441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 flipV="1">
            <a:off x="2659307" y="2763549"/>
            <a:ext cx="332889" cy="5332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2226026" y="3980881"/>
            <a:ext cx="1532339" cy="570771"/>
            <a:chOff x="3904521" y="5830355"/>
            <a:chExt cx="1532339" cy="570771"/>
          </a:xfrm>
        </p:grpSpPr>
        <p:sp>
          <p:nvSpPr>
            <p:cNvPr id="8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Oval 16"/>
          <p:cNvSpPr>
            <a:spLocks/>
          </p:cNvSpPr>
          <p:nvPr/>
        </p:nvSpPr>
        <p:spPr bwMode="auto">
          <a:xfrm>
            <a:off x="2842076" y="3323508"/>
            <a:ext cx="300240" cy="282911"/>
          </a:xfrm>
          <a:prstGeom prst="ellipse">
            <a:avLst/>
          </a:prstGeom>
          <a:noFill/>
          <a:ln w="762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2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659308" y="3195227"/>
            <a:ext cx="669648" cy="570771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2205288" y="2382844"/>
            <a:ext cx="1532339" cy="570771"/>
            <a:chOff x="3904521" y="5830355"/>
            <a:chExt cx="1532339" cy="570771"/>
          </a:xfrm>
        </p:grpSpPr>
        <p:sp>
          <p:nvSpPr>
            <p:cNvPr id="20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4" name="Straight Arrow Connector 63"/>
          <p:cNvCxnSpPr>
            <a:stCxn id="84" idx="0"/>
            <a:endCxn id="89" idx="4"/>
          </p:cNvCxnSpPr>
          <p:nvPr/>
        </p:nvCxnSpPr>
        <p:spPr>
          <a:xfrm flipV="1">
            <a:off x="5645993" y="3617363"/>
            <a:ext cx="0" cy="5027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84" idx="0"/>
            <a:endCxn id="88" idx="3"/>
          </p:cNvCxnSpPr>
          <p:nvPr/>
        </p:nvCxnSpPr>
        <p:spPr>
          <a:xfrm flipV="1">
            <a:off x="5645993" y="3564988"/>
            <a:ext cx="332889" cy="5551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84" idx="0"/>
            <a:endCxn id="90" idx="3"/>
          </p:cNvCxnSpPr>
          <p:nvPr/>
        </p:nvCxnSpPr>
        <p:spPr>
          <a:xfrm flipV="1">
            <a:off x="5645993" y="3564988"/>
            <a:ext cx="775800" cy="5551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85" idx="0"/>
            <a:endCxn id="90" idx="4"/>
          </p:cNvCxnSpPr>
          <p:nvPr/>
        </p:nvCxnSpPr>
        <p:spPr>
          <a:xfrm flipV="1">
            <a:off x="6527944" y="3606419"/>
            <a:ext cx="0" cy="5027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85" idx="0"/>
            <a:endCxn id="88" idx="5"/>
          </p:cNvCxnSpPr>
          <p:nvPr/>
        </p:nvCxnSpPr>
        <p:spPr>
          <a:xfrm flipH="1" flipV="1">
            <a:off x="6191184" y="3564988"/>
            <a:ext cx="336760" cy="5441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85" idx="0"/>
            <a:endCxn id="89" idx="5"/>
          </p:cNvCxnSpPr>
          <p:nvPr/>
        </p:nvCxnSpPr>
        <p:spPr>
          <a:xfrm flipH="1" flipV="1">
            <a:off x="5752144" y="3575932"/>
            <a:ext cx="775800" cy="5332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83" idx="0"/>
            <a:endCxn id="88" idx="4"/>
          </p:cNvCxnSpPr>
          <p:nvPr/>
        </p:nvCxnSpPr>
        <p:spPr>
          <a:xfrm flipV="1">
            <a:off x="6085033" y="3606419"/>
            <a:ext cx="0" cy="5027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83" idx="0"/>
            <a:endCxn id="90" idx="3"/>
          </p:cNvCxnSpPr>
          <p:nvPr/>
        </p:nvCxnSpPr>
        <p:spPr>
          <a:xfrm flipV="1">
            <a:off x="6085033" y="3564988"/>
            <a:ext cx="336760" cy="5441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83" idx="0"/>
            <a:endCxn id="89" idx="5"/>
          </p:cNvCxnSpPr>
          <p:nvPr/>
        </p:nvCxnSpPr>
        <p:spPr>
          <a:xfrm flipH="1" flipV="1">
            <a:off x="5752144" y="3575932"/>
            <a:ext cx="332889" cy="5332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5645993" y="2804980"/>
            <a:ext cx="0" cy="5027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V="1">
            <a:off x="5645993" y="2752605"/>
            <a:ext cx="332889" cy="5551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5645993" y="2752605"/>
            <a:ext cx="775800" cy="5551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V="1">
            <a:off x="6527944" y="2794036"/>
            <a:ext cx="0" cy="5027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H="1" flipV="1">
            <a:off x="6191184" y="2752605"/>
            <a:ext cx="336760" cy="5441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H="1" flipV="1">
            <a:off x="5752144" y="2763549"/>
            <a:ext cx="775800" cy="5332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V="1">
            <a:off x="6085033" y="2794036"/>
            <a:ext cx="0" cy="5027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flipV="1">
            <a:off x="6085033" y="2752605"/>
            <a:ext cx="336760" cy="5441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 flipV="1">
            <a:off x="5752144" y="2763549"/>
            <a:ext cx="332889" cy="5332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" name="Group 81"/>
          <p:cNvGrpSpPr/>
          <p:nvPr/>
        </p:nvGrpSpPr>
        <p:grpSpPr>
          <a:xfrm>
            <a:off x="5318863" y="3980881"/>
            <a:ext cx="1532339" cy="570771"/>
            <a:chOff x="3904521" y="5830355"/>
            <a:chExt cx="1532339" cy="570771"/>
          </a:xfrm>
        </p:grpSpPr>
        <p:sp>
          <p:nvSpPr>
            <p:cNvPr id="83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4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8" name="Oval 16"/>
          <p:cNvSpPr>
            <a:spLocks/>
          </p:cNvSpPr>
          <p:nvPr/>
        </p:nvSpPr>
        <p:spPr bwMode="auto">
          <a:xfrm>
            <a:off x="5934913" y="3323508"/>
            <a:ext cx="300240" cy="282911"/>
          </a:xfrm>
          <a:prstGeom prst="ellipse">
            <a:avLst/>
          </a:prstGeom>
          <a:noFill/>
          <a:ln w="762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2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9" name="Oval 16"/>
          <p:cNvSpPr>
            <a:spLocks/>
          </p:cNvSpPr>
          <p:nvPr/>
        </p:nvSpPr>
        <p:spPr bwMode="auto">
          <a:xfrm>
            <a:off x="5495873" y="3334452"/>
            <a:ext cx="300240" cy="282911"/>
          </a:xfrm>
          <a:prstGeom prst="ellipse">
            <a:avLst/>
          </a:prstGeom>
          <a:noFill/>
          <a:ln w="762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2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0" name="Oval 16"/>
          <p:cNvSpPr>
            <a:spLocks/>
          </p:cNvSpPr>
          <p:nvPr/>
        </p:nvSpPr>
        <p:spPr bwMode="auto">
          <a:xfrm>
            <a:off x="6377824" y="3323508"/>
            <a:ext cx="300240" cy="282911"/>
          </a:xfrm>
          <a:prstGeom prst="ellipse">
            <a:avLst/>
          </a:prstGeom>
          <a:noFill/>
          <a:ln w="762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2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4900729" y="3195227"/>
            <a:ext cx="2394988" cy="570771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2" name="Group 91"/>
          <p:cNvGrpSpPr/>
          <p:nvPr/>
        </p:nvGrpSpPr>
        <p:grpSpPr>
          <a:xfrm>
            <a:off x="5298125" y="2382844"/>
            <a:ext cx="1532339" cy="570771"/>
            <a:chOff x="3904521" y="5830355"/>
            <a:chExt cx="1532339" cy="570771"/>
          </a:xfrm>
        </p:grpSpPr>
        <p:sp>
          <p:nvSpPr>
            <p:cNvPr id="93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4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5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7295716" y="3265202"/>
            <a:ext cx="8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7295716" y="4025684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sp>
        <p:nvSpPr>
          <p:cNvPr id="100" name="Oval 16"/>
          <p:cNvSpPr>
            <a:spLocks/>
          </p:cNvSpPr>
          <p:nvPr/>
        </p:nvSpPr>
        <p:spPr bwMode="auto">
          <a:xfrm>
            <a:off x="6816659" y="3324651"/>
            <a:ext cx="300240" cy="282911"/>
          </a:xfrm>
          <a:prstGeom prst="ellipse">
            <a:avLst/>
          </a:prstGeom>
          <a:noFill/>
          <a:ln w="762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2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1" name="Oval 16"/>
          <p:cNvSpPr>
            <a:spLocks/>
          </p:cNvSpPr>
          <p:nvPr/>
        </p:nvSpPr>
        <p:spPr bwMode="auto">
          <a:xfrm>
            <a:off x="5046057" y="3346050"/>
            <a:ext cx="300240" cy="282911"/>
          </a:xfrm>
          <a:prstGeom prst="ellipse">
            <a:avLst/>
          </a:prstGeom>
          <a:noFill/>
          <a:ln w="762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2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42" name="TextBox 141"/>
          <p:cNvSpPr txBox="1"/>
          <p:nvPr/>
        </p:nvSpPr>
        <p:spPr>
          <a:xfrm>
            <a:off x="1608257" y="4937994"/>
            <a:ext cx="276788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“Bottleneck” code</a:t>
            </a: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/>
            </a:r>
            <a:br>
              <a:rPr lang="en-US" sz="2000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dirty="0">
                <a:solidFill>
                  <a:srgbClr val="008000"/>
                </a:solidFill>
                <a:latin typeface="Century Gothic"/>
              </a:rPr>
              <a:t>i.e., </a:t>
            </a:r>
            <a:r>
              <a:rPr lang="en-US" sz="2000" dirty="0" smtClean="0">
                <a:solidFill>
                  <a:srgbClr val="008000"/>
                </a:solidFill>
                <a:latin typeface="Century Gothic"/>
              </a:rPr>
              <a:t>low-dimensional,</a:t>
            </a:r>
            <a:r>
              <a:rPr lang="en-US" sz="2000" dirty="0">
                <a:solidFill>
                  <a:srgbClr val="008000"/>
                </a:solidFill>
                <a:latin typeface="Century Gothic"/>
              </a:rPr>
              <a:t/>
            </a:r>
            <a:br>
              <a:rPr lang="en-US" sz="2000" dirty="0">
                <a:solidFill>
                  <a:srgbClr val="008000"/>
                </a:solidFill>
                <a:latin typeface="Century Gothic"/>
              </a:rPr>
            </a:b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typically dense,</a:t>
            </a:r>
            <a:br>
              <a:rPr lang="en-US" sz="2000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distributed</a:t>
            </a:r>
            <a:br>
              <a:rPr lang="en-US" sz="2000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representation</a:t>
            </a:r>
            <a:endParaRPr lang="en-US" sz="2000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4592785" y="4937994"/>
            <a:ext cx="297526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“</a:t>
            </a:r>
            <a:r>
              <a:rPr lang="en-US" sz="2000" b="1" dirty="0" err="1" smtClean="0">
                <a:solidFill>
                  <a:srgbClr val="008000"/>
                </a:solidFill>
                <a:latin typeface="+mj-lt"/>
              </a:rPr>
              <a:t>Overcomplete</a:t>
            </a: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” code</a:t>
            </a:r>
            <a:br>
              <a:rPr lang="en-US" sz="2000" b="1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i.e., high-dimensional,</a:t>
            </a:r>
            <a:br>
              <a:rPr lang="en-US" sz="2000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always sparse,</a:t>
            </a:r>
            <a:br>
              <a:rPr lang="en-US" sz="2000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distributed</a:t>
            </a:r>
            <a:br>
              <a:rPr lang="en-US" sz="2000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representation</a:t>
            </a:r>
            <a:endParaRPr lang="en-US" sz="2000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295716" y="2292724"/>
            <a:ext cx="10310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entury Gothic"/>
              </a:rPr>
              <a:t>Target</a:t>
            </a:r>
            <a:b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entury Gothic"/>
              </a:rPr>
            </a:br>
            <a:r>
              <a:rPr lang="en-US" sz="2000" b="1" dirty="0" smtClean="0">
                <a:solidFill>
                  <a:schemeClr val="tx2"/>
                </a:solidFill>
                <a:latin typeface="Century Gothic"/>
              </a:rPr>
              <a:t>= input</a:t>
            </a:r>
            <a:endParaRPr lang="en-US" sz="2000" b="1" dirty="0">
              <a:solidFill>
                <a:schemeClr val="tx2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117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uto-encoder</a:t>
            </a:r>
            <a:endParaRPr lang="en-US" dirty="0"/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1932130" y="4373990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Rectangle 13"/>
          <p:cNvSpPr>
            <a:spLocks/>
          </p:cNvSpPr>
          <p:nvPr/>
        </p:nvSpPr>
        <p:spPr bwMode="auto">
          <a:xfrm>
            <a:off x="1938480" y="3308804"/>
            <a:ext cx="2406498" cy="732239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AutoShape 23"/>
          <p:cNvSpPr>
            <a:spLocks/>
          </p:cNvSpPr>
          <p:nvPr/>
        </p:nvSpPr>
        <p:spPr bwMode="auto">
          <a:xfrm>
            <a:off x="1735175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aphicFrame>
        <p:nvGraphicFramePr>
          <p:cNvPr id="1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8694316"/>
              </p:ext>
            </p:extLst>
          </p:nvPr>
        </p:nvGraphicFramePr>
        <p:xfrm>
          <a:off x="2504876" y="3355975"/>
          <a:ext cx="1284287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9" name="Equation" r:id="rId3" imgW="584200" imgH="304800" progId="Equation.3">
                  <p:embed/>
                </p:oleObj>
              </mc:Choice>
              <mc:Fallback>
                <p:oleObj name="Equation" r:id="rId3" imgW="5842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04876" y="3355975"/>
                        <a:ext cx="1284287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Elbow Connector 21"/>
          <p:cNvCxnSpPr>
            <a:stCxn id="7" idx="0"/>
            <a:endCxn id="9" idx="2"/>
          </p:cNvCxnSpPr>
          <p:nvPr/>
        </p:nvCxnSpPr>
        <p:spPr>
          <a:xfrm rot="5400000" flipH="1" flipV="1">
            <a:off x="2972081" y="4204342"/>
            <a:ext cx="332947" cy="6350"/>
          </a:xfrm>
          <a:prstGeom prst="bentConnector3">
            <a:avLst/>
          </a:prstGeom>
          <a:ln w="5715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53" idx="1"/>
            <a:endCxn id="7" idx="2"/>
          </p:cNvCxnSpPr>
          <p:nvPr/>
        </p:nvCxnSpPr>
        <p:spPr>
          <a:xfrm rot="10800000">
            <a:off x="3135379" y="5189439"/>
            <a:ext cx="769142" cy="926303"/>
          </a:xfrm>
          <a:prstGeom prst="bentConnector2">
            <a:avLst/>
          </a:prstGeom>
          <a:ln w="762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58" idx="2"/>
            <a:endCxn id="9" idx="0"/>
          </p:cNvCxnSpPr>
          <p:nvPr/>
        </p:nvCxnSpPr>
        <p:spPr>
          <a:xfrm rot="5400000">
            <a:off x="3521823" y="2159935"/>
            <a:ext cx="768775" cy="1528962"/>
          </a:xfrm>
          <a:prstGeom prst="bentConnector3">
            <a:avLst>
              <a:gd name="adj1" fmla="val 21267"/>
            </a:avLst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141730" y="1569148"/>
            <a:ext cx="8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211035" y="6401126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1664" y="4429587"/>
            <a:ext cx="14516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Code</a:t>
            </a:r>
            <a:br>
              <a:rPr lang="en-US" sz="2000" b="1" dirty="0" smtClean="0">
                <a:solidFill>
                  <a:srgbClr val="008000"/>
                </a:solidFill>
                <a:latin typeface="Century Gothic"/>
              </a:rPr>
            </a:br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prediction</a:t>
            </a:r>
            <a:endParaRPr lang="en-US" sz="2000" b="1" dirty="0">
              <a:solidFill>
                <a:srgbClr val="008000"/>
              </a:solidFill>
              <a:latin typeface="Century Gothic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48971" y="3326842"/>
            <a:ext cx="1354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Encoding</a:t>
            </a:r>
            <a:br>
              <a:rPr lang="en-US" sz="2000" b="1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“energy”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graphicFrame>
        <p:nvGraphicFramePr>
          <p:cNvPr id="51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898832"/>
              </p:ext>
            </p:extLst>
          </p:nvPr>
        </p:nvGraphicFramePr>
        <p:xfrm>
          <a:off x="2162175" y="4516438"/>
          <a:ext cx="1933575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0" name="Equation" r:id="rId5" imgW="952500" imgH="266700" progId="Equation.3">
                  <p:embed/>
                </p:oleObj>
              </mc:Choice>
              <mc:Fallback>
                <p:oleObj name="Equation" r:id="rId5" imgW="9525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62175" y="4516438"/>
                        <a:ext cx="1933575" cy="544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AutoShape 2"/>
          <p:cNvSpPr>
            <a:spLocks/>
          </p:cNvSpPr>
          <p:nvPr/>
        </p:nvSpPr>
        <p:spPr bwMode="auto">
          <a:xfrm>
            <a:off x="5034697" y="3308805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3"/>
          <p:cNvSpPr>
            <a:spLocks/>
          </p:cNvSpPr>
          <p:nvPr/>
        </p:nvSpPr>
        <p:spPr bwMode="auto">
          <a:xfrm>
            <a:off x="5034695" y="4429587"/>
            <a:ext cx="2406498" cy="732239"/>
          </a:xfrm>
          <a:prstGeom prst="rect">
            <a:avLst/>
          </a:prstGeom>
          <a:noFill/>
          <a:ln w="38100" cap="flat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AutoShape 23"/>
          <p:cNvSpPr>
            <a:spLocks/>
          </p:cNvSpPr>
          <p:nvPr/>
        </p:nvSpPr>
        <p:spPr bwMode="auto">
          <a:xfrm>
            <a:off x="4820811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aphicFrame>
        <p:nvGraphicFramePr>
          <p:cNvPr id="3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1600776"/>
              </p:ext>
            </p:extLst>
          </p:nvPr>
        </p:nvGraphicFramePr>
        <p:xfrm>
          <a:off x="5588000" y="4476750"/>
          <a:ext cx="131127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1" name="Equation" r:id="rId7" imgW="596900" imgH="304800" progId="Equation.3">
                  <p:embed/>
                </p:oleObj>
              </mc:Choice>
              <mc:Fallback>
                <p:oleObj name="Equation" r:id="rId7" imgW="5969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88000" y="4476750"/>
                        <a:ext cx="1311275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" name="Elbow Connector 30"/>
          <p:cNvCxnSpPr>
            <a:stCxn id="53" idx="3"/>
            <a:endCxn id="27" idx="2"/>
          </p:cNvCxnSpPr>
          <p:nvPr/>
        </p:nvCxnSpPr>
        <p:spPr>
          <a:xfrm flipV="1">
            <a:off x="5436860" y="5161826"/>
            <a:ext cx="801084" cy="953915"/>
          </a:xfrm>
          <a:prstGeom prst="bentConnector2">
            <a:avLst/>
          </a:prstGeom>
          <a:ln w="28575" cmpd="sng">
            <a:solidFill>
              <a:schemeClr val="tx2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0325735"/>
              </p:ext>
            </p:extLst>
          </p:nvPr>
        </p:nvGraphicFramePr>
        <p:xfrm>
          <a:off x="5251450" y="3451225"/>
          <a:ext cx="19589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2" name="Equation" r:id="rId9" imgW="965200" imgH="266700" progId="Equation.3">
                  <p:embed/>
                </p:oleObj>
              </mc:Choice>
              <mc:Fallback>
                <p:oleObj name="Equation" r:id="rId9" imgW="9652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51450" y="3451225"/>
                        <a:ext cx="1958975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8" name="Elbow Connector 37"/>
          <p:cNvCxnSpPr>
            <a:stCxn id="58" idx="3"/>
            <a:endCxn id="26" idx="0"/>
          </p:cNvCxnSpPr>
          <p:nvPr/>
        </p:nvCxnSpPr>
        <p:spPr>
          <a:xfrm>
            <a:off x="5436860" y="2254644"/>
            <a:ext cx="801086" cy="1054161"/>
          </a:xfrm>
          <a:prstGeom prst="bentConnector2">
            <a:avLst/>
          </a:prstGeom>
          <a:ln w="762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26" idx="2"/>
            <a:endCxn id="27" idx="0"/>
          </p:cNvCxnSpPr>
          <p:nvPr/>
        </p:nvCxnSpPr>
        <p:spPr>
          <a:xfrm rot="5400000">
            <a:off x="6085278" y="4276919"/>
            <a:ext cx="305334" cy="2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743431" y="4429587"/>
            <a:ext cx="14108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Decoding</a:t>
            </a:r>
            <a:br>
              <a:rPr lang="en-US" sz="2000" b="1" dirty="0" smtClean="0">
                <a:solidFill>
                  <a:schemeClr val="tx2"/>
                </a:solidFill>
                <a:latin typeface="+mj-lt"/>
              </a:rPr>
            </a:br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“energy”</a:t>
            </a:r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743431" y="3365208"/>
            <a:ext cx="1400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Input</a:t>
            </a:r>
            <a:br>
              <a:rPr lang="en-US" sz="2000" b="1" dirty="0" smtClean="0">
                <a:solidFill>
                  <a:schemeClr val="tx2"/>
                </a:solidFill>
                <a:latin typeface="+mj-lt"/>
              </a:rPr>
            </a:br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decoding</a:t>
            </a:r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  <p:graphicFrame>
        <p:nvGraphicFramePr>
          <p:cNvPr id="3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1195732"/>
              </p:ext>
            </p:extLst>
          </p:nvPr>
        </p:nvGraphicFramePr>
        <p:xfrm>
          <a:off x="5524588" y="6336679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3" name="Equation" r:id="rId11" imgW="165100" imgH="152400" progId="Equation.3">
                  <p:embed/>
                </p:oleObj>
              </mc:Choice>
              <mc:Fallback>
                <p:oleObj name="Equation" r:id="rId11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524588" y="6336679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0180615"/>
              </p:ext>
            </p:extLst>
          </p:nvPr>
        </p:nvGraphicFramePr>
        <p:xfrm>
          <a:off x="5551488" y="2320105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4" name="Equation" r:id="rId13" imgW="152400" imgH="152400" progId="Equation.3">
                  <p:embed/>
                </p:oleObj>
              </mc:Choice>
              <mc:Fallback>
                <p:oleObj name="Equation" r:id="rId13" imgW="152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551488" y="2320105"/>
                        <a:ext cx="3492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47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49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55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776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uto-encoder</a:t>
            </a:r>
            <a:endParaRPr lang="en-US" dirty="0"/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1932130" y="4373990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Rectangle 13"/>
          <p:cNvSpPr>
            <a:spLocks/>
          </p:cNvSpPr>
          <p:nvPr/>
        </p:nvSpPr>
        <p:spPr bwMode="auto">
          <a:xfrm>
            <a:off x="1938480" y="3308804"/>
            <a:ext cx="2406498" cy="732239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AutoShape 23"/>
          <p:cNvSpPr>
            <a:spLocks/>
          </p:cNvSpPr>
          <p:nvPr/>
        </p:nvSpPr>
        <p:spPr bwMode="auto">
          <a:xfrm>
            <a:off x="1735175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aphicFrame>
        <p:nvGraphicFramePr>
          <p:cNvPr id="1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6510698"/>
              </p:ext>
            </p:extLst>
          </p:nvPr>
        </p:nvGraphicFramePr>
        <p:xfrm>
          <a:off x="2573338" y="3314700"/>
          <a:ext cx="1146175" cy="7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36" name="Equation" r:id="rId3" imgW="520700" imgH="342900" progId="Equation.3">
                  <p:embed/>
                </p:oleObj>
              </mc:Choice>
              <mc:Fallback>
                <p:oleObj name="Equation" r:id="rId3" imgW="520700" imgH="342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73338" y="3314700"/>
                        <a:ext cx="1146175" cy="750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Elbow Connector 21"/>
          <p:cNvCxnSpPr>
            <a:stCxn id="7" idx="0"/>
            <a:endCxn id="9" idx="2"/>
          </p:cNvCxnSpPr>
          <p:nvPr/>
        </p:nvCxnSpPr>
        <p:spPr>
          <a:xfrm rot="5400000" flipH="1" flipV="1">
            <a:off x="2972081" y="4204342"/>
            <a:ext cx="332947" cy="6350"/>
          </a:xfrm>
          <a:prstGeom prst="bentConnector3">
            <a:avLst/>
          </a:prstGeom>
          <a:ln w="5715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53" idx="1"/>
            <a:endCxn id="7" idx="2"/>
          </p:cNvCxnSpPr>
          <p:nvPr/>
        </p:nvCxnSpPr>
        <p:spPr>
          <a:xfrm rot="10800000">
            <a:off x="3135379" y="5189439"/>
            <a:ext cx="769142" cy="926303"/>
          </a:xfrm>
          <a:prstGeom prst="bentConnector2">
            <a:avLst/>
          </a:prstGeom>
          <a:ln w="762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58" idx="2"/>
            <a:endCxn id="9" idx="0"/>
          </p:cNvCxnSpPr>
          <p:nvPr/>
        </p:nvCxnSpPr>
        <p:spPr>
          <a:xfrm rot="5400000">
            <a:off x="3521823" y="2159935"/>
            <a:ext cx="768775" cy="1528962"/>
          </a:xfrm>
          <a:prstGeom prst="bentConnector3">
            <a:avLst>
              <a:gd name="adj1" fmla="val 21267"/>
            </a:avLst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141730" y="1569148"/>
            <a:ext cx="8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211035" y="6401126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1664" y="4429587"/>
            <a:ext cx="14516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Code</a:t>
            </a:r>
            <a:br>
              <a:rPr lang="en-US" sz="2000" b="1" dirty="0" smtClean="0">
                <a:solidFill>
                  <a:srgbClr val="008000"/>
                </a:solidFill>
                <a:latin typeface="Century Gothic"/>
              </a:rPr>
            </a:br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prediction</a:t>
            </a:r>
            <a:endParaRPr lang="en-US" sz="2000" b="1" dirty="0">
              <a:solidFill>
                <a:srgbClr val="008000"/>
              </a:solidFill>
              <a:latin typeface="Century Gothic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41382" y="3326842"/>
            <a:ext cx="13619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rgbClr val="008000"/>
                </a:solidFill>
                <a:latin typeface="Century Gothic"/>
              </a:rPr>
              <a:t>Encoding</a:t>
            </a: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/>
            </a:r>
            <a:br>
              <a:rPr lang="en-US" sz="2000" b="1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energy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26" name="AutoShape 2"/>
          <p:cNvSpPr>
            <a:spLocks/>
          </p:cNvSpPr>
          <p:nvPr/>
        </p:nvSpPr>
        <p:spPr bwMode="auto">
          <a:xfrm>
            <a:off x="5034697" y="3308805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3"/>
          <p:cNvSpPr>
            <a:spLocks/>
          </p:cNvSpPr>
          <p:nvPr/>
        </p:nvSpPr>
        <p:spPr bwMode="auto">
          <a:xfrm>
            <a:off x="5034695" y="4429587"/>
            <a:ext cx="2406498" cy="732239"/>
          </a:xfrm>
          <a:prstGeom prst="rect">
            <a:avLst/>
          </a:prstGeom>
          <a:noFill/>
          <a:ln w="38100" cap="flat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AutoShape 23"/>
          <p:cNvSpPr>
            <a:spLocks/>
          </p:cNvSpPr>
          <p:nvPr/>
        </p:nvSpPr>
        <p:spPr bwMode="auto">
          <a:xfrm>
            <a:off x="4820811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aphicFrame>
        <p:nvGraphicFramePr>
          <p:cNvPr id="3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1547936"/>
              </p:ext>
            </p:extLst>
          </p:nvPr>
        </p:nvGraphicFramePr>
        <p:xfrm>
          <a:off x="5643563" y="4435475"/>
          <a:ext cx="120015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37" name="Equation" r:id="rId5" imgW="546100" imgH="342900" progId="Equation.3">
                  <p:embed/>
                </p:oleObj>
              </mc:Choice>
              <mc:Fallback>
                <p:oleObj name="Equation" r:id="rId5" imgW="546100" imgH="342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43563" y="4435475"/>
                        <a:ext cx="1200150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" name="Elbow Connector 30"/>
          <p:cNvCxnSpPr>
            <a:stCxn id="53" idx="3"/>
            <a:endCxn id="27" idx="2"/>
          </p:cNvCxnSpPr>
          <p:nvPr/>
        </p:nvCxnSpPr>
        <p:spPr>
          <a:xfrm flipV="1">
            <a:off x="5436860" y="5161826"/>
            <a:ext cx="801084" cy="953915"/>
          </a:xfrm>
          <a:prstGeom prst="bentConnector2">
            <a:avLst/>
          </a:prstGeom>
          <a:ln w="28575" cmpd="sng">
            <a:solidFill>
              <a:schemeClr val="tx2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58" idx="3"/>
            <a:endCxn id="26" idx="0"/>
          </p:cNvCxnSpPr>
          <p:nvPr/>
        </p:nvCxnSpPr>
        <p:spPr>
          <a:xfrm>
            <a:off x="5436860" y="2254644"/>
            <a:ext cx="801086" cy="1054161"/>
          </a:xfrm>
          <a:prstGeom prst="bentConnector2">
            <a:avLst/>
          </a:prstGeom>
          <a:ln w="762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26" idx="2"/>
            <a:endCxn id="27" idx="0"/>
          </p:cNvCxnSpPr>
          <p:nvPr/>
        </p:nvCxnSpPr>
        <p:spPr>
          <a:xfrm rot="5400000">
            <a:off x="6085278" y="4276919"/>
            <a:ext cx="305334" cy="2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743431" y="4429587"/>
            <a:ext cx="14108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Decoding</a:t>
            </a:r>
            <a:br>
              <a:rPr lang="en-US" sz="2000" b="1" dirty="0" smtClean="0">
                <a:solidFill>
                  <a:schemeClr val="tx2"/>
                </a:solidFill>
                <a:latin typeface="+mj-lt"/>
              </a:rPr>
            </a:br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energy</a:t>
            </a:r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743431" y="3365208"/>
            <a:ext cx="1400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Input</a:t>
            </a:r>
            <a:br>
              <a:rPr lang="en-US" sz="2000" b="1" dirty="0" smtClean="0">
                <a:solidFill>
                  <a:schemeClr val="tx2"/>
                </a:solidFill>
                <a:latin typeface="+mj-lt"/>
              </a:rPr>
            </a:br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decoding</a:t>
            </a:r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  <p:graphicFrame>
        <p:nvGraphicFramePr>
          <p:cNvPr id="3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3086120"/>
              </p:ext>
            </p:extLst>
          </p:nvPr>
        </p:nvGraphicFramePr>
        <p:xfrm>
          <a:off x="5524588" y="6336679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38" name="Equation" r:id="rId7" imgW="165100" imgH="152400" progId="Equation.3">
                  <p:embed/>
                </p:oleObj>
              </mc:Choice>
              <mc:Fallback>
                <p:oleObj name="Equation" r:id="rId7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24588" y="6336679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6186686"/>
              </p:ext>
            </p:extLst>
          </p:nvPr>
        </p:nvGraphicFramePr>
        <p:xfrm>
          <a:off x="5551488" y="2320105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39" name="Equation" r:id="rId9" imgW="152400" imgH="152400" progId="Equation.3">
                  <p:embed/>
                </p:oleObj>
              </mc:Choice>
              <mc:Fallback>
                <p:oleObj name="Equation" r:id="rId9" imgW="152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51488" y="2320105"/>
                        <a:ext cx="3492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47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49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55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37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0413482"/>
              </p:ext>
            </p:extLst>
          </p:nvPr>
        </p:nvGraphicFramePr>
        <p:xfrm>
          <a:off x="2162175" y="4516438"/>
          <a:ext cx="1933575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40" name="Equation" r:id="rId11" imgW="952500" imgH="266700" progId="Equation.3">
                  <p:embed/>
                </p:oleObj>
              </mc:Choice>
              <mc:Fallback>
                <p:oleObj name="Equation" r:id="rId11" imgW="9525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162175" y="4516438"/>
                        <a:ext cx="1933575" cy="544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2547739"/>
              </p:ext>
            </p:extLst>
          </p:nvPr>
        </p:nvGraphicFramePr>
        <p:xfrm>
          <a:off x="5251450" y="3451225"/>
          <a:ext cx="19589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41" name="Equation" r:id="rId13" imgW="965200" imgH="266700" progId="Equation.3">
                  <p:embed/>
                </p:oleObj>
              </mc:Choice>
              <mc:Fallback>
                <p:oleObj name="Equation" r:id="rId13" imgW="9652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251450" y="3451225"/>
                        <a:ext cx="1958975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734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Auto-encoder</a:t>
            </a:r>
            <a:br>
              <a:rPr lang="en-US" dirty="0" smtClean="0"/>
            </a:br>
            <a:r>
              <a:rPr lang="en-US" dirty="0" smtClean="0"/>
              <a:t>loss function</a:t>
            </a:r>
            <a:endParaRPr lang="en-US" dirty="0"/>
          </a:p>
        </p:txBody>
      </p:sp>
      <p:graphicFrame>
        <p:nvGraphicFramePr>
          <p:cNvPr id="3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3635003"/>
              </p:ext>
            </p:extLst>
          </p:nvPr>
        </p:nvGraphicFramePr>
        <p:xfrm>
          <a:off x="354013" y="2344738"/>
          <a:ext cx="8432800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20" name="Equation" r:id="rId3" imgW="4152900" imgH="304800" progId="Equation.3">
                  <p:embed/>
                </p:oleObj>
              </mc:Choice>
              <mc:Fallback>
                <p:oleObj name="Equation" r:id="rId3" imgW="41529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4013" y="2344738"/>
                        <a:ext cx="8432800" cy="620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6436353"/>
              </p:ext>
            </p:extLst>
          </p:nvPr>
        </p:nvGraphicFramePr>
        <p:xfrm>
          <a:off x="354013" y="4359275"/>
          <a:ext cx="8483600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21" name="Equation" r:id="rId5" imgW="4178300" imgH="457200" progId="Equation.3">
                  <p:embed/>
                </p:oleObj>
              </mc:Choice>
              <mc:Fallback>
                <p:oleObj name="Equation" r:id="rId5" imgW="4178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4013" y="4359275"/>
                        <a:ext cx="8483600" cy="931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56656" y="2922798"/>
            <a:ext cx="23167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Encoding energy</a:t>
            </a:r>
            <a:endParaRPr lang="en-US" sz="2000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78102" y="2922798"/>
            <a:ext cx="2380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 smtClean="0">
                <a:solidFill>
                  <a:srgbClr val="2F5897"/>
                </a:solidFill>
                <a:latin typeface="+mj-lt"/>
              </a:rPr>
              <a:t>Decoding energy</a:t>
            </a:r>
            <a:endParaRPr lang="en-US" sz="2000" dirty="0">
              <a:solidFill>
                <a:srgbClr val="2F5897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7856" y="5091435"/>
            <a:ext cx="23167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Encoding energy</a:t>
            </a:r>
            <a:endParaRPr lang="en-US" sz="2000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78102" y="5091789"/>
            <a:ext cx="2380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 smtClean="0">
                <a:solidFill>
                  <a:srgbClr val="2F5897"/>
                </a:solidFill>
                <a:latin typeface="+mj-lt"/>
              </a:rPr>
              <a:t>Decoding energy</a:t>
            </a:r>
            <a:endParaRPr lang="en-US" sz="2000" dirty="0">
              <a:solidFill>
                <a:srgbClr val="2F5897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9192" y="1934697"/>
            <a:ext cx="23030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For one sample </a:t>
            </a:r>
            <a:r>
              <a:rPr lang="en-US" sz="2000" i="1" dirty="0" smtClean="0">
                <a:latin typeface="+mj-lt"/>
              </a:rPr>
              <a:t>t</a:t>
            </a:r>
            <a:endParaRPr lang="en-US" sz="20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9192" y="4028725"/>
            <a:ext cx="21621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For all </a:t>
            </a:r>
            <a:r>
              <a:rPr lang="en-US" sz="2000" i="1" dirty="0" smtClean="0">
                <a:latin typeface="+mj-lt"/>
              </a:rPr>
              <a:t>T</a:t>
            </a:r>
            <a:r>
              <a:rPr lang="en-US" sz="2000" dirty="0" smtClean="0">
                <a:latin typeface="+mj-lt"/>
              </a:rPr>
              <a:t> samples</a:t>
            </a:r>
            <a:endParaRPr lang="en-US" sz="20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15814" y="6048031"/>
            <a:ext cx="3777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How do we get the </a:t>
            </a: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codes Z</a:t>
            </a:r>
            <a:r>
              <a:rPr lang="en-US" sz="2000" b="1" dirty="0" smtClean="0">
                <a:latin typeface="+mj-lt"/>
              </a:rPr>
              <a:t>?</a:t>
            </a:r>
            <a:endParaRPr lang="en-US" sz="2000" b="1" dirty="0"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70081" y="3202675"/>
            <a:ext cx="17235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prstClr val="black"/>
                </a:solidFill>
                <a:latin typeface="Century Gothic"/>
              </a:rPr>
              <a:t>coefficient of</a:t>
            </a:r>
          </a:p>
          <a:p>
            <a:pPr algn="ctr"/>
            <a:r>
              <a:rPr lang="en-US" sz="1400" dirty="0" smtClean="0">
                <a:solidFill>
                  <a:prstClr val="black"/>
                </a:solidFill>
                <a:latin typeface="Century Gothic"/>
              </a:rPr>
              <a:t>the encoder error</a:t>
            </a:r>
            <a:endParaRPr lang="en-US" sz="1200" dirty="0"/>
          </a:p>
        </p:txBody>
      </p:sp>
      <p:cxnSp>
        <p:nvCxnSpPr>
          <p:cNvPr id="15" name="Straight Arrow Connector 14"/>
          <p:cNvCxnSpPr>
            <a:stCxn id="13" idx="0"/>
          </p:cNvCxnSpPr>
          <p:nvPr/>
        </p:nvCxnSpPr>
        <p:spPr>
          <a:xfrm flipV="1">
            <a:off x="2131856" y="2822223"/>
            <a:ext cx="485231" cy="380452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856656" y="6448141"/>
            <a:ext cx="33175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A6A6A6"/>
                </a:solidFill>
                <a:latin typeface="+mj-lt"/>
              </a:rPr>
              <a:t>We note </a:t>
            </a:r>
            <a:r>
              <a:rPr lang="en-US" sz="2000" b="1" dirty="0" smtClean="0">
                <a:solidFill>
                  <a:srgbClr val="A6A6A6"/>
                </a:solidFill>
                <a:latin typeface="+mj-lt"/>
              </a:rPr>
              <a:t>W</a:t>
            </a:r>
            <a:r>
              <a:rPr lang="en-US" sz="2000" dirty="0" smtClean="0">
                <a:solidFill>
                  <a:srgbClr val="A6A6A6"/>
                </a:solidFill>
                <a:latin typeface="+mj-lt"/>
              </a:rPr>
              <a:t>={</a:t>
            </a:r>
            <a:r>
              <a:rPr lang="en-US" sz="2000" b="1" dirty="0" smtClean="0">
                <a:solidFill>
                  <a:srgbClr val="A6A6A6"/>
                </a:solidFill>
                <a:latin typeface="+mj-lt"/>
              </a:rPr>
              <a:t>C</a:t>
            </a:r>
            <a:r>
              <a:rPr lang="en-US" sz="2000" dirty="0" smtClean="0">
                <a:solidFill>
                  <a:srgbClr val="A6A6A6"/>
                </a:solidFill>
                <a:latin typeface="+mj-lt"/>
              </a:rPr>
              <a:t>, </a:t>
            </a:r>
            <a:r>
              <a:rPr lang="en-US" sz="2000" i="1" dirty="0" err="1" smtClean="0">
                <a:solidFill>
                  <a:srgbClr val="A6A6A6"/>
                </a:solidFill>
                <a:latin typeface="+mj-lt"/>
              </a:rPr>
              <a:t>b</a:t>
            </a:r>
            <a:r>
              <a:rPr lang="en-US" sz="2000" i="1" baseline="-25000" dirty="0" err="1" smtClean="0">
                <a:solidFill>
                  <a:srgbClr val="A6A6A6"/>
                </a:solidFill>
                <a:latin typeface="+mj-lt"/>
              </a:rPr>
              <a:t>C</a:t>
            </a:r>
            <a:r>
              <a:rPr lang="en-US" sz="2000" dirty="0" smtClean="0">
                <a:solidFill>
                  <a:srgbClr val="A6A6A6"/>
                </a:solidFill>
                <a:latin typeface="+mj-lt"/>
              </a:rPr>
              <a:t>, </a:t>
            </a:r>
            <a:r>
              <a:rPr lang="en-US" sz="2000" b="1" dirty="0" smtClean="0">
                <a:solidFill>
                  <a:srgbClr val="A6A6A6"/>
                </a:solidFill>
                <a:latin typeface="+mj-lt"/>
              </a:rPr>
              <a:t>D</a:t>
            </a:r>
            <a:r>
              <a:rPr lang="en-US" sz="2000" dirty="0" smtClean="0">
                <a:solidFill>
                  <a:srgbClr val="A6A6A6"/>
                </a:solidFill>
                <a:latin typeface="+mj-lt"/>
              </a:rPr>
              <a:t>, </a:t>
            </a:r>
            <a:r>
              <a:rPr lang="en-US" sz="2000" i="1" dirty="0" err="1" smtClean="0">
                <a:solidFill>
                  <a:srgbClr val="A6A6A6"/>
                </a:solidFill>
                <a:latin typeface="+mj-lt"/>
              </a:rPr>
              <a:t>b</a:t>
            </a:r>
            <a:r>
              <a:rPr lang="en-US" sz="2000" i="1" baseline="-25000" dirty="0" err="1" smtClean="0">
                <a:solidFill>
                  <a:srgbClr val="A6A6A6"/>
                </a:solidFill>
                <a:latin typeface="+mj-lt"/>
              </a:rPr>
              <a:t>D</a:t>
            </a:r>
            <a:r>
              <a:rPr lang="en-US" sz="2000" dirty="0" smtClean="0">
                <a:solidFill>
                  <a:srgbClr val="A6A6A6"/>
                </a:solidFill>
                <a:latin typeface="+mj-lt"/>
              </a:rPr>
              <a:t>}</a:t>
            </a:r>
            <a:endParaRPr lang="en-US" sz="2000" dirty="0">
              <a:solidFill>
                <a:srgbClr val="A6A6A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3404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uto-encoder</a:t>
            </a:r>
            <a:br>
              <a:rPr lang="en-US" dirty="0" smtClean="0"/>
            </a:br>
            <a:r>
              <a:rPr lang="en-US" dirty="0" err="1" smtClean="0"/>
              <a:t>backprop</a:t>
            </a:r>
            <a:r>
              <a:rPr lang="en-US" dirty="0" smtClean="0"/>
              <a:t> </a:t>
            </a:r>
            <a:r>
              <a:rPr lang="en-US" dirty="0" err="1" smtClean="0"/>
              <a:t>w.r.t</a:t>
            </a:r>
            <a:r>
              <a:rPr lang="en-US" dirty="0" smtClean="0"/>
              <a:t>. codes</a:t>
            </a:r>
            <a:endParaRPr lang="en-US" dirty="0"/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1932130" y="4373990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Rectangle 13"/>
          <p:cNvSpPr>
            <a:spLocks/>
          </p:cNvSpPr>
          <p:nvPr/>
        </p:nvSpPr>
        <p:spPr bwMode="auto">
          <a:xfrm>
            <a:off x="1938480" y="3308804"/>
            <a:ext cx="2406498" cy="732239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AutoShape 23"/>
          <p:cNvSpPr>
            <a:spLocks/>
          </p:cNvSpPr>
          <p:nvPr/>
        </p:nvSpPr>
        <p:spPr bwMode="auto">
          <a:xfrm>
            <a:off x="1735175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22" name="Elbow Connector 21"/>
          <p:cNvCxnSpPr>
            <a:stCxn id="7" idx="0"/>
            <a:endCxn id="9" idx="2"/>
          </p:cNvCxnSpPr>
          <p:nvPr/>
        </p:nvCxnSpPr>
        <p:spPr>
          <a:xfrm rot="5400000" flipH="1" flipV="1">
            <a:off x="2972081" y="4204342"/>
            <a:ext cx="332947" cy="6350"/>
          </a:xfrm>
          <a:prstGeom prst="bentConnector3">
            <a:avLst/>
          </a:prstGeom>
          <a:ln w="5715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53" idx="1"/>
            <a:endCxn id="7" idx="2"/>
          </p:cNvCxnSpPr>
          <p:nvPr/>
        </p:nvCxnSpPr>
        <p:spPr>
          <a:xfrm rot="10800000">
            <a:off x="3135379" y="5189439"/>
            <a:ext cx="769142" cy="926303"/>
          </a:xfrm>
          <a:prstGeom prst="bentConnector2">
            <a:avLst/>
          </a:prstGeom>
          <a:ln w="762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58" idx="2"/>
            <a:endCxn id="9" idx="0"/>
          </p:cNvCxnSpPr>
          <p:nvPr/>
        </p:nvCxnSpPr>
        <p:spPr>
          <a:xfrm rot="5400000">
            <a:off x="3521823" y="2159935"/>
            <a:ext cx="768775" cy="1528962"/>
          </a:xfrm>
          <a:prstGeom prst="bentConnector3">
            <a:avLst>
              <a:gd name="adj1" fmla="val 21267"/>
            </a:avLst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141730" y="1569148"/>
            <a:ext cx="8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069925" y="6161239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1664" y="4429587"/>
            <a:ext cx="14516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Code</a:t>
            </a:r>
            <a:br>
              <a:rPr lang="en-US" sz="2000" b="1" dirty="0" smtClean="0">
                <a:solidFill>
                  <a:srgbClr val="008000"/>
                </a:solidFill>
                <a:latin typeface="Century Gothic"/>
              </a:rPr>
            </a:br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prediction</a:t>
            </a:r>
            <a:endParaRPr lang="en-US" sz="2000" b="1" dirty="0">
              <a:solidFill>
                <a:srgbClr val="008000"/>
              </a:solidFill>
              <a:latin typeface="Century Gothic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41382" y="3326842"/>
            <a:ext cx="13619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rgbClr val="008000"/>
                </a:solidFill>
                <a:latin typeface="Century Gothic"/>
              </a:rPr>
              <a:t>Encoding</a:t>
            </a: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/>
            </a:r>
            <a:br>
              <a:rPr lang="en-US" sz="2000" b="1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energy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26" name="AutoShape 2"/>
          <p:cNvSpPr>
            <a:spLocks/>
          </p:cNvSpPr>
          <p:nvPr/>
        </p:nvSpPr>
        <p:spPr bwMode="auto">
          <a:xfrm>
            <a:off x="5034697" y="3049763"/>
            <a:ext cx="2406498" cy="1310115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3"/>
          <p:cNvSpPr>
            <a:spLocks/>
          </p:cNvSpPr>
          <p:nvPr/>
        </p:nvSpPr>
        <p:spPr bwMode="auto">
          <a:xfrm>
            <a:off x="5034695" y="4655363"/>
            <a:ext cx="2406498" cy="732239"/>
          </a:xfrm>
          <a:prstGeom prst="rect">
            <a:avLst/>
          </a:prstGeom>
          <a:noFill/>
          <a:ln w="38100" cap="flat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AutoShape 23"/>
          <p:cNvSpPr>
            <a:spLocks/>
          </p:cNvSpPr>
          <p:nvPr/>
        </p:nvSpPr>
        <p:spPr bwMode="auto">
          <a:xfrm>
            <a:off x="4820811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31" name="Elbow Connector 30"/>
          <p:cNvCxnSpPr>
            <a:stCxn id="53" idx="3"/>
            <a:endCxn id="27" idx="2"/>
          </p:cNvCxnSpPr>
          <p:nvPr/>
        </p:nvCxnSpPr>
        <p:spPr>
          <a:xfrm flipV="1">
            <a:off x="5436860" y="5387602"/>
            <a:ext cx="801084" cy="728139"/>
          </a:xfrm>
          <a:prstGeom prst="bentConnector2">
            <a:avLst/>
          </a:prstGeom>
          <a:ln w="28575" cmpd="sng">
            <a:solidFill>
              <a:schemeClr val="tx2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58" idx="3"/>
            <a:endCxn id="26" idx="0"/>
          </p:cNvCxnSpPr>
          <p:nvPr/>
        </p:nvCxnSpPr>
        <p:spPr>
          <a:xfrm>
            <a:off x="5436860" y="2254644"/>
            <a:ext cx="801086" cy="795119"/>
          </a:xfrm>
          <a:prstGeom prst="bentConnector2">
            <a:avLst/>
          </a:prstGeom>
          <a:ln w="762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26" idx="2"/>
            <a:endCxn id="27" idx="0"/>
          </p:cNvCxnSpPr>
          <p:nvPr/>
        </p:nvCxnSpPr>
        <p:spPr>
          <a:xfrm rot="5400000">
            <a:off x="6090203" y="4507619"/>
            <a:ext cx="295485" cy="2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1899779"/>
              </p:ext>
            </p:extLst>
          </p:nvPr>
        </p:nvGraphicFramePr>
        <p:xfrm>
          <a:off x="5482255" y="6167347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28" name="Equation" r:id="rId3" imgW="165100" imgH="152400" progId="Equation.3">
                  <p:embed/>
                </p:oleObj>
              </mc:Choice>
              <mc:Fallback>
                <p:oleObj name="Equation" r:id="rId3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82255" y="6167347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1691363"/>
              </p:ext>
            </p:extLst>
          </p:nvPr>
        </p:nvGraphicFramePr>
        <p:xfrm>
          <a:off x="5551488" y="2320105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29" name="Equation" r:id="rId5" imgW="152400" imgH="152400" progId="Equation.3">
                  <p:embed/>
                </p:oleObj>
              </mc:Choice>
              <mc:Fallback>
                <p:oleObj name="Equation" r:id="rId5" imgW="152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51488" y="2320105"/>
                        <a:ext cx="3492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47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49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55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37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1260441"/>
              </p:ext>
            </p:extLst>
          </p:nvPr>
        </p:nvGraphicFramePr>
        <p:xfrm>
          <a:off x="5167313" y="4656138"/>
          <a:ext cx="2143125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0" name="Equation" r:id="rId7" imgW="1219200" imgH="406400" progId="Equation.3">
                  <p:embed/>
                </p:oleObj>
              </mc:Choice>
              <mc:Fallback>
                <p:oleObj name="Equation" r:id="rId7" imgW="12192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67313" y="4656138"/>
                        <a:ext cx="2143125" cy="66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4997601"/>
              </p:ext>
            </p:extLst>
          </p:nvPr>
        </p:nvGraphicFramePr>
        <p:xfrm>
          <a:off x="5266398" y="3051890"/>
          <a:ext cx="2042029" cy="1307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1" name="Equation" r:id="rId9" imgW="1257300" imgH="850900" progId="Equation.3">
                  <p:embed/>
                </p:oleObj>
              </mc:Choice>
              <mc:Fallback>
                <p:oleObj name="Equation" r:id="rId9" imgW="1257300" imgH="850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66398" y="3051890"/>
                        <a:ext cx="2042029" cy="1307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8613106"/>
              </p:ext>
            </p:extLst>
          </p:nvPr>
        </p:nvGraphicFramePr>
        <p:xfrm>
          <a:off x="6723062" y="1827241"/>
          <a:ext cx="1963738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2" name="Equation" r:id="rId11" imgW="1117600" imgH="431800" progId="Equation.3">
                  <p:embed/>
                </p:oleObj>
              </mc:Choice>
              <mc:Fallback>
                <p:oleObj name="Equation" r:id="rId11" imgW="11176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723062" y="1827241"/>
                        <a:ext cx="1963738" cy="712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2381537"/>
              </p:ext>
            </p:extLst>
          </p:nvPr>
        </p:nvGraphicFramePr>
        <p:xfrm>
          <a:off x="2073275" y="3313113"/>
          <a:ext cx="2276475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3" name="Equation" r:id="rId13" imgW="1295400" imgH="406400" progId="Equation.3">
                  <p:embed/>
                </p:oleObj>
              </mc:Choice>
              <mc:Fallback>
                <p:oleObj name="Equation" r:id="rId13" imgW="12954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073275" y="3313113"/>
                        <a:ext cx="2276475" cy="67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TextBox 62"/>
          <p:cNvSpPr txBox="1"/>
          <p:nvPr/>
        </p:nvSpPr>
        <p:spPr>
          <a:xfrm>
            <a:off x="1603328" y="6555731"/>
            <a:ext cx="61145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Boureau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“Sparse Feature Learning for Deep Belief Networks 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2007]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11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uto-encoder</a:t>
            </a:r>
            <a:br>
              <a:rPr lang="en-US" dirty="0" smtClean="0"/>
            </a:br>
            <a:r>
              <a:rPr lang="en-US" dirty="0" err="1" smtClean="0"/>
              <a:t>backprop</a:t>
            </a:r>
            <a:r>
              <a:rPr lang="en-US" dirty="0" smtClean="0"/>
              <a:t> </a:t>
            </a:r>
            <a:r>
              <a:rPr lang="en-US" dirty="0" err="1" smtClean="0"/>
              <a:t>w.r.t</a:t>
            </a:r>
            <a:r>
              <a:rPr lang="en-US" dirty="0" smtClean="0"/>
              <a:t>. codes</a:t>
            </a:r>
            <a:endParaRPr lang="en-US" dirty="0"/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1932130" y="4373990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Rectangle 13"/>
          <p:cNvSpPr>
            <a:spLocks/>
          </p:cNvSpPr>
          <p:nvPr/>
        </p:nvSpPr>
        <p:spPr bwMode="auto">
          <a:xfrm>
            <a:off x="1938480" y="3308804"/>
            <a:ext cx="2406498" cy="732239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AutoShape 23"/>
          <p:cNvSpPr>
            <a:spLocks/>
          </p:cNvSpPr>
          <p:nvPr/>
        </p:nvSpPr>
        <p:spPr bwMode="auto">
          <a:xfrm>
            <a:off x="1735175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22" name="Elbow Connector 21"/>
          <p:cNvCxnSpPr>
            <a:stCxn id="7" idx="0"/>
            <a:endCxn id="9" idx="2"/>
          </p:cNvCxnSpPr>
          <p:nvPr/>
        </p:nvCxnSpPr>
        <p:spPr>
          <a:xfrm rot="5400000" flipH="1" flipV="1">
            <a:off x="2972081" y="4204342"/>
            <a:ext cx="332947" cy="6350"/>
          </a:xfrm>
          <a:prstGeom prst="bentConnector3">
            <a:avLst/>
          </a:prstGeom>
          <a:ln w="5715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53" idx="1"/>
            <a:endCxn id="7" idx="2"/>
          </p:cNvCxnSpPr>
          <p:nvPr/>
        </p:nvCxnSpPr>
        <p:spPr>
          <a:xfrm rot="10800000">
            <a:off x="3135379" y="5189439"/>
            <a:ext cx="769142" cy="926303"/>
          </a:xfrm>
          <a:prstGeom prst="bentConnector2">
            <a:avLst/>
          </a:prstGeom>
          <a:ln w="762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58" idx="2"/>
            <a:endCxn id="9" idx="0"/>
          </p:cNvCxnSpPr>
          <p:nvPr/>
        </p:nvCxnSpPr>
        <p:spPr>
          <a:xfrm rot="5400000">
            <a:off x="3521823" y="2159935"/>
            <a:ext cx="768775" cy="1528962"/>
          </a:xfrm>
          <a:prstGeom prst="bentConnector3">
            <a:avLst>
              <a:gd name="adj1" fmla="val 21267"/>
            </a:avLst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141730" y="1569148"/>
            <a:ext cx="8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069925" y="6161239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1664" y="4429587"/>
            <a:ext cx="14516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Code</a:t>
            </a:r>
            <a:br>
              <a:rPr lang="en-US" sz="2000" b="1" dirty="0" smtClean="0">
                <a:solidFill>
                  <a:srgbClr val="008000"/>
                </a:solidFill>
                <a:latin typeface="Century Gothic"/>
              </a:rPr>
            </a:br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prediction</a:t>
            </a:r>
            <a:endParaRPr lang="en-US" sz="2000" b="1" dirty="0">
              <a:solidFill>
                <a:srgbClr val="008000"/>
              </a:solidFill>
              <a:latin typeface="Century Gothic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41382" y="3326842"/>
            <a:ext cx="13619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rgbClr val="008000"/>
                </a:solidFill>
                <a:latin typeface="Century Gothic"/>
              </a:rPr>
              <a:t>Encoding</a:t>
            </a: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/>
            </a:r>
            <a:br>
              <a:rPr lang="en-US" sz="2000" b="1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energy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26" name="AutoShape 2"/>
          <p:cNvSpPr>
            <a:spLocks/>
          </p:cNvSpPr>
          <p:nvPr/>
        </p:nvSpPr>
        <p:spPr bwMode="auto">
          <a:xfrm>
            <a:off x="5034697" y="3049763"/>
            <a:ext cx="2406498" cy="1310115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3"/>
          <p:cNvSpPr>
            <a:spLocks/>
          </p:cNvSpPr>
          <p:nvPr/>
        </p:nvSpPr>
        <p:spPr bwMode="auto">
          <a:xfrm>
            <a:off x="5034695" y="4655363"/>
            <a:ext cx="2406498" cy="732239"/>
          </a:xfrm>
          <a:prstGeom prst="rect">
            <a:avLst/>
          </a:prstGeom>
          <a:noFill/>
          <a:ln w="38100" cap="flat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AutoShape 23"/>
          <p:cNvSpPr>
            <a:spLocks/>
          </p:cNvSpPr>
          <p:nvPr/>
        </p:nvSpPr>
        <p:spPr bwMode="auto">
          <a:xfrm>
            <a:off x="4820811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31" name="Elbow Connector 30"/>
          <p:cNvCxnSpPr>
            <a:stCxn id="53" idx="3"/>
            <a:endCxn id="27" idx="2"/>
          </p:cNvCxnSpPr>
          <p:nvPr/>
        </p:nvCxnSpPr>
        <p:spPr>
          <a:xfrm flipV="1">
            <a:off x="5436860" y="5387602"/>
            <a:ext cx="801084" cy="728139"/>
          </a:xfrm>
          <a:prstGeom prst="bentConnector2">
            <a:avLst/>
          </a:prstGeom>
          <a:ln w="28575" cmpd="sng">
            <a:solidFill>
              <a:schemeClr val="tx2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58" idx="3"/>
            <a:endCxn id="26" idx="0"/>
          </p:cNvCxnSpPr>
          <p:nvPr/>
        </p:nvCxnSpPr>
        <p:spPr>
          <a:xfrm>
            <a:off x="5436860" y="2254644"/>
            <a:ext cx="801086" cy="795119"/>
          </a:xfrm>
          <a:prstGeom prst="bentConnector2">
            <a:avLst/>
          </a:prstGeom>
          <a:ln w="762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26" idx="2"/>
            <a:endCxn id="27" idx="0"/>
          </p:cNvCxnSpPr>
          <p:nvPr/>
        </p:nvCxnSpPr>
        <p:spPr>
          <a:xfrm rot="5400000">
            <a:off x="6090203" y="4507619"/>
            <a:ext cx="295485" cy="2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1428760"/>
              </p:ext>
            </p:extLst>
          </p:nvPr>
        </p:nvGraphicFramePr>
        <p:xfrm>
          <a:off x="5482255" y="6167347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02" name="Equation" r:id="rId3" imgW="165100" imgH="152400" progId="Equation.3">
                  <p:embed/>
                </p:oleObj>
              </mc:Choice>
              <mc:Fallback>
                <p:oleObj name="Equation" r:id="rId3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82255" y="6167347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3792361"/>
              </p:ext>
            </p:extLst>
          </p:nvPr>
        </p:nvGraphicFramePr>
        <p:xfrm>
          <a:off x="5508625" y="2276475"/>
          <a:ext cx="436563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03" name="Equation" r:id="rId5" imgW="190500" imgH="190500" progId="Equation.3">
                  <p:embed/>
                </p:oleObj>
              </mc:Choice>
              <mc:Fallback>
                <p:oleObj name="Equation" r:id="rId5" imgW="1905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08625" y="2276475"/>
                        <a:ext cx="436563" cy="436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47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49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55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37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3249203"/>
              </p:ext>
            </p:extLst>
          </p:nvPr>
        </p:nvGraphicFramePr>
        <p:xfrm>
          <a:off x="5022850" y="4665663"/>
          <a:ext cx="2433638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04" name="Equation" r:id="rId7" imgW="1384300" imgH="393700" progId="Equation.3">
                  <p:embed/>
                </p:oleObj>
              </mc:Choice>
              <mc:Fallback>
                <p:oleObj name="Equation" r:id="rId7" imgW="13843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22850" y="4665663"/>
                        <a:ext cx="2433638" cy="649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2461221"/>
              </p:ext>
            </p:extLst>
          </p:nvPr>
        </p:nvGraphicFramePr>
        <p:xfrm>
          <a:off x="5162550" y="3157184"/>
          <a:ext cx="2249488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05" name="Equation" r:id="rId9" imgW="1384300" imgH="711200" progId="Equation.3">
                  <p:embed/>
                </p:oleObj>
              </mc:Choice>
              <mc:Fallback>
                <p:oleObj name="Equation" r:id="rId9" imgW="1384300" imgH="71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162550" y="3157184"/>
                        <a:ext cx="2249488" cy="1095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499952"/>
              </p:ext>
            </p:extLst>
          </p:nvPr>
        </p:nvGraphicFramePr>
        <p:xfrm>
          <a:off x="6900863" y="1846263"/>
          <a:ext cx="1606550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06" name="Equation" r:id="rId11" imgW="914400" imgH="406400" progId="Equation.3">
                  <p:embed/>
                </p:oleObj>
              </mc:Choice>
              <mc:Fallback>
                <p:oleObj name="Equation" r:id="rId11" imgW="9144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900863" y="1846263"/>
                        <a:ext cx="1606550" cy="67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818890"/>
              </p:ext>
            </p:extLst>
          </p:nvPr>
        </p:nvGraphicFramePr>
        <p:xfrm>
          <a:off x="2028825" y="3313113"/>
          <a:ext cx="2365375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07" name="Equation" r:id="rId13" imgW="1346200" imgH="406400" progId="Equation.3">
                  <p:embed/>
                </p:oleObj>
              </mc:Choice>
              <mc:Fallback>
                <p:oleObj name="Equation" r:id="rId13" imgW="13462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028825" y="3313113"/>
                        <a:ext cx="2365375" cy="67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TextBox 62"/>
          <p:cNvSpPr txBox="1"/>
          <p:nvPr/>
        </p:nvSpPr>
        <p:spPr>
          <a:xfrm>
            <a:off x="1603328" y="6555731"/>
            <a:ext cx="61145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Boureau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“Sparse Feature Learning for Deep Belief Networks 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2007]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36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621851"/>
              </p:ext>
            </p:extLst>
          </p:nvPr>
        </p:nvGraphicFramePr>
        <p:xfrm>
          <a:off x="900113" y="1933575"/>
          <a:ext cx="140652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08" name="Equation" r:id="rId15" imgW="800100" imgH="419100" progId="Equation.3">
                  <p:embed/>
                </p:oleObj>
              </mc:Choice>
              <mc:Fallback>
                <p:oleObj name="Equation" r:id="rId15" imgW="8001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00113" y="1933575"/>
                        <a:ext cx="1406525" cy="692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1590450"/>
              </p:ext>
            </p:extLst>
          </p:nvPr>
        </p:nvGraphicFramePr>
        <p:xfrm>
          <a:off x="2070100" y="4440238"/>
          <a:ext cx="2084388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09" name="Equation" r:id="rId17" imgW="1282700" imgH="419100" progId="Equation.3">
                  <p:embed/>
                </p:oleObj>
              </mc:Choice>
              <mc:Fallback>
                <p:oleObj name="Equation" r:id="rId17" imgW="12827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070100" y="4440238"/>
                        <a:ext cx="2084388" cy="644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401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5B03D8906F3044A4C7F0770C34BDFE" ma:contentTypeVersion="1" ma:contentTypeDescription="Create a new document." ma:contentTypeScope="" ma:versionID="d78f79dc7de197746b807c8cb3448263">
  <xsd:schema xmlns:xsd="http://www.w3.org/2001/XMLSchema" xmlns:xs="http://www.w3.org/2001/XMLSchema" xmlns:p="http://schemas.microsoft.com/office/2006/metadata/properties" xmlns:ns3="c9eb1a37-2a71-486c-a51a-a6089a1a434a" targetNamespace="http://schemas.microsoft.com/office/2006/metadata/properties" ma:root="true" ma:fieldsID="5372be2670b125889f020bf873a08012" ns3:_="">
    <xsd:import namespace="c9eb1a37-2a71-486c-a51a-a6089a1a434a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eb1a37-2a71-486c-a51a-a6089a1a434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4A8DC5-1112-43E4-A10F-20CFFA1073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00D904-F6A7-4841-B088-DE29827B729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c9eb1a37-2a71-486c-a51a-a6089a1a434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B0A9A07-54BF-483A-9CAD-B204A8D31C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eb1a37-2a71-486c-a51a-a6089a1a43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6839</TotalTime>
  <Words>4792</Words>
  <Application>Microsoft Office PowerPoint</Application>
  <PresentationFormat>On-screen Show (4:3)</PresentationFormat>
  <Paragraphs>1819</Paragraphs>
  <Slides>98</Slides>
  <Notes>29</Notes>
  <HiddenSlides>0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98</vt:i4>
      </vt:variant>
    </vt:vector>
  </HeadingPairs>
  <TitlesOfParts>
    <vt:vector size="116" baseType="lpstr">
      <vt:lpstr>Arial Unicode MS</vt:lpstr>
      <vt:lpstr>ＭＳ Ｐゴシック</vt:lpstr>
      <vt:lpstr>Arial</vt:lpstr>
      <vt:lpstr>Calibri</vt:lpstr>
      <vt:lpstr>Century Gothic</vt:lpstr>
      <vt:lpstr>courier</vt:lpstr>
      <vt:lpstr>courier</vt:lpstr>
      <vt:lpstr>Courier New</vt:lpstr>
      <vt:lpstr>Gill Sans</vt:lpstr>
      <vt:lpstr>Lucida Grande</vt:lpstr>
      <vt:lpstr>Palatino Linotype</vt:lpstr>
      <vt:lpstr>Times New Roman</vt:lpstr>
      <vt:lpstr>Times New Roman Bold</vt:lpstr>
      <vt:lpstr>Times New Roman Italic</vt:lpstr>
      <vt:lpstr>ヒラギノ角ゴ ProN W3</vt:lpstr>
      <vt:lpstr>Executive</vt:lpstr>
      <vt:lpstr>Equation</vt:lpstr>
      <vt:lpstr>Microsoft Equation 3.0</vt:lpstr>
      <vt:lpstr>Tutorial on  neural probabilistic language models</vt:lpstr>
      <vt:lpstr>Ackowledgements</vt:lpstr>
      <vt:lpstr>About the presenter</vt:lpstr>
      <vt:lpstr>Objective of this tutorial</vt:lpstr>
      <vt:lpstr>Outline</vt:lpstr>
      <vt:lpstr>Outline</vt:lpstr>
      <vt:lpstr>Probabilistic Language Models</vt:lpstr>
      <vt:lpstr>Learning probabilistic language models</vt:lpstr>
      <vt:lpstr>Evaluating language models: perplexity</vt:lpstr>
      <vt:lpstr>Limitations of n-grams</vt:lpstr>
      <vt:lpstr>Workarounds for n-grams</vt:lpstr>
      <vt:lpstr>Outline</vt:lpstr>
      <vt:lpstr>Continuous Space Language Models</vt:lpstr>
      <vt:lpstr>Vector-space representation of words</vt:lpstr>
      <vt:lpstr>Learning continuous space language models</vt:lpstr>
      <vt:lpstr>Learning continuous space language models</vt:lpstr>
      <vt:lpstr>Vector-space representation of words</vt:lpstr>
      <vt:lpstr>Word probabilities from vector-space representation</vt:lpstr>
      <vt:lpstr>Loss function</vt:lpstr>
      <vt:lpstr>Neural Probabilistic Language Model</vt:lpstr>
      <vt:lpstr>Neural Probabilistic Language Model</vt:lpstr>
      <vt:lpstr>Neural Probabilistic Language Model</vt:lpstr>
      <vt:lpstr>Neural Probabilistic Language Model</vt:lpstr>
      <vt:lpstr>Log-Bilinear Language Model</vt:lpstr>
      <vt:lpstr>Log-Bilinear Language Model</vt:lpstr>
      <vt:lpstr>Log-Bilinear Language Model</vt:lpstr>
      <vt:lpstr>Nonlinear Log-Bilinear Language Model</vt:lpstr>
      <vt:lpstr>Learning  neural language models</vt:lpstr>
      <vt:lpstr>Maximizing the loss function</vt:lpstr>
      <vt:lpstr>Maximizing the loss function: example of LBL</vt:lpstr>
      <vt:lpstr>Learning  neural language models</vt:lpstr>
      <vt:lpstr>Nonlinear Log-Bilinear Language Model</vt:lpstr>
      <vt:lpstr>Nonlinear Log-Bilinear Language Model</vt:lpstr>
      <vt:lpstr>Stochastic Gradient Descent (SGD)</vt:lpstr>
      <vt:lpstr>Limitations of these neural language models</vt:lpstr>
      <vt:lpstr>Outline</vt:lpstr>
      <vt:lpstr>Adding language features to neural LMs</vt:lpstr>
      <vt:lpstr>Constraining word representations</vt:lpstr>
      <vt:lpstr>Topic mixtures of language models</vt:lpstr>
      <vt:lpstr>Word embeddings obtained on Reuters</vt:lpstr>
      <vt:lpstr>Word embeddings obtained on AP News</vt:lpstr>
      <vt:lpstr>Word embeddings obtained on AP News</vt:lpstr>
      <vt:lpstr>Word embeddings obtained on AP News</vt:lpstr>
      <vt:lpstr>Word embeddings obtained on AP News</vt:lpstr>
      <vt:lpstr>Recurrent Neural Net (RNN) language model</vt:lpstr>
      <vt:lpstr>Context-dependent RNN language model</vt:lpstr>
      <vt:lpstr>Perplexity of RNN language models</vt:lpstr>
      <vt:lpstr>Outline</vt:lpstr>
      <vt:lpstr>Performance of LBL on speech recognition</vt:lpstr>
      <vt:lpstr>Performance of RNN on machine translation</vt:lpstr>
      <vt:lpstr>Syntactic and Semantic tests with RNN</vt:lpstr>
      <vt:lpstr>Microsoft Research Sentence Completion Task</vt:lpstr>
      <vt:lpstr>Semantic-syntactic word evaluation task</vt:lpstr>
      <vt:lpstr>Semantic-syntactic word evaluation task</vt:lpstr>
      <vt:lpstr>Outline</vt:lpstr>
      <vt:lpstr>Semantic Hashing</vt:lpstr>
      <vt:lpstr>Semi-supervised learning of auto-encoders</vt:lpstr>
      <vt:lpstr>Semi-supervised learning of auto-encoders</vt:lpstr>
      <vt:lpstr>Deep Structured Semantic Models for web search</vt:lpstr>
      <vt:lpstr>Deep Structured Semantic Models for web search</vt:lpstr>
      <vt:lpstr>Continuous Bag-of-Words</vt:lpstr>
      <vt:lpstr>Skip-gram</vt:lpstr>
      <vt:lpstr>Vector-space word representation without LM</vt:lpstr>
      <vt:lpstr>Examples of Word2Vec embeddings</vt:lpstr>
      <vt:lpstr>Performance on the semantic-syntactic task</vt:lpstr>
      <vt:lpstr>Outline</vt:lpstr>
      <vt:lpstr>Computational bottleneck of large vocabularies</vt:lpstr>
      <vt:lpstr>Reducing the bottleneck of large vocabularies</vt:lpstr>
      <vt:lpstr>Hierarchical softmax by grouping words</vt:lpstr>
      <vt:lpstr>Hierarchical softmax by grouping words</vt:lpstr>
      <vt:lpstr>Hierarchical softmax using WordNet</vt:lpstr>
      <vt:lpstr>Hierarchical softmax using Huffman trees</vt:lpstr>
      <vt:lpstr>Hierarchical softmax using Huffman trees</vt:lpstr>
      <vt:lpstr>Noise-Contrastive Estimation</vt:lpstr>
      <vt:lpstr>Noise-Contrastive Estimation</vt:lpstr>
      <vt:lpstr>Noise-Contrastive Estimation</vt:lpstr>
      <vt:lpstr>Negative sampling</vt:lpstr>
      <vt:lpstr>Speed-up over full softmax</vt:lpstr>
      <vt:lpstr>Thank you!</vt:lpstr>
      <vt:lpstr>References</vt:lpstr>
      <vt:lpstr>References</vt:lpstr>
      <vt:lpstr>References</vt:lpstr>
      <vt:lpstr>References</vt:lpstr>
      <vt:lpstr>References</vt:lpstr>
      <vt:lpstr>References</vt:lpstr>
      <vt:lpstr>PowerPoint Presentation</vt:lpstr>
      <vt:lpstr>Probabilistic Language Models</vt:lpstr>
      <vt:lpstr>Example of a bigram language model</vt:lpstr>
      <vt:lpstr>Intuitive view of perplexity</vt:lpstr>
      <vt:lpstr>Stochastic  gradient descent</vt:lpstr>
      <vt:lpstr>Stochastic  gradient descent</vt:lpstr>
      <vt:lpstr>Dimensionality reduction and invariant mapping </vt:lpstr>
      <vt:lpstr>Auto-encoder</vt:lpstr>
      <vt:lpstr>Auto-encoder</vt:lpstr>
      <vt:lpstr>Auto-encoder</vt:lpstr>
      <vt:lpstr>Auto-encoder loss function</vt:lpstr>
      <vt:lpstr>Auto-encoder backprop w.r.t. codes</vt:lpstr>
      <vt:lpstr>Auto-encoder backprop w.r.t. codes</vt:lpstr>
    </vt:vector>
  </TitlesOfParts>
  <Company>Bell Labs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Piotr Mirowski</dc:creator>
  <cp:lastModifiedBy>Piotr Mirowski</cp:lastModifiedBy>
  <cp:revision>268</cp:revision>
  <dcterms:created xsi:type="dcterms:W3CDTF">2014-03-22T18:18:35Z</dcterms:created>
  <dcterms:modified xsi:type="dcterms:W3CDTF">2014-04-30T13:50:37Z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MyDocuments">
    <vt:bool>true</vt:bool>
  </property>
  <property fmtid="{D5CDD505-2E9C-101B-9397-08002B2CF9AE}" pid="3" name="ContentTypeId">
    <vt:lpwstr>0x010100EC5B03D8906F3044A4C7F0770C34BDFE</vt:lpwstr>
  </property>
</Properties>
</file>